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86429" autoAdjust="0"/>
  </p:normalViewPr>
  <p:slideViewPr>
    <p:cSldViewPr>
      <p:cViewPr varScale="1">
        <p:scale>
          <a:sx n="90" d="100"/>
          <a:sy n="90" d="100"/>
        </p:scale>
        <p:origin x="-181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BAF0658-AE38-47C7-8AAA-9A8C11835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00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17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E9448F-3F5E-447B-B772-02C0D59A9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5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DFB47-0961-4AD0-B67D-87EA4363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17508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12200-11D8-41F3-A3B4-21A5C35EB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41337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7E866-80E7-49E3-A7C0-05050C6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355078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7F4AD-CEE2-4D15-94BB-E9DCE5EA4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1995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47F42-047B-49FA-BEA5-59E2596E9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225396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73B4A-8E43-4191-9D29-4B8458215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308693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2BAF4-385B-419C-B6E7-95F13112B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215289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6A786-F212-4197-9C91-9097E7F17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158520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D8645-FCE9-4A4B-B3F0-6647CC551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408261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0A758-3BE8-4649-983B-72B3EE32A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  <p:extLst>
      <p:ext uri="{BB962C8B-B14F-4D97-AF65-F5344CB8AC3E}">
        <p14:creationId xmlns:p14="http://schemas.microsoft.com/office/powerpoint/2010/main" val="405502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66ECF94E-E2C8-4FC2-B608-B10258688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August 7,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Suzanne Sechen, Ph.D.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Leader, Ruminant Drugs Team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Division of Production Drugs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Office of New Animal Drug Evaluation, CVM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Labeling Issues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3BC030-8B8B-4986-8380-BAF4EA9060E9}" type="slidenum">
              <a:rPr lang="en-US">
                <a:latin typeface="Arial Black" pitchFamily="34" charset="0"/>
              </a:rPr>
              <a:pPr eaLnBrk="1" hangingPunct="1"/>
              <a:t>10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2291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Therefore, Rx labeling is typically detailed to help the veterinarian address these issues. May include: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Summarized study results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Pharmacological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Detailed descriptions of adverse reactions</a:t>
            </a:r>
          </a:p>
          <a:p>
            <a:pPr lvl="1"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Also, labeling states that drug is only for use by veterinarian.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Rx animal drug, cont.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DB3EA5-3F3B-4D74-8B74-C4A34B0428F3}" type="slidenum">
              <a:rPr lang="en-US">
                <a:latin typeface="Arial Black" pitchFamily="34" charset="0"/>
              </a:rPr>
              <a:pPr eaLnBrk="1" hangingPunct="1"/>
              <a:t>11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3315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Labeling should be clear and in language understandable and informative to layperson</a:t>
            </a:r>
          </a:p>
          <a:p>
            <a:pPr eaLnBrk="1" hangingPunct="1"/>
            <a:r>
              <a:rPr lang="en-US" dirty="0" smtClean="0"/>
              <a:t>Target language to be appropriate for intended user, for example:</a:t>
            </a:r>
          </a:p>
          <a:p>
            <a:pPr lvl="1" eaLnBrk="1" hangingPunct="1"/>
            <a:r>
              <a:rPr lang="en-US" dirty="0" smtClean="0"/>
              <a:t>Pet owner</a:t>
            </a:r>
          </a:p>
          <a:p>
            <a:pPr lvl="1" eaLnBrk="1" hangingPunct="1"/>
            <a:r>
              <a:rPr lang="en-US" dirty="0" smtClean="0"/>
              <a:t>Livestock producer/caretaker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OTC animal drug – Professional veterinary expertise NOT required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4CE7E45-BECD-45C1-9427-EA48995FF462}" type="slidenum">
              <a:rPr lang="en-US">
                <a:latin typeface="Arial Black" pitchFamily="34" charset="0"/>
              </a:rPr>
              <a:pPr eaLnBrk="1" hangingPunct="1"/>
              <a:t>12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4339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Package insert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Label on vial, syringe, bottle, etc.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Carton labeling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Shipping labeling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Client information sheet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Display carton labeling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Bags for medicated feeds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Labeling – Consider all “pieces”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DF4E748-297F-4FC2-AF60-B31479315586}" type="slidenum">
              <a:rPr lang="en-US">
                <a:latin typeface="Arial Black" pitchFamily="34" charset="0"/>
              </a:rPr>
              <a:pPr eaLnBrk="1" hangingPunct="1"/>
              <a:t>13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5363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Often the package insert; feed bag for medicated feeds</a:t>
            </a:r>
          </a:p>
          <a:p>
            <a:pPr eaLnBrk="1" hangingPunct="1"/>
            <a:r>
              <a:rPr lang="en-US" sz="2800" dirty="0" smtClean="0"/>
              <a:t>Provides the “complete” labeling information</a:t>
            </a:r>
          </a:p>
          <a:p>
            <a:pPr eaLnBrk="1" hangingPunct="1"/>
            <a:r>
              <a:rPr lang="en-US" sz="2800" dirty="0" smtClean="0"/>
              <a:t>Subsets of this information typically used for other pieces of labeling for the drug</a:t>
            </a:r>
          </a:p>
          <a:p>
            <a:pPr eaLnBrk="1" hangingPunct="1"/>
            <a:r>
              <a:rPr lang="en-US" sz="2800" dirty="0" smtClean="0"/>
              <a:t>For small pieces of labeling, consider what is most critical information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Start with most comprehensive piece of labeling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ACF1E1-A714-4D43-8B04-34738AB83838}" type="slidenum">
              <a:rPr lang="en-US">
                <a:latin typeface="Arial Black" pitchFamily="34" charset="0"/>
              </a:rPr>
              <a:pPr eaLnBrk="1" hangingPunct="1"/>
              <a:t>14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638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What’s in a name?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Proprietary name</a:t>
            </a:r>
          </a:p>
          <a:p>
            <a:pPr lvl="1" eaLnBrk="1" hangingPunct="1"/>
            <a:r>
              <a:rPr lang="en-US" sz="2400" dirty="0" smtClean="0"/>
              <a:t>Overly or inaccurately promotional?</a:t>
            </a:r>
          </a:p>
          <a:p>
            <a:pPr lvl="1" eaLnBrk="1" hangingPunct="1"/>
            <a:r>
              <a:rPr lang="en-US" sz="2400" dirty="0" smtClean="0"/>
              <a:t>Confusion with another product?</a:t>
            </a:r>
          </a:p>
          <a:p>
            <a:pPr eaLnBrk="1" hangingPunct="1"/>
            <a:r>
              <a:rPr lang="en-US" sz="2800" dirty="0" smtClean="0"/>
              <a:t>Established name</a:t>
            </a:r>
          </a:p>
          <a:p>
            <a:pPr lvl="1" eaLnBrk="1" hangingPunct="1"/>
            <a:r>
              <a:rPr lang="en-US" sz="2400" dirty="0" smtClean="0"/>
              <a:t>Name of drug active ingredient typically provided in a recognized compendium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labeling considerations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B3C784-FCA4-4449-8193-2B232BCDEC47}" type="slidenum">
              <a:rPr lang="en-US">
                <a:latin typeface="Arial Black" pitchFamily="34" charset="0"/>
              </a:rPr>
              <a:pPr eaLnBrk="1" hangingPunct="1"/>
              <a:t>15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7411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Other useful information: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Cautions against </a:t>
            </a:r>
            <a:r>
              <a:rPr lang="en-US" dirty="0" err="1" smtClean="0"/>
              <a:t>extralabel</a:t>
            </a:r>
            <a:r>
              <a:rPr lang="en-US" dirty="0" smtClean="0"/>
              <a:t>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Contact information for user to report adverse reactions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Lot or batch numbers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Storage information, expiration 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Drug application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Revision date of the labeling piece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Other labeling considerations, cont.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6DE9700-DE0F-4764-9A5D-C545C02F12B4}" type="slidenum">
              <a:rPr lang="en-US">
                <a:latin typeface="Arial Black" pitchFamily="34" charset="0"/>
              </a:rPr>
              <a:pPr eaLnBrk="1" hangingPunct="1"/>
              <a:t>16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8435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Changes due to: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Post-approval information</a:t>
            </a:r>
          </a:p>
          <a:p>
            <a:pPr lvl="1" eaLnBrk="1" hangingPunct="1"/>
            <a:r>
              <a:rPr lang="en-US" dirty="0" smtClean="0"/>
              <a:t>Supplemental approvals for the drug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Labeling can be dynamic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E260DCE-19BE-4855-9832-A9B3176E596D}" type="slidenum">
              <a:rPr lang="en-US">
                <a:latin typeface="Arial Black" pitchFamily="34" charset="0"/>
              </a:rPr>
              <a:pPr eaLnBrk="1" hangingPunct="1"/>
              <a:t>17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9459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U.S. Federal Food Drug and Cosmetic Act: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/>
              <a:t>– Sections 201(k) and (m) define “label” and “labeling”, respectively</a:t>
            </a:r>
          </a:p>
          <a:p>
            <a:pPr lvl="1" eaLnBrk="1" hangingPunct="1"/>
            <a:r>
              <a:rPr lang="en-US" sz="2400" dirty="0" smtClean="0"/>
              <a:t>Section 502(a):  a drug shall be deemed misbranded if its labeling is false or misleading</a:t>
            </a:r>
          </a:p>
          <a:p>
            <a:pPr lvl="1" eaLnBrk="1" hangingPunct="1"/>
            <a:r>
              <a:rPr lang="en-US" sz="2400" dirty="0" smtClean="0"/>
              <a:t>Section 502(f)(1):  requires that drugs bear adequate directions for use and warnings on labeling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U.S. laws and regulations pertaining to labeling of animal drugs</a:t>
            </a:r>
            <a:r>
              <a:rPr lang="en-US" sz="400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E5F34B6-676B-4516-8A89-6473A033A8E9}" type="slidenum">
              <a:rPr lang="en-US">
                <a:latin typeface="Arial Black" pitchFamily="34" charset="0"/>
              </a:rPr>
              <a:pPr eaLnBrk="1" hangingPunct="1"/>
              <a:t>18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0483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Title 21 of the Code of Federal Regulations (CFR)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Part 201 (i.e., 21 CFR 201) addresses labeling of drugs in general</a:t>
            </a:r>
          </a:p>
          <a:p>
            <a:pPr lvl="1" eaLnBrk="1" hangingPunct="1"/>
            <a:r>
              <a:rPr lang="en-US" dirty="0" smtClean="0"/>
              <a:t>21 CFR 201.105 addresses in general the labeling of prescription animal drugs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U.S. laws and regulations pertaining to labeling of animal drugs, cont.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A439092-7B13-4C40-BCF4-0D24682FD66A}" type="slidenum">
              <a:rPr lang="en-US">
                <a:latin typeface="Arial Black" pitchFamily="34" charset="0"/>
              </a:rPr>
              <a:pPr eaLnBrk="1" hangingPunct="1"/>
              <a:t>2</a:t>
            </a:fld>
            <a:endParaRPr lang="en-US">
              <a:latin typeface="Arial Black" pitchFamily="34" charset="0"/>
            </a:endParaRPr>
          </a:p>
        </p:txBody>
      </p:sp>
      <p:sp>
        <p:nvSpPr>
          <p:cNvPr id="4099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Key Way We Communicate to Users: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What we learned about the drug during the pre-approval (investigational) phase</a:t>
            </a:r>
          </a:p>
          <a:p>
            <a:pPr lvl="1" eaLnBrk="1" hangingPunct="1"/>
            <a:r>
              <a:rPr lang="en-US" dirty="0" smtClean="0"/>
              <a:t>What we continue to learn after approval</a:t>
            </a:r>
          </a:p>
          <a:p>
            <a:pPr lvl="1" eaLnBrk="1" hangingPunct="1"/>
            <a:r>
              <a:rPr lang="en-US" dirty="0" smtClean="0"/>
              <a:t>How to use the drug safely, effectively, and in an approved manner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Labeling of Approved New Animal Drugs</a:t>
            </a:r>
            <a:r>
              <a:rPr lang="en-US" sz="4000" smtClean="0"/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837F1C-8F3B-4A70-80F5-4CD00C5E99B6}" type="slidenum">
              <a:rPr lang="en-US">
                <a:latin typeface="Arial Black" pitchFamily="34" charset="0"/>
              </a:rPr>
              <a:pPr eaLnBrk="1" hangingPunct="1"/>
              <a:t>3</a:t>
            </a:fld>
            <a:endParaRPr lang="en-US">
              <a:latin typeface="Arial Black" pitchFamily="34" charset="0"/>
            </a:endParaRPr>
          </a:p>
        </p:txBody>
      </p:sp>
      <p:sp>
        <p:nvSpPr>
          <p:cNvPr id="5123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Comprehensive, but succinct</a:t>
            </a:r>
          </a:p>
          <a:p>
            <a:pPr eaLnBrk="1" hangingPunct="1"/>
            <a:r>
              <a:rPr lang="en-US" dirty="0" smtClean="0"/>
              <a:t>Accurate</a:t>
            </a:r>
          </a:p>
          <a:p>
            <a:pPr eaLnBrk="1" hangingPunct="1"/>
            <a:r>
              <a:rPr lang="en-US" dirty="0" smtClean="0"/>
              <a:t>Clear</a:t>
            </a:r>
          </a:p>
          <a:p>
            <a:pPr eaLnBrk="1" hangingPunct="1"/>
            <a:r>
              <a:rPr lang="en-US" dirty="0" smtClean="0"/>
              <a:t>Appropriate for the user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Ideally, labeling will be: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4C36732-0DBB-4EC8-B785-2ECDE896819F}" type="slidenum">
              <a:rPr lang="en-US">
                <a:latin typeface="Arial Black" pitchFamily="34" charset="0"/>
              </a:rPr>
              <a:pPr eaLnBrk="1" hangingPunct="1"/>
              <a:t>4</a:t>
            </a:fld>
            <a:endParaRPr lang="en-US">
              <a:latin typeface="Arial Black" pitchFamily="34" charset="0"/>
            </a:endParaRP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appropriate labeling information as complete review of each “technical section.”  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Effectiveness: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indications and target animal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dosage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route of administration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treatment period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recommendations for successful use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Labeling:  “Built” during review process, approved with application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4D43EDE-263B-4412-989E-1F4E7C7458DC}" type="slidenum">
              <a:rPr lang="en-US">
                <a:latin typeface="Arial Black" pitchFamily="34" charset="0"/>
              </a:rPr>
              <a:pPr eaLnBrk="1" hangingPunct="1"/>
              <a:t>5</a:t>
            </a:fld>
            <a:endParaRPr lang="en-US">
              <a:latin typeface="Arial Black" pitchFamily="34" charset="0"/>
            </a:endParaRPr>
          </a:p>
        </p:txBody>
      </p:sp>
      <p:sp>
        <p:nvSpPr>
          <p:cNvPr id="7171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Target Animal Safety</a:t>
            </a:r>
          </a:p>
          <a:p>
            <a:pPr lvl="1" eaLnBrk="1" hangingPunct="1"/>
            <a:r>
              <a:rPr lang="en-US" dirty="0" smtClean="0"/>
              <a:t>Warnings and other risks to the treated animal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Human Food Safety (food animals)</a:t>
            </a:r>
          </a:p>
          <a:p>
            <a:pPr lvl="1" eaLnBrk="1" hangingPunct="1"/>
            <a:r>
              <a:rPr lang="en-US" dirty="0" smtClean="0"/>
              <a:t>Withdrawal periods for meat and milk</a:t>
            </a:r>
          </a:p>
          <a:p>
            <a:pPr lvl="1" eaLnBrk="1" hangingPunct="1"/>
            <a:r>
              <a:rPr lang="en-US" dirty="0" smtClean="0"/>
              <a:t>Residue statements			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Building labeling with technical sections, cont.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1CCE6FA-FD54-4942-A407-BC05450199D9}" type="slidenum">
              <a:rPr lang="en-US">
                <a:latin typeface="Arial Black" pitchFamily="34" charset="0"/>
              </a:rPr>
              <a:pPr eaLnBrk="1" hangingPunct="1"/>
              <a:t>6</a:t>
            </a:fld>
            <a:endParaRPr lang="en-US">
              <a:latin typeface="Arial Black" pitchFamily="34" charset="0"/>
            </a:endParaRPr>
          </a:p>
        </p:txBody>
      </p:sp>
      <p:sp>
        <p:nvSpPr>
          <p:cNvPr id="8195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User Safety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“Not for use in humans”</a:t>
            </a:r>
          </a:p>
          <a:p>
            <a:pPr lvl="1" eaLnBrk="1" hangingPunct="1"/>
            <a:r>
              <a:rPr lang="en-US" dirty="0" smtClean="0"/>
              <a:t>“Keep out of reach of children”</a:t>
            </a:r>
          </a:p>
          <a:p>
            <a:pPr lvl="1" eaLnBrk="1" hangingPunct="1"/>
            <a:r>
              <a:rPr lang="en-US" dirty="0" smtClean="0"/>
              <a:t>Safe handling of the product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Building labeling with technical sections, cont.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B7FE29A-90CE-4991-90AE-C4E788D4DBA5}" type="slidenum">
              <a:rPr lang="en-US">
                <a:latin typeface="Arial Black" pitchFamily="34" charset="0"/>
              </a:rPr>
              <a:pPr eaLnBrk="1" hangingPunct="1"/>
              <a:t>7</a:t>
            </a:fld>
            <a:endParaRPr lang="en-US">
              <a:latin typeface="Arial Black" pitchFamily="34" charset="0"/>
            </a:endParaRPr>
          </a:p>
        </p:txBody>
      </p:sp>
      <p:sp>
        <p:nvSpPr>
          <p:cNvPr id="9219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Environmental Considerations</a:t>
            </a:r>
          </a:p>
          <a:p>
            <a:pPr lvl="1" eaLnBrk="1" hangingPunct="1"/>
            <a:r>
              <a:rPr lang="en-US" dirty="0" smtClean="0"/>
              <a:t>Proper disposal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Manufacturing Chemistry</a:t>
            </a:r>
          </a:p>
          <a:p>
            <a:pPr lvl="1" eaLnBrk="1" hangingPunct="1"/>
            <a:r>
              <a:rPr lang="en-US" dirty="0" smtClean="0"/>
              <a:t>Storage conditions</a:t>
            </a:r>
          </a:p>
          <a:p>
            <a:pPr lvl="1" eaLnBrk="1" hangingPunct="1"/>
            <a:r>
              <a:rPr lang="en-US" dirty="0" smtClean="0"/>
              <a:t>Expiration period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Building labeling with technical sections, cont.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1FE671A-71BC-4E8E-924E-FC85550C496E}" type="slidenum">
              <a:rPr lang="en-US">
                <a:latin typeface="Arial Black" pitchFamily="34" charset="0"/>
              </a:rPr>
              <a:pPr eaLnBrk="1" hangingPunct="1"/>
              <a:t>8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0243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Prescription (Rx) vs. Over-The-Counter (OTC) status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For OTC:  Pet Owner vs. Livestock Producer/Caretaker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Who is the “audience” – the intended user of the animal drug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6AB79D1-1253-4FFF-A4AE-999C0D245C15}" type="slidenum">
              <a:rPr lang="en-US">
                <a:latin typeface="Arial Black" pitchFamily="34" charset="0"/>
              </a:rPr>
              <a:pPr eaLnBrk="1" hangingPunct="1"/>
              <a:t>9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126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August 7, 2012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Properly administer the drug</a:t>
            </a:r>
          </a:p>
          <a:p>
            <a:pPr eaLnBrk="1" hangingPunct="1"/>
            <a:r>
              <a:rPr lang="en-US" dirty="0" smtClean="0"/>
              <a:t>Provide adequate instructions for post-treatment care</a:t>
            </a:r>
          </a:p>
          <a:p>
            <a:pPr eaLnBrk="1" hangingPunct="1"/>
            <a:r>
              <a:rPr lang="en-US" dirty="0" smtClean="0"/>
              <a:t>Monitor safe use of the drug</a:t>
            </a:r>
          </a:p>
          <a:p>
            <a:pPr eaLnBrk="1" hangingPunct="1"/>
            <a:r>
              <a:rPr lang="en-US" dirty="0" smtClean="0"/>
              <a:t>Treat any adverse reactions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Rx animal drug – Professional veterinary expertise required to: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359</TotalTime>
  <Words>699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Pixel</vt:lpstr>
      <vt:lpstr>Labeling Issues</vt:lpstr>
      <vt:lpstr>Labeling of Approved New Animal Drugs:</vt:lpstr>
      <vt:lpstr>Ideally, labeling will be:</vt:lpstr>
      <vt:lpstr>Labeling:  “Built” during review process, approved with application</vt:lpstr>
      <vt:lpstr>Building labeling with technical sections, cont.</vt:lpstr>
      <vt:lpstr>Building labeling with technical sections, cont.</vt:lpstr>
      <vt:lpstr>Building labeling with technical sections, cont.</vt:lpstr>
      <vt:lpstr>Who is the “audience” – the intended user of the animal drug</vt:lpstr>
      <vt:lpstr>Rx animal drug – Professional veterinary expertise required to:</vt:lpstr>
      <vt:lpstr>Rx animal drug, cont.</vt:lpstr>
      <vt:lpstr>OTC animal drug – Professional veterinary expertise NOT required</vt:lpstr>
      <vt:lpstr>Labeling – Consider all “pieces”</vt:lpstr>
      <vt:lpstr>Start with most comprehensive piece of labeling</vt:lpstr>
      <vt:lpstr>Other labeling considerations</vt:lpstr>
      <vt:lpstr>Other labeling considerations, cont.</vt:lpstr>
      <vt:lpstr>Labeling can be dynamic</vt:lpstr>
      <vt:lpstr>U.S. laws and regulations pertaining to labeling of animal drugs </vt:lpstr>
      <vt:lpstr>U.S. laws and regulations pertaining to labeling of animal drugs, cont.</vt:lpstr>
    </vt:vector>
  </TitlesOfParts>
  <Company>US FDA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Labeling Issues</dc:title>
  <dc:subject>Labeling of approved new animal drugs</dc:subject>
  <dc:creator>FDA/CVM/ONADE</dc:creator>
  <cp:keywords>Labeling, Animal Drugs</cp:keywords>
  <cp:lastModifiedBy>Almeter, Brian </cp:lastModifiedBy>
  <cp:revision>35</cp:revision>
  <dcterms:created xsi:type="dcterms:W3CDTF">2012-06-06T14:00:41Z</dcterms:created>
  <dcterms:modified xsi:type="dcterms:W3CDTF">2013-03-08T20:42:29Z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