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8" r:id="rId3"/>
    <p:sldId id="269" r:id="rId4"/>
    <p:sldId id="270" r:id="rId5"/>
    <p:sldId id="271" r:id="rId6"/>
    <p:sldId id="272" r:id="rId7"/>
    <p:sldId id="261" r:id="rId8"/>
    <p:sldId id="274" r:id="rId9"/>
    <p:sldId id="276" r:id="rId10"/>
    <p:sldId id="281" r:id="rId11"/>
    <p:sldId id="280"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922" autoAdjust="0"/>
    <p:restoredTop sz="86437" autoAdjust="0"/>
  </p:normalViewPr>
  <p:slideViewPr>
    <p:cSldViewPr>
      <p:cViewPr varScale="1">
        <p:scale>
          <a:sx n="77" d="100"/>
          <a:sy n="77" d="100"/>
        </p:scale>
        <p:origin x="-1474" y="-86"/>
      </p:cViewPr>
      <p:guideLst>
        <p:guide orient="horz" pos="2160"/>
        <p:guide pos="2880"/>
      </p:guideLst>
    </p:cSldViewPr>
  </p:slideViewPr>
  <p:outlineViewPr>
    <p:cViewPr>
      <p:scale>
        <a:sx n="33" d="100"/>
        <a:sy n="33" d="100"/>
      </p:scale>
      <p:origin x="60" y="481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7651"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7654"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7655"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pPr>
              <a:defRPr/>
            </a:pPr>
            <a:fld id="{3B5C24EF-311F-45A5-BB31-2DA53C5BE5A8}" type="slidenum">
              <a:rPr lang="en-US"/>
              <a:pPr>
                <a:defRPr/>
              </a:pPr>
              <a:t>‹#›</a:t>
            </a:fld>
            <a:endParaRPr lang="en-US"/>
          </a:p>
        </p:txBody>
      </p:sp>
    </p:spTree>
    <p:extLst>
      <p:ext uri="{BB962C8B-B14F-4D97-AF65-F5344CB8AC3E}">
        <p14:creationId xmlns:p14="http://schemas.microsoft.com/office/powerpoint/2010/main" val="33697026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en.wikipedia.org/wiki/Niger" TargetMode="External"/><Relationship Id="rId3" Type="http://schemas.openxmlformats.org/officeDocument/2006/relationships/hyperlink" Target="http://en.wikipedia.org/wiki/West_African_Economic_and_Monetary_Union" TargetMode="External"/><Relationship Id="rId7" Type="http://schemas.openxmlformats.org/officeDocument/2006/relationships/hyperlink" Target="http://en.wikipedia.org/wiki/Mali" TargetMode="External"/><Relationship Id="rId12" Type="http://schemas.openxmlformats.org/officeDocument/2006/relationships/hyperlink" Target="http://en.wikipedia.org/wiki/Portuguese_Empire" TargetMode="External"/><Relationship Id="rId2" Type="http://schemas.openxmlformats.org/officeDocument/2006/relationships/slide" Target="../slides/slide6.xml"/><Relationship Id="rId1" Type="http://schemas.openxmlformats.org/officeDocument/2006/relationships/notesMaster" Target="../notesMasters/notesMaster1.xml"/><Relationship Id="rId6" Type="http://schemas.openxmlformats.org/officeDocument/2006/relationships/hyperlink" Target="http://en.wikipedia.org/wiki/C%C3%B4te_d%E2%80%99Ivoire" TargetMode="External"/><Relationship Id="rId11" Type="http://schemas.openxmlformats.org/officeDocument/2006/relationships/hyperlink" Target="http://en.wikipedia.org/wiki/Guinea-Bissau" TargetMode="External"/><Relationship Id="rId5" Type="http://schemas.openxmlformats.org/officeDocument/2006/relationships/hyperlink" Target="http://en.wikipedia.org/wiki/Burkina_Faso" TargetMode="External"/><Relationship Id="rId10" Type="http://schemas.openxmlformats.org/officeDocument/2006/relationships/hyperlink" Target="http://en.wikipedia.org/wiki/Togo" TargetMode="External"/><Relationship Id="rId4" Type="http://schemas.openxmlformats.org/officeDocument/2006/relationships/hyperlink" Target="http://en.wikipedia.org/wiki/Benin" TargetMode="External"/><Relationship Id="rId9" Type="http://schemas.openxmlformats.org/officeDocument/2006/relationships/hyperlink" Target="http://en.wikipedia.org/wiki/Senegal"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1BD5A7B-CF23-468F-8C11-B47CA45B8F86}" type="slidenum">
              <a:rPr lang="en-US" smtClean="0"/>
              <a:pPr eaLnBrk="1" hangingPunct="1"/>
              <a:t>3</a:t>
            </a:fld>
            <a:endParaRPr lang="en-US"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Clr>
                <a:schemeClr val="tx1"/>
              </a:buClr>
              <a:buSzPct val="120000"/>
            </a:pPr>
            <a:r>
              <a:rPr lang="en-US" sz="900" smtClean="0"/>
              <a:t>* All authorities </a:t>
            </a:r>
            <a:r>
              <a:rPr lang="en-US" sz="900" u="sng" smtClean="0"/>
              <a:t>should</a:t>
            </a:r>
            <a:r>
              <a:rPr lang="en-US" sz="900" smtClean="0"/>
              <a:t> want to know the basis for approvals in other countries for medicines that are used (or will be used) in their own countries where that information is relevant</a:t>
            </a:r>
          </a:p>
          <a:p>
            <a:pPr lvl="4" eaLnBrk="1" hangingPunct="1"/>
            <a:endParaRPr lang="en-US" sz="1600" smtClean="0"/>
          </a:p>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4D07D9A-74ED-4DB1-9C8F-D81E59C770CF}" type="slidenum">
              <a:rPr lang="en-US" smtClean="0"/>
              <a:pPr eaLnBrk="1" hangingPunct="1"/>
              <a:t>6</a:t>
            </a:fld>
            <a:endParaRPr lang="en-US" smtClean="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SzPct val="120000"/>
            </a:pPr>
            <a:r>
              <a:rPr lang="en-GB" sz="900" smtClean="0"/>
              <a:t>For example, CVM’s Freedom of Information Summaries and other publicly available information</a:t>
            </a:r>
          </a:p>
          <a:p>
            <a:pPr eaLnBrk="1" hangingPunct="1">
              <a:buSzPct val="120000"/>
            </a:pPr>
            <a:r>
              <a:rPr lang="en-US" smtClean="0">
                <a:hlinkClick r:id="rId3" tooltip="West African Economic and Monetary Union"/>
              </a:rPr>
              <a:t>West African Economic and Monetary Union</a:t>
            </a:r>
            <a:r>
              <a:rPr lang="en-US" smtClean="0"/>
              <a:t>: </a:t>
            </a:r>
            <a:r>
              <a:rPr lang="en-US" smtClean="0">
                <a:hlinkClick r:id="rId4" tooltip="Benin"/>
              </a:rPr>
              <a:t>Benin</a:t>
            </a:r>
            <a:r>
              <a:rPr lang="en-US" smtClean="0"/>
              <a:t>, </a:t>
            </a:r>
            <a:r>
              <a:rPr lang="en-US" smtClean="0">
                <a:hlinkClick r:id="rId5" tooltip="Burkina Faso"/>
              </a:rPr>
              <a:t>Burkina Faso</a:t>
            </a:r>
            <a:r>
              <a:rPr lang="en-US" smtClean="0"/>
              <a:t>, </a:t>
            </a:r>
            <a:r>
              <a:rPr lang="en-US" smtClean="0">
                <a:hlinkClick r:id="rId6" tooltip="Côte d’Ivoire"/>
              </a:rPr>
              <a:t>Côte d’Ivoire</a:t>
            </a:r>
            <a:r>
              <a:rPr lang="en-US" smtClean="0"/>
              <a:t>, </a:t>
            </a:r>
            <a:r>
              <a:rPr lang="en-US" smtClean="0">
                <a:hlinkClick r:id="rId7" tooltip="Mali"/>
              </a:rPr>
              <a:t>Mali</a:t>
            </a:r>
            <a:r>
              <a:rPr lang="en-US" smtClean="0"/>
              <a:t>, </a:t>
            </a:r>
            <a:r>
              <a:rPr lang="en-US" smtClean="0">
                <a:hlinkClick r:id="rId8" tooltip="Niger"/>
              </a:rPr>
              <a:t>Niger</a:t>
            </a:r>
            <a:r>
              <a:rPr lang="en-US" smtClean="0"/>
              <a:t>, </a:t>
            </a:r>
            <a:r>
              <a:rPr lang="en-US" smtClean="0">
                <a:hlinkClick r:id="rId9" tooltip="Senegal"/>
              </a:rPr>
              <a:t>Senegal</a:t>
            </a:r>
            <a:r>
              <a:rPr lang="en-US" smtClean="0"/>
              <a:t>, and </a:t>
            </a:r>
            <a:r>
              <a:rPr lang="en-US" smtClean="0">
                <a:hlinkClick r:id="rId10" tooltip="Togo"/>
              </a:rPr>
              <a:t>Togo</a:t>
            </a:r>
            <a:r>
              <a:rPr lang="en-US" smtClean="0"/>
              <a:t>. On 2 May 1997, </a:t>
            </a:r>
            <a:r>
              <a:rPr lang="en-US" smtClean="0">
                <a:hlinkClick r:id="rId11" tooltip="Guinea-Bissau"/>
              </a:rPr>
              <a:t>Guinea-Bissau</a:t>
            </a:r>
            <a:r>
              <a:rPr lang="en-US" smtClean="0"/>
              <a:t>, a former </a:t>
            </a:r>
            <a:r>
              <a:rPr lang="en-US" smtClean="0">
                <a:hlinkClick r:id="rId12" tooltip="Portuguese Empire"/>
              </a:rPr>
              <a:t>Portuguese colony</a:t>
            </a:r>
            <a:r>
              <a:rPr lang="en-US" smtClean="0"/>
              <a:t>, </a:t>
            </a:r>
            <a:endParaRPr lang="en-GB" sz="1400" smtClean="0"/>
          </a:p>
          <a:p>
            <a:pPr lvl="4" eaLnBrk="1" hangingPunct="1"/>
            <a:endParaRPr lang="en-US" smtClean="0"/>
          </a:p>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97DA563-1C65-4453-B204-2ABB05C457E0}" type="slidenum">
              <a:rPr lang="en-US" smtClean="0"/>
              <a:pPr eaLnBrk="1" hangingPunct="1"/>
              <a:t>8</a:t>
            </a:fld>
            <a:endParaRPr lang="en-US"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smtClean="0"/>
              <a:t>More efficient and cost effective production of packaging.</a:t>
            </a: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9BCE954-841D-4E99-9776-6B9D61E85275}" type="slidenum">
              <a:rPr lang="en-US"/>
              <a:pPr>
                <a:defRPr/>
              </a:pPr>
              <a:t>‹#›</a:t>
            </a:fld>
            <a:endParaRPr lang="en-US"/>
          </a:p>
        </p:txBody>
      </p:sp>
    </p:spTree>
    <p:extLst>
      <p:ext uri="{BB962C8B-B14F-4D97-AF65-F5344CB8AC3E}">
        <p14:creationId xmlns:p14="http://schemas.microsoft.com/office/powerpoint/2010/main" val="3343569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F37390-2DFA-406E-9353-2C4FE8AE6C6D}" type="slidenum">
              <a:rPr lang="en-US"/>
              <a:pPr>
                <a:defRPr/>
              </a:pPr>
              <a:t>‹#›</a:t>
            </a:fld>
            <a:endParaRPr lang="en-US"/>
          </a:p>
        </p:txBody>
      </p:sp>
    </p:spTree>
    <p:extLst>
      <p:ext uri="{BB962C8B-B14F-4D97-AF65-F5344CB8AC3E}">
        <p14:creationId xmlns:p14="http://schemas.microsoft.com/office/powerpoint/2010/main" val="2918846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8172C50-5671-4320-9A66-FB96CAF3C3C3}" type="slidenum">
              <a:rPr lang="en-US"/>
              <a:pPr>
                <a:defRPr/>
              </a:pPr>
              <a:t>‹#›</a:t>
            </a:fld>
            <a:endParaRPr lang="en-US"/>
          </a:p>
        </p:txBody>
      </p:sp>
    </p:spTree>
    <p:extLst>
      <p:ext uri="{BB962C8B-B14F-4D97-AF65-F5344CB8AC3E}">
        <p14:creationId xmlns:p14="http://schemas.microsoft.com/office/powerpoint/2010/main" val="2016547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BF41B11-48FA-48A8-AD2C-56D11E69C871}" type="slidenum">
              <a:rPr lang="en-US"/>
              <a:pPr>
                <a:defRPr/>
              </a:pPr>
              <a:t>‹#›</a:t>
            </a:fld>
            <a:endParaRPr lang="en-US"/>
          </a:p>
        </p:txBody>
      </p:sp>
    </p:spTree>
    <p:extLst>
      <p:ext uri="{BB962C8B-B14F-4D97-AF65-F5344CB8AC3E}">
        <p14:creationId xmlns:p14="http://schemas.microsoft.com/office/powerpoint/2010/main" val="3060146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F8D3D6E-6A7B-4C40-A66F-B5F079FC4156}" type="slidenum">
              <a:rPr lang="en-US"/>
              <a:pPr>
                <a:defRPr/>
              </a:pPr>
              <a:t>‹#›</a:t>
            </a:fld>
            <a:endParaRPr lang="en-US"/>
          </a:p>
        </p:txBody>
      </p:sp>
    </p:spTree>
    <p:extLst>
      <p:ext uri="{BB962C8B-B14F-4D97-AF65-F5344CB8AC3E}">
        <p14:creationId xmlns:p14="http://schemas.microsoft.com/office/powerpoint/2010/main" val="1972789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82F7C79-0998-4056-A26B-B14CEAFDA201}" type="slidenum">
              <a:rPr lang="en-US"/>
              <a:pPr>
                <a:defRPr/>
              </a:pPr>
              <a:t>‹#›</a:t>
            </a:fld>
            <a:endParaRPr lang="en-US"/>
          </a:p>
        </p:txBody>
      </p:sp>
    </p:spTree>
    <p:extLst>
      <p:ext uri="{BB962C8B-B14F-4D97-AF65-F5344CB8AC3E}">
        <p14:creationId xmlns:p14="http://schemas.microsoft.com/office/powerpoint/2010/main" val="2440863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2B5105B-5A4B-4F10-974D-E98EE05714F0}" type="slidenum">
              <a:rPr lang="en-US"/>
              <a:pPr>
                <a:defRPr/>
              </a:pPr>
              <a:t>‹#›</a:t>
            </a:fld>
            <a:endParaRPr lang="en-US"/>
          </a:p>
        </p:txBody>
      </p:sp>
    </p:spTree>
    <p:extLst>
      <p:ext uri="{BB962C8B-B14F-4D97-AF65-F5344CB8AC3E}">
        <p14:creationId xmlns:p14="http://schemas.microsoft.com/office/powerpoint/2010/main" val="148152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E8450A1-4064-4CAD-81ED-E30E18ACB1F7}" type="slidenum">
              <a:rPr lang="en-US"/>
              <a:pPr>
                <a:defRPr/>
              </a:pPr>
              <a:t>‹#›</a:t>
            </a:fld>
            <a:endParaRPr lang="en-US"/>
          </a:p>
        </p:txBody>
      </p:sp>
    </p:spTree>
    <p:extLst>
      <p:ext uri="{BB962C8B-B14F-4D97-AF65-F5344CB8AC3E}">
        <p14:creationId xmlns:p14="http://schemas.microsoft.com/office/powerpoint/2010/main" val="1440601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02BD43D-0653-4B31-A9BD-A8B422ECE1CC}" type="slidenum">
              <a:rPr lang="en-US"/>
              <a:pPr>
                <a:defRPr/>
              </a:pPr>
              <a:t>‹#›</a:t>
            </a:fld>
            <a:endParaRPr lang="en-US"/>
          </a:p>
        </p:txBody>
      </p:sp>
    </p:spTree>
    <p:extLst>
      <p:ext uri="{BB962C8B-B14F-4D97-AF65-F5344CB8AC3E}">
        <p14:creationId xmlns:p14="http://schemas.microsoft.com/office/powerpoint/2010/main" val="1976278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EE8FF43-4559-4A9F-A4C4-C06D5B6540D6}" type="slidenum">
              <a:rPr lang="en-US"/>
              <a:pPr>
                <a:defRPr/>
              </a:pPr>
              <a:t>‹#›</a:t>
            </a:fld>
            <a:endParaRPr lang="en-US"/>
          </a:p>
        </p:txBody>
      </p:sp>
    </p:spTree>
    <p:extLst>
      <p:ext uri="{BB962C8B-B14F-4D97-AF65-F5344CB8AC3E}">
        <p14:creationId xmlns:p14="http://schemas.microsoft.com/office/powerpoint/2010/main" val="2031457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6520340-C9B6-49A9-8B72-880E4FE63BCE}" type="slidenum">
              <a:rPr lang="en-US"/>
              <a:pPr>
                <a:defRPr/>
              </a:pPr>
              <a:t>‹#›</a:t>
            </a:fld>
            <a:endParaRPr lang="en-US"/>
          </a:p>
        </p:txBody>
      </p:sp>
    </p:spTree>
    <p:extLst>
      <p:ext uri="{BB962C8B-B14F-4D97-AF65-F5344CB8AC3E}">
        <p14:creationId xmlns:p14="http://schemas.microsoft.com/office/powerpoint/2010/main" val="3556255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a:defRPr/>
            </a:pPr>
            <a:fld id="{E08A4319-556B-44F6-8768-AE473AF1B8C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imgres?imgurl=http://www.oie.int/fileadmin/Home/eng/Support_to_OIE_Members/img/oieLOGO2.gif&amp;imgrefurl=http://www.oie.int/support-to-oie-members/global-studies/global-animal-health-initiative/&amp;usg=__I3WrMAmh-cSZQXxYlpRvV8Icz9o=&amp;h=205&amp;w=472&amp;sz=12&amp;hl=en&amp;start=4&amp;zoom=1&amp;tbnid=DF8t3FMRFeJmcM:&amp;tbnh=56&amp;tbnw=129&amp;ei=vz9VT9zeOYbd0QHdpqC7DQ&amp;prev=/search?q=oie&amp;hl=en&amp;safe=active&amp;gbv=2&amp;tbm=isch&amp;itbs=1"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imgres?imgurl=http://www.oie.int/fileadmin/Home/eng/Support_to_OIE_Members/img/oieLOGO2.gif&amp;imgrefurl=http://www.oie.int/support-to-oie-members/global-studies/global-animal-health-initiative/&amp;usg=__I3WrMAmh-cSZQXxYlpRvV8Icz9o=&amp;h=205&amp;w=472&amp;sz=12&amp;hl=en&amp;start=4&amp;zoom=1&amp;tbnid=DF8t3FMRFeJmcM:&amp;tbnh=56&amp;tbnw=129&amp;ei=vz9VT9zeOYbd0QHdpqC7DQ&amp;prev=/search?q=oie&amp;hl=en&amp;safe=active&amp;gbv=2&amp;tbm=isch&amp;itbs=1"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imgres?imgurl=http://www.oie.int/fileadmin/Home/eng/Support_to_OIE_Members/img/oieLOGO2.gif&amp;imgrefurl=http://www.oie.int/support-to-oie-members/global-studies/global-animal-health-initiative/&amp;usg=__I3WrMAmh-cSZQXxYlpRvV8Icz9o=&amp;h=205&amp;w=472&amp;sz=12&amp;hl=en&amp;start=4&amp;zoom=1&amp;tbnid=DF8t3FMRFeJmcM:&amp;tbnh=56&amp;tbnw=129&amp;ei=vz9VT9zeOYbd0QHdpqC7DQ&amp;prev=/search?q=oie&amp;hl=en&amp;safe=active&amp;gbv=2&amp;tbm=isch&amp;itbs=1"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imgres?imgurl=http://www.oie.int/fileadmin/Home/eng/Support_to_OIE_Members/img/oieLOGO2.gif&amp;imgrefurl=http://www.oie.int/support-to-oie-members/global-studies/global-animal-health-initiative/&amp;usg=__I3WrMAmh-cSZQXxYlpRvV8Icz9o=&amp;h=205&amp;w=472&amp;sz=12&amp;hl=en&amp;start=4&amp;zoom=1&amp;tbnid=DF8t3FMRFeJmcM:&amp;tbnh=56&amp;tbnw=129&amp;ei=vz9VT9zeOYbd0QHdpqC7DQ&amp;prev=/search?q=oie&amp;hl=en&amp;safe=active&amp;gbv=2&amp;tbm=isch&amp;itbs=1"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google.com/imgres?imgurl=http://www.oie.int/fileadmin/Home/eng/Support_to_OIE_Members/img/oieLOGO2.gif&amp;imgrefurl=http://www.oie.int/support-to-oie-members/global-studies/global-animal-health-initiative/&amp;usg=__I3WrMAmh-cSZQXxYlpRvV8Icz9o=&amp;h=205&amp;w=472&amp;sz=12&amp;hl=en&amp;start=4&amp;zoom=1&amp;tbnid=DF8t3FMRFeJmcM:&amp;tbnh=56&amp;tbnw=129&amp;ei=vz9VT9zeOYbd0QHdpqC7DQ&amp;prev=/search?q=oie&amp;hl=en&amp;safe=active&amp;gbv=2&amp;tbm=isch&amp;itbs=1"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imgres?imgurl=http://www.oie.int/fileadmin/Home/eng/Support_to_OIE_Members/img/oieLOGO2.gif&amp;imgrefurl=http://www.oie.int/support-to-oie-members/global-studies/global-animal-health-initiative/&amp;usg=__I3WrMAmh-cSZQXxYlpRvV8Icz9o=&amp;h=205&amp;w=472&amp;sz=12&amp;hl=en&amp;start=4&amp;zoom=1&amp;tbnid=DF8t3FMRFeJmcM:&amp;tbnh=56&amp;tbnw=129&amp;ei=vz9VT9zeOYbd0QHdpqC7DQ&amp;prev=/search?q=oie&amp;hl=en&amp;safe=active&amp;gbv=2&amp;tbm=isch&amp;itbs=1"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imgres?imgurl=http://www.oie.int/fileadmin/Home/eng/Support_to_OIE_Members/img/oieLOGO2.gif&amp;imgrefurl=http://www.oie.int/support-to-oie-members/global-studies/global-animal-health-initiative/&amp;usg=__I3WrMAmh-cSZQXxYlpRvV8Icz9o=&amp;h=205&amp;w=472&amp;sz=12&amp;hl=en&amp;start=4&amp;zoom=1&amp;tbnid=DF8t3FMRFeJmcM:&amp;tbnh=56&amp;tbnw=129&amp;ei=vz9VT9zeOYbd0QHdpqC7DQ&amp;prev=/search?q=oie&amp;hl=en&amp;safe=active&amp;gbv=2&amp;tbm=isch&amp;itbs=1"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google.com/imgres?imgurl=http://www.oie.int/fileadmin/Home/eng/Support_to_OIE_Members/img/oieLOGO2.gif&amp;imgrefurl=http://www.oie.int/support-to-oie-members/global-studies/global-animal-health-initiative/&amp;usg=__I3WrMAmh-cSZQXxYlpRvV8Icz9o=&amp;h=205&amp;w=472&amp;sz=12&amp;hl=en&amp;start=4&amp;zoom=1&amp;tbnid=DF8t3FMRFeJmcM:&amp;tbnh=56&amp;tbnw=129&amp;ei=vz9VT9zeOYbd0QHdpqC7DQ&amp;prev=/search?q=oie&amp;hl=en&amp;safe=active&amp;gbv=2&amp;tbm=isch&amp;itbs=1"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imgres?imgurl=http://www.oie.int/fileadmin/Home/eng/Support_to_OIE_Members/img/oieLOGO2.gif&amp;imgrefurl=http://www.oie.int/support-to-oie-members/global-studies/global-animal-health-initiative/&amp;usg=__I3WrMAmh-cSZQXxYlpRvV8Icz9o=&amp;h=205&amp;w=472&amp;sz=12&amp;hl=en&amp;start=4&amp;zoom=1&amp;tbnid=DF8t3FMRFeJmcM:&amp;tbnh=56&amp;tbnw=129&amp;ei=vz9VT9zeOYbd0QHdpqC7DQ&amp;prev=/search?q=oie&amp;hl=en&amp;safe=active&amp;gbv=2&amp;tbm=isch&amp;itbs=1"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www.google.com/imgres?imgurl=http://www.oie.int/fileadmin/Home/eng/Support_to_OIE_Members/img/oieLOGO2.gif&amp;imgrefurl=http://www.oie.int/support-to-oie-members/global-studies/global-animal-health-initiative/&amp;usg=__I3WrMAmh-cSZQXxYlpRvV8Icz9o=&amp;h=205&amp;w=472&amp;sz=12&amp;hl=en&amp;start=4&amp;zoom=1&amp;tbnid=DF8t3FMRFeJmcM:&amp;tbnh=56&amp;tbnw=129&amp;ei=vz9VT9zeOYbd0QHdpqC7DQ&amp;prev=/search?q=oie&amp;hl=en&amp;safe=active&amp;gbv=2&amp;tbm=isch&amp;itbs=1"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imgres?imgurl=http://www.oie.int/fileadmin/Home/eng/Support_to_OIE_Members/img/oieLOGO2.gif&amp;imgrefurl=http://www.oie.int/support-to-oie-members/global-studies/global-animal-health-initiative/&amp;usg=__I3WrMAmh-cSZQXxYlpRvV8Icz9o=&amp;h=205&amp;w=472&amp;sz=12&amp;hl=en&amp;start=4&amp;zoom=1&amp;tbnid=DF8t3FMRFeJmcM:&amp;tbnh=56&amp;tbnw=129&amp;ei=vz9VT9zeOYbd0QHdpqC7DQ&amp;prev=/search?q=oie&amp;hl=en&amp;safe=active&amp;gbv=2&amp;tbm=isch&amp;itbs=1"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p:txBody>
          <a:bodyPr/>
          <a:lstStyle/>
          <a:p>
            <a:pPr eaLnBrk="1" hangingPunct="1">
              <a:lnSpc>
                <a:spcPct val="90000"/>
              </a:lnSpc>
            </a:pPr>
            <a:r>
              <a:rPr lang="en-US" sz="2000" b="1" smtClean="0"/>
              <a:t>Merton V. Smith, Ph.D., J.D.</a:t>
            </a:r>
          </a:p>
          <a:p>
            <a:pPr eaLnBrk="1" hangingPunct="1">
              <a:lnSpc>
                <a:spcPct val="90000"/>
              </a:lnSpc>
            </a:pPr>
            <a:r>
              <a:rPr lang="en-US" sz="2000" b="1" smtClean="0"/>
              <a:t>Director </a:t>
            </a:r>
          </a:p>
          <a:p>
            <a:pPr eaLnBrk="1" hangingPunct="1">
              <a:lnSpc>
                <a:spcPct val="90000"/>
              </a:lnSpc>
            </a:pPr>
            <a:r>
              <a:rPr lang="en-US" sz="2000" b="1" smtClean="0"/>
              <a:t>International Programs</a:t>
            </a:r>
          </a:p>
          <a:p>
            <a:pPr eaLnBrk="1" hangingPunct="1">
              <a:lnSpc>
                <a:spcPct val="90000"/>
              </a:lnSpc>
            </a:pPr>
            <a:r>
              <a:rPr lang="en-US" sz="2000" b="1" smtClean="0"/>
              <a:t>Center for Veterinary Medicine</a:t>
            </a:r>
          </a:p>
          <a:p>
            <a:pPr eaLnBrk="1" hangingPunct="1">
              <a:lnSpc>
                <a:spcPct val="90000"/>
              </a:lnSpc>
            </a:pPr>
            <a:r>
              <a:rPr lang="en-US" sz="2000" b="1" smtClean="0"/>
              <a:t>U.S. Food and Drug Administration</a:t>
            </a:r>
          </a:p>
        </p:txBody>
      </p:sp>
      <p:sp>
        <p:nvSpPr>
          <p:cNvPr id="2050" name="Rectangle 2"/>
          <p:cNvSpPr>
            <a:spLocks noGrp="1" noChangeArrowheads="1"/>
          </p:cNvSpPr>
          <p:nvPr>
            <p:ph type="ctrTitle"/>
          </p:nvPr>
        </p:nvSpPr>
        <p:spPr/>
        <p:txBody>
          <a:bodyPr/>
          <a:lstStyle/>
          <a:p>
            <a:pPr eaLnBrk="1" hangingPunct="1"/>
            <a:r>
              <a:rPr lang="en-US" sz="3600" smtClean="0"/>
              <a:t>Governance of Veterinary Medicinal Products: Need to Leverage Resources</a:t>
            </a:r>
            <a:br>
              <a:rPr lang="en-US" sz="3600" smtClean="0"/>
            </a:br>
            <a:endParaRPr lang="en-US" sz="3600" smtClean="0"/>
          </a:p>
        </p:txBody>
      </p:sp>
      <p:pic>
        <p:nvPicPr>
          <p:cNvPr id="2052" name="Picture 5" descr="OiE (Logo)">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609600"/>
            <a:ext cx="16827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subTitle" idx="1"/>
          </p:nvPr>
        </p:nvSpPr>
        <p:spPr/>
        <p:txBody>
          <a:bodyPr/>
          <a:lstStyle/>
          <a:p>
            <a:pPr algn="l" eaLnBrk="1" hangingPunct="1">
              <a:lnSpc>
                <a:spcPct val="80000"/>
              </a:lnSpc>
            </a:pPr>
            <a:r>
              <a:rPr lang="en-US" sz="1800" b="1" dirty="0" smtClean="0"/>
              <a:t>Regular technical exchanges between drug reviewers of FDA’s Center for Veterinary Medicine and:</a:t>
            </a:r>
          </a:p>
          <a:p>
            <a:pPr algn="l" eaLnBrk="1" hangingPunct="1">
              <a:lnSpc>
                <a:spcPct val="80000"/>
              </a:lnSpc>
              <a:buFontTx/>
              <a:buChar char="•"/>
            </a:pPr>
            <a:r>
              <a:rPr lang="en-US" sz="1800" b="1" dirty="0" smtClean="0"/>
              <a:t>  the Canadian Veterinary Drugs Directorate</a:t>
            </a:r>
          </a:p>
          <a:p>
            <a:pPr algn="l" eaLnBrk="1" hangingPunct="1">
              <a:lnSpc>
                <a:spcPct val="80000"/>
              </a:lnSpc>
              <a:buFontTx/>
              <a:buChar char="•"/>
            </a:pPr>
            <a:r>
              <a:rPr lang="en-US" sz="1800" b="1" dirty="0" smtClean="0"/>
              <a:t>  the European Medicines Agency’s Veterinary Medicines and Product Data Management Unit</a:t>
            </a:r>
          </a:p>
          <a:p>
            <a:pPr lvl="4" algn="l" eaLnBrk="1" hangingPunct="1">
              <a:lnSpc>
                <a:spcPct val="80000"/>
              </a:lnSpc>
            </a:pPr>
            <a:endParaRPr lang="en-US" sz="1800" b="1" dirty="0" smtClean="0"/>
          </a:p>
        </p:txBody>
      </p:sp>
      <p:sp>
        <p:nvSpPr>
          <p:cNvPr id="11266" name="Rectangle 2"/>
          <p:cNvSpPr>
            <a:spLocks noGrp="1" noChangeArrowheads="1"/>
          </p:cNvSpPr>
          <p:nvPr>
            <p:ph type="ctrTitle"/>
          </p:nvPr>
        </p:nvSpPr>
        <p:spPr/>
        <p:txBody>
          <a:bodyPr/>
          <a:lstStyle/>
          <a:p>
            <a:pPr eaLnBrk="1" hangingPunct="1"/>
            <a:r>
              <a:rPr lang="en-US" sz="3600" b="1" smtClean="0"/>
              <a:t>Bilateral Discussions/Meetings</a:t>
            </a:r>
          </a:p>
        </p:txBody>
      </p:sp>
      <p:pic>
        <p:nvPicPr>
          <p:cNvPr id="11268" name="Picture 4" descr="OiE (Logo)">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609600"/>
            <a:ext cx="16827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subTitle" idx="1"/>
          </p:nvPr>
        </p:nvSpPr>
        <p:spPr>
          <a:xfrm>
            <a:off x="1371600" y="3200400"/>
            <a:ext cx="6400800" cy="2971800"/>
          </a:xfrm>
        </p:spPr>
        <p:txBody>
          <a:bodyPr/>
          <a:lstStyle/>
          <a:p>
            <a:pPr algn="l" eaLnBrk="1" hangingPunct="1">
              <a:lnSpc>
                <a:spcPct val="80000"/>
              </a:lnSpc>
              <a:buFontTx/>
              <a:buChar char="•"/>
            </a:pPr>
            <a:r>
              <a:rPr lang="en-US" sz="1600" b="1" dirty="0" smtClean="0"/>
              <a:t>  Four Collaborating Centers support OIE programs designed to strengthen national veterinary medicine regulatory infrastructures: ANMV (France), NVAL (Japan), and IICAB (United States) and CVM (United States)</a:t>
            </a:r>
          </a:p>
          <a:p>
            <a:pPr marL="285750" indent="-285750" algn="l" eaLnBrk="1" hangingPunct="1">
              <a:lnSpc>
                <a:spcPct val="80000"/>
              </a:lnSpc>
              <a:buFont typeface="Arial" pitchFamily="34" charset="0"/>
              <a:buChar char="•"/>
            </a:pPr>
            <a:endParaRPr lang="en-US" sz="1600" b="1" dirty="0" smtClean="0"/>
          </a:p>
          <a:p>
            <a:pPr algn="l" eaLnBrk="1" hangingPunct="1">
              <a:lnSpc>
                <a:spcPct val="80000"/>
              </a:lnSpc>
              <a:buFontTx/>
              <a:buChar char="•"/>
            </a:pPr>
            <a:r>
              <a:rPr lang="en-US" sz="1600" b="1" dirty="0" smtClean="0"/>
              <a:t>  Such programs help to assure the availability of safe and effective products to prevent and mitigate animal diseases</a:t>
            </a:r>
          </a:p>
          <a:p>
            <a:pPr marL="285750" indent="-285750" algn="l" eaLnBrk="1" hangingPunct="1">
              <a:lnSpc>
                <a:spcPct val="80000"/>
              </a:lnSpc>
              <a:buFont typeface="Arial" pitchFamily="34" charset="0"/>
              <a:buChar char="•"/>
            </a:pPr>
            <a:endParaRPr lang="en-US" sz="1600" b="1" dirty="0" smtClean="0"/>
          </a:p>
          <a:p>
            <a:pPr algn="l" eaLnBrk="1" hangingPunct="1">
              <a:lnSpc>
                <a:spcPct val="80000"/>
              </a:lnSpc>
              <a:buFontTx/>
              <a:buChar char="•"/>
            </a:pPr>
            <a:r>
              <a:rPr lang="en-US" sz="1600" b="1" dirty="0" smtClean="0"/>
              <a:t>  OIE Focal Points for Veterinary Products workshops:  Senegal (March 2008), Syria (December 2009), Serbia (July 2010), Colombia (September 2010), South Africa (November 2011), Cambodia (June 2011), Morocco (December 2011), Kenya (March 2012), Thailand (June 2012), and Brazil (October 2012)</a:t>
            </a:r>
          </a:p>
          <a:p>
            <a:pPr eaLnBrk="1" hangingPunct="1">
              <a:lnSpc>
                <a:spcPct val="80000"/>
              </a:lnSpc>
            </a:pPr>
            <a:r>
              <a:rPr lang="en-US" sz="800" dirty="0" smtClean="0"/>
              <a:t> </a:t>
            </a:r>
          </a:p>
        </p:txBody>
      </p:sp>
      <p:sp>
        <p:nvSpPr>
          <p:cNvPr id="12290" name="Rectangle 2"/>
          <p:cNvSpPr>
            <a:spLocks noGrp="1" noChangeArrowheads="1"/>
          </p:cNvSpPr>
          <p:nvPr>
            <p:ph type="ctrTitle"/>
          </p:nvPr>
        </p:nvSpPr>
        <p:spPr>
          <a:xfrm>
            <a:off x="685800" y="1371600"/>
            <a:ext cx="7772400" cy="1676400"/>
          </a:xfrm>
        </p:spPr>
        <p:txBody>
          <a:bodyPr/>
          <a:lstStyle/>
          <a:p>
            <a:pPr eaLnBrk="1" hangingPunct="1"/>
            <a:r>
              <a:rPr lang="en-US" sz="3600" smtClean="0"/>
              <a:t>Role of OIE Collaborating Centers in Governance of Veterinary Medicinal Products</a:t>
            </a:r>
          </a:p>
        </p:txBody>
      </p:sp>
      <p:pic>
        <p:nvPicPr>
          <p:cNvPr id="12292" name="Picture 4" descr="OiE (Logo)">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609600"/>
            <a:ext cx="16827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p:txBody>
          <a:bodyPr/>
          <a:lstStyle/>
          <a:p>
            <a:pPr algn="l" eaLnBrk="1" hangingPunct="1">
              <a:lnSpc>
                <a:spcPct val="80000"/>
              </a:lnSpc>
              <a:buSzPct val="140000"/>
              <a:buFontTx/>
              <a:buChar char="•"/>
            </a:pPr>
            <a:r>
              <a:rPr lang="en-GB" sz="1600" dirty="0" smtClean="0"/>
              <a:t>  </a:t>
            </a:r>
            <a:r>
              <a:rPr lang="en-GB" sz="1600" b="1" dirty="0" smtClean="0"/>
              <a:t>Authorization of veterinary medicines around the world almost universally requires some sort of premarket clearance or licensing and is based in legislation and regulation</a:t>
            </a:r>
          </a:p>
          <a:p>
            <a:pPr algn="l" eaLnBrk="1" hangingPunct="1">
              <a:lnSpc>
                <a:spcPct val="80000"/>
              </a:lnSpc>
              <a:buSzPct val="140000"/>
              <a:buFontTx/>
              <a:buChar char="•"/>
            </a:pPr>
            <a:r>
              <a:rPr lang="en-GB" sz="1600" b="1" dirty="0" smtClean="0"/>
              <a:t>  This stems from each country’s sovereign need for government protection and oversight of its nation’s health and consumer safety</a:t>
            </a:r>
          </a:p>
          <a:p>
            <a:pPr algn="l" eaLnBrk="1" hangingPunct="1">
              <a:lnSpc>
                <a:spcPct val="80000"/>
              </a:lnSpc>
              <a:buSzPct val="140000"/>
              <a:buFontTx/>
              <a:buChar char="•"/>
            </a:pPr>
            <a:r>
              <a:rPr lang="en-GB" sz="1600" b="1" dirty="0" smtClean="0"/>
              <a:t>But implementation of this regulatory model by some countries is often inconsistent or spotty</a:t>
            </a:r>
            <a:endParaRPr lang="en-US" sz="1600" b="1" dirty="0" smtClean="0"/>
          </a:p>
        </p:txBody>
      </p:sp>
      <p:sp>
        <p:nvSpPr>
          <p:cNvPr id="3074" name="Rectangle 2"/>
          <p:cNvSpPr>
            <a:spLocks noGrp="1" noChangeArrowheads="1"/>
          </p:cNvSpPr>
          <p:nvPr>
            <p:ph type="ctrTitle"/>
          </p:nvPr>
        </p:nvSpPr>
        <p:spPr/>
        <p:txBody>
          <a:bodyPr/>
          <a:lstStyle/>
          <a:p>
            <a:pPr eaLnBrk="1" hangingPunct="1"/>
            <a:r>
              <a:rPr lang="en-US" sz="3600" smtClean="0"/>
              <a:t>Need for Oversight of Veterinary Medicine Registration and Use</a:t>
            </a:r>
          </a:p>
        </p:txBody>
      </p:sp>
      <p:pic>
        <p:nvPicPr>
          <p:cNvPr id="3076" name="Picture 4" descr="OiE (Logo)">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609600"/>
            <a:ext cx="16827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subTitle" idx="1"/>
          </p:nvPr>
        </p:nvSpPr>
        <p:spPr/>
        <p:txBody>
          <a:bodyPr/>
          <a:lstStyle/>
          <a:p>
            <a:pPr algn="l" eaLnBrk="1" hangingPunct="1">
              <a:lnSpc>
                <a:spcPct val="80000"/>
              </a:lnSpc>
              <a:buClr>
                <a:schemeClr val="tx1"/>
              </a:buClr>
              <a:buSzPct val="120000"/>
              <a:buFontTx/>
              <a:buChar char="•"/>
            </a:pPr>
            <a:r>
              <a:rPr lang="en-US" sz="1800" dirty="0" smtClean="0"/>
              <a:t>  </a:t>
            </a:r>
            <a:r>
              <a:rPr lang="en-US" sz="1800" b="1" dirty="0" smtClean="0"/>
              <a:t>Authorities that review all (or some) safety, efficacy, and quality data before products can be registered or licensed</a:t>
            </a:r>
          </a:p>
          <a:p>
            <a:pPr algn="l" eaLnBrk="1" hangingPunct="1">
              <a:lnSpc>
                <a:spcPct val="80000"/>
              </a:lnSpc>
              <a:buClr>
                <a:schemeClr val="tx1"/>
              </a:buClr>
              <a:buSzPct val="120000"/>
              <a:buFontTx/>
              <a:buChar char="•"/>
            </a:pPr>
            <a:r>
              <a:rPr lang="en-US" sz="1800" b="1" dirty="0" smtClean="0"/>
              <a:t>  Authorities that pool their regulatory knowledge and resources to review and monitor products</a:t>
            </a:r>
          </a:p>
          <a:p>
            <a:pPr algn="l" eaLnBrk="1" hangingPunct="1">
              <a:lnSpc>
                <a:spcPct val="80000"/>
              </a:lnSpc>
              <a:buClr>
                <a:schemeClr val="tx1"/>
              </a:buClr>
              <a:buSzPct val="120000"/>
              <a:buFontTx/>
              <a:buChar char="•"/>
            </a:pPr>
            <a:r>
              <a:rPr lang="en-US" sz="1800" b="1" dirty="0" smtClean="0"/>
              <a:t>  But all authorities should want to know the basis for approvals in their country or in other countries</a:t>
            </a:r>
          </a:p>
        </p:txBody>
      </p:sp>
      <p:sp>
        <p:nvSpPr>
          <p:cNvPr id="4098" name="Rectangle 2"/>
          <p:cNvSpPr>
            <a:spLocks noGrp="1" noChangeArrowheads="1"/>
          </p:cNvSpPr>
          <p:nvPr>
            <p:ph type="ctrTitle"/>
          </p:nvPr>
        </p:nvSpPr>
        <p:spPr/>
        <p:txBody>
          <a:bodyPr/>
          <a:lstStyle/>
          <a:p>
            <a:pPr eaLnBrk="1" hangingPunct="1"/>
            <a:r>
              <a:rPr lang="en-US" sz="3600" smtClean="0"/>
              <a:t>Worldwide Diversity of Approaches to Regulating Veterinary Medicines</a:t>
            </a:r>
          </a:p>
        </p:txBody>
      </p:sp>
      <p:pic>
        <p:nvPicPr>
          <p:cNvPr id="4100" name="Picture 4" descr="OiE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609600"/>
            <a:ext cx="16827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subTitle" idx="1"/>
          </p:nvPr>
        </p:nvSpPr>
        <p:spPr/>
        <p:txBody>
          <a:bodyPr/>
          <a:lstStyle/>
          <a:p>
            <a:pPr algn="l" eaLnBrk="1" hangingPunct="1">
              <a:lnSpc>
                <a:spcPct val="80000"/>
              </a:lnSpc>
              <a:buSzPct val="120000"/>
              <a:buFontTx/>
              <a:buChar char="•"/>
            </a:pPr>
            <a:r>
              <a:rPr lang="en-US" sz="1800" dirty="0" smtClean="0"/>
              <a:t>  </a:t>
            </a:r>
            <a:r>
              <a:rPr lang="en-US" sz="1800" b="1" dirty="0" smtClean="0"/>
              <a:t>But there are some countries that have no significant regulatory programs for controlling veterinary medicines</a:t>
            </a:r>
          </a:p>
          <a:p>
            <a:pPr algn="l" eaLnBrk="1" hangingPunct="1">
              <a:lnSpc>
                <a:spcPct val="80000"/>
              </a:lnSpc>
              <a:buSzPct val="120000"/>
              <a:buFontTx/>
              <a:buChar char="•"/>
            </a:pPr>
            <a:r>
              <a:rPr lang="en-US" sz="1800" b="1" dirty="0" smtClean="0"/>
              <a:t>  Some countries might have diffuse, non-harmonized controls at state or local levels</a:t>
            </a:r>
          </a:p>
          <a:p>
            <a:pPr algn="l" eaLnBrk="1" hangingPunct="1">
              <a:lnSpc>
                <a:spcPct val="80000"/>
              </a:lnSpc>
              <a:buSzPct val="120000"/>
              <a:buFontTx/>
              <a:buChar char="•"/>
            </a:pPr>
            <a:r>
              <a:rPr lang="en-US" sz="1800" b="1" dirty="0" smtClean="0"/>
              <a:t>  Some countries even have the need to identify a government focal point and build information-sharing networks</a:t>
            </a:r>
          </a:p>
          <a:p>
            <a:pPr lvl="4" algn="l" eaLnBrk="1" hangingPunct="1">
              <a:lnSpc>
                <a:spcPct val="80000"/>
              </a:lnSpc>
            </a:pPr>
            <a:endParaRPr lang="en-US" sz="1200" dirty="0" smtClean="0"/>
          </a:p>
        </p:txBody>
      </p:sp>
      <p:sp>
        <p:nvSpPr>
          <p:cNvPr id="5122" name="Rectangle 2"/>
          <p:cNvSpPr>
            <a:spLocks noGrp="1" noChangeArrowheads="1"/>
          </p:cNvSpPr>
          <p:nvPr>
            <p:ph type="ctrTitle"/>
          </p:nvPr>
        </p:nvSpPr>
        <p:spPr/>
        <p:txBody>
          <a:bodyPr/>
          <a:lstStyle/>
          <a:p>
            <a:pPr eaLnBrk="1" hangingPunct="1"/>
            <a:r>
              <a:rPr lang="en-US" sz="3600" smtClean="0"/>
              <a:t>Need for Veterinary Medicine Regulatory Infrastructures</a:t>
            </a:r>
          </a:p>
        </p:txBody>
      </p:sp>
      <p:pic>
        <p:nvPicPr>
          <p:cNvPr id="5124" name="Picture 4" descr="OiE (Logo)">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609600"/>
            <a:ext cx="16827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subTitle" idx="1"/>
          </p:nvPr>
        </p:nvSpPr>
        <p:spPr/>
        <p:txBody>
          <a:bodyPr/>
          <a:lstStyle/>
          <a:p>
            <a:pPr algn="l" eaLnBrk="1" hangingPunct="1">
              <a:lnSpc>
                <a:spcPct val="80000"/>
              </a:lnSpc>
              <a:buSzPct val="120000"/>
              <a:buFontTx/>
              <a:buChar char="•"/>
            </a:pPr>
            <a:r>
              <a:rPr lang="en-US" sz="1600" b="1" dirty="0" smtClean="0"/>
              <a:t>All regulatory programs need a core set of scientific competencies to be in place, and standards and procedures need to be available and implemented to undertake data assessments and/or understand the assessments conducted by others</a:t>
            </a:r>
          </a:p>
          <a:p>
            <a:pPr algn="l" eaLnBrk="1" hangingPunct="1">
              <a:lnSpc>
                <a:spcPct val="80000"/>
              </a:lnSpc>
              <a:buSzPct val="120000"/>
              <a:buFontTx/>
              <a:buChar char="•"/>
            </a:pPr>
            <a:r>
              <a:rPr lang="en-US" sz="1600" b="1" dirty="0" smtClean="0"/>
              <a:t>Special considerations for some countries or regions: for example, need to deal with lack of products for minor uses or minor species or special local or regional conditions of use</a:t>
            </a:r>
          </a:p>
        </p:txBody>
      </p:sp>
      <p:sp>
        <p:nvSpPr>
          <p:cNvPr id="6146" name="Rectangle 2"/>
          <p:cNvSpPr>
            <a:spLocks noGrp="1" noChangeArrowheads="1"/>
          </p:cNvSpPr>
          <p:nvPr>
            <p:ph type="ctrTitle"/>
          </p:nvPr>
        </p:nvSpPr>
        <p:spPr/>
        <p:txBody>
          <a:bodyPr/>
          <a:lstStyle/>
          <a:p>
            <a:pPr eaLnBrk="1" hangingPunct="1"/>
            <a:r>
              <a:rPr lang="en-US" sz="3600" smtClean="0"/>
              <a:t>Need for Veterinary Medicine Regulatory Infrastructures</a:t>
            </a:r>
          </a:p>
        </p:txBody>
      </p:sp>
      <p:pic>
        <p:nvPicPr>
          <p:cNvPr id="6148" name="Picture 4" descr="OiE (Logo)">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609600"/>
            <a:ext cx="16827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subTitle" idx="1"/>
          </p:nvPr>
        </p:nvSpPr>
        <p:spPr/>
        <p:txBody>
          <a:bodyPr/>
          <a:lstStyle/>
          <a:p>
            <a:pPr algn="l" eaLnBrk="1" hangingPunct="1">
              <a:lnSpc>
                <a:spcPct val="80000"/>
              </a:lnSpc>
              <a:buSzPct val="140000"/>
              <a:buFontTx/>
              <a:buChar char="•"/>
            </a:pPr>
            <a:r>
              <a:rPr lang="en-GB" sz="900" dirty="0" smtClean="0"/>
              <a:t> </a:t>
            </a:r>
            <a:r>
              <a:rPr lang="en-GB" sz="1400" b="1" dirty="0" smtClean="0"/>
              <a:t>Sharing information to synergize efforts and best utilize limited resources</a:t>
            </a:r>
            <a:endParaRPr lang="en-GB" sz="900" dirty="0" smtClean="0"/>
          </a:p>
          <a:p>
            <a:pPr algn="l" eaLnBrk="1" hangingPunct="1">
              <a:lnSpc>
                <a:spcPct val="80000"/>
              </a:lnSpc>
              <a:buSzPct val="140000"/>
              <a:buFontTx/>
              <a:buChar char="•"/>
            </a:pPr>
            <a:r>
              <a:rPr lang="en-GB" sz="900" dirty="0" smtClean="0"/>
              <a:t> </a:t>
            </a:r>
            <a:r>
              <a:rPr lang="en-GB" sz="1400" b="1" dirty="0" smtClean="0"/>
              <a:t>Sharing data in real time by utilizing available information technologies: premarket product reviews and regulatory standards, adverse drug events, GMP/GLP/GCP inspection results, recalls, and others</a:t>
            </a:r>
          </a:p>
          <a:p>
            <a:pPr algn="l" eaLnBrk="1" hangingPunct="1">
              <a:lnSpc>
                <a:spcPct val="80000"/>
              </a:lnSpc>
              <a:buSzPct val="140000"/>
              <a:buFontTx/>
              <a:buChar char="•"/>
            </a:pPr>
            <a:r>
              <a:rPr lang="en-GB" sz="1400" b="1" dirty="0" smtClean="0"/>
              <a:t>  Developing and sharing information in international and regional standard-setting organizations such as OIE, Codex, WHO, UEMOA, PICS, and VICH</a:t>
            </a:r>
          </a:p>
          <a:p>
            <a:pPr algn="l" eaLnBrk="1" hangingPunct="1">
              <a:lnSpc>
                <a:spcPct val="80000"/>
              </a:lnSpc>
              <a:buSzPct val="140000"/>
              <a:buFontTx/>
              <a:buChar char="•"/>
            </a:pPr>
            <a:r>
              <a:rPr lang="en-GB" sz="1400" b="1" dirty="0" smtClean="0"/>
              <a:t>  More formal agreements: European Union and MRAs</a:t>
            </a:r>
            <a:r>
              <a:rPr lang="en-GB" sz="900" b="1" dirty="0" smtClean="0"/>
              <a:t>	</a:t>
            </a:r>
            <a:endParaRPr lang="en-US" sz="900" b="1" dirty="0" smtClean="0"/>
          </a:p>
        </p:txBody>
      </p:sp>
      <p:sp>
        <p:nvSpPr>
          <p:cNvPr id="7170" name="Rectangle 2"/>
          <p:cNvSpPr>
            <a:spLocks noGrp="1" noChangeArrowheads="1"/>
          </p:cNvSpPr>
          <p:nvPr>
            <p:ph type="ctrTitle"/>
          </p:nvPr>
        </p:nvSpPr>
        <p:spPr/>
        <p:txBody>
          <a:bodyPr/>
          <a:lstStyle/>
          <a:p>
            <a:pPr eaLnBrk="1" hangingPunct="1"/>
            <a:r>
              <a:rPr lang="en-US" sz="3600" b="1" smtClean="0"/>
              <a:t>Critical Need to More Effectively Share Veterinary Product Information</a:t>
            </a:r>
          </a:p>
        </p:txBody>
      </p:sp>
      <p:pic>
        <p:nvPicPr>
          <p:cNvPr id="7172" name="Picture 4" descr="OiE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609600"/>
            <a:ext cx="16827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subTitle" idx="1"/>
          </p:nvPr>
        </p:nvSpPr>
        <p:spPr/>
        <p:txBody>
          <a:bodyPr/>
          <a:lstStyle/>
          <a:p>
            <a:pPr algn="l" eaLnBrk="1" hangingPunct="1">
              <a:lnSpc>
                <a:spcPct val="80000"/>
              </a:lnSpc>
            </a:pPr>
            <a:r>
              <a:rPr lang="en-GB" sz="1800" b="1" smtClean="0"/>
              <a:t>Three EU authorization procedures: Centralized, Mutual Recognition, and Member State; Harmonized application content since 1981; No fundamental differences in requirements to be met for market access in any of the EU countries; Suitable procedure depends on product type and intended market.  The centralized procedure is required for performance enhancers and biotechnology-based products and may be used </a:t>
            </a:r>
            <a:r>
              <a:rPr lang="en-US" sz="1800" b="1" smtClean="0"/>
              <a:t>for products with a new active substance or representing significant innovation</a:t>
            </a:r>
            <a:r>
              <a:rPr lang="en-GB" sz="2000" b="1" smtClean="0"/>
              <a:t>.</a:t>
            </a:r>
          </a:p>
          <a:p>
            <a:pPr lvl="4" algn="l" eaLnBrk="1" hangingPunct="1">
              <a:lnSpc>
                <a:spcPct val="80000"/>
              </a:lnSpc>
            </a:pPr>
            <a:endParaRPr lang="en-US" smtClean="0"/>
          </a:p>
        </p:txBody>
      </p:sp>
      <p:sp>
        <p:nvSpPr>
          <p:cNvPr id="8194" name="Rectangle 2"/>
          <p:cNvSpPr>
            <a:spLocks noGrp="1" noChangeArrowheads="1"/>
          </p:cNvSpPr>
          <p:nvPr>
            <p:ph type="ctrTitle"/>
          </p:nvPr>
        </p:nvSpPr>
        <p:spPr/>
        <p:txBody>
          <a:bodyPr/>
          <a:lstStyle/>
          <a:p>
            <a:pPr eaLnBrk="1" hangingPunct="1"/>
            <a:r>
              <a:rPr lang="en-GB" sz="3600" b="1" smtClean="0"/>
              <a:t>Regional Harmonization (European Union)</a:t>
            </a:r>
            <a:endParaRPr lang="en-US" sz="3600" b="1" smtClean="0"/>
          </a:p>
        </p:txBody>
      </p:sp>
      <p:pic>
        <p:nvPicPr>
          <p:cNvPr id="8196" name="Picture 4" descr="OiE (Logo)">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609600"/>
            <a:ext cx="16827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subTitle" idx="1"/>
          </p:nvPr>
        </p:nvSpPr>
        <p:spPr/>
        <p:txBody>
          <a:bodyPr/>
          <a:lstStyle/>
          <a:p>
            <a:pPr algn="l" eaLnBrk="1" hangingPunct="1">
              <a:buFontTx/>
              <a:buChar char="•"/>
            </a:pPr>
            <a:r>
              <a:rPr lang="en-GB" sz="1600" b="1" dirty="0" smtClean="0"/>
              <a:t>  Harmonisation of Summary of Product Characteristics</a:t>
            </a:r>
          </a:p>
          <a:p>
            <a:pPr algn="l" eaLnBrk="1" hangingPunct="1">
              <a:buFontTx/>
              <a:buChar char="•"/>
            </a:pPr>
            <a:endParaRPr lang="en-GB" sz="1600" b="1" dirty="0" smtClean="0"/>
          </a:p>
          <a:p>
            <a:pPr algn="l" eaLnBrk="1" hangingPunct="1">
              <a:buFontTx/>
              <a:buChar char="•"/>
            </a:pPr>
            <a:r>
              <a:rPr lang="en-GB" sz="1600" b="1" dirty="0" smtClean="0"/>
              <a:t>  Products can be marketed in both countries using same                                                                                                                            labels and leaflets.</a:t>
            </a:r>
            <a:r>
              <a:rPr lang="en-GB" b="1" dirty="0" smtClean="0"/>
              <a:t> </a:t>
            </a:r>
          </a:p>
          <a:p>
            <a:pPr lvl="1" algn="l" eaLnBrk="1" hangingPunct="1">
              <a:spcBef>
                <a:spcPts val="600"/>
              </a:spcBef>
            </a:pPr>
            <a:endParaRPr lang="en-GB" b="1" dirty="0" smtClean="0"/>
          </a:p>
          <a:p>
            <a:pPr lvl="4" algn="l" eaLnBrk="1" hangingPunct="1"/>
            <a:endParaRPr lang="en-US" sz="2800" b="1" dirty="0" smtClean="0"/>
          </a:p>
        </p:txBody>
      </p:sp>
      <p:sp>
        <p:nvSpPr>
          <p:cNvPr id="9218" name="Rectangle 2"/>
          <p:cNvSpPr>
            <a:spLocks noGrp="1" noChangeArrowheads="1"/>
          </p:cNvSpPr>
          <p:nvPr>
            <p:ph type="ctrTitle"/>
          </p:nvPr>
        </p:nvSpPr>
        <p:spPr/>
        <p:txBody>
          <a:bodyPr/>
          <a:lstStyle/>
          <a:p>
            <a:pPr eaLnBrk="1" hangingPunct="1"/>
            <a:r>
              <a:rPr lang="en-GB" sz="3600" b="1" smtClean="0"/>
              <a:t>Joint Initiative (UK and Ireland)</a:t>
            </a:r>
            <a:endParaRPr lang="en-US" sz="3600" b="1" smtClean="0"/>
          </a:p>
        </p:txBody>
      </p:sp>
      <p:pic>
        <p:nvPicPr>
          <p:cNvPr id="9220" name="Picture 4" descr="OiE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609600"/>
            <a:ext cx="16827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subTitle" idx="1"/>
          </p:nvPr>
        </p:nvSpPr>
        <p:spPr/>
        <p:txBody>
          <a:bodyPr/>
          <a:lstStyle/>
          <a:p>
            <a:pPr algn="l" eaLnBrk="1" hangingPunct="1">
              <a:lnSpc>
                <a:spcPct val="80000"/>
              </a:lnSpc>
            </a:pPr>
            <a:r>
              <a:rPr lang="en-GB" sz="1800" b="1" smtClean="0"/>
              <a:t>Facilitated approval if authorized in recognized countries:</a:t>
            </a:r>
          </a:p>
          <a:p>
            <a:pPr algn="l" eaLnBrk="1" hangingPunct="1">
              <a:lnSpc>
                <a:spcPct val="80000"/>
              </a:lnSpc>
            </a:pPr>
            <a:r>
              <a:rPr lang="en-GB" sz="1800" b="1" smtClean="0"/>
              <a:t>Where a medicinal product or procedure has been authorised in a country with comparable control of medicinal products, the results of the completed evaluations will be considered.</a:t>
            </a:r>
          </a:p>
          <a:p>
            <a:pPr algn="l" eaLnBrk="1" hangingPunct="1">
              <a:lnSpc>
                <a:spcPct val="80000"/>
              </a:lnSpc>
            </a:pPr>
            <a:endParaRPr lang="en-GB" sz="1800" b="1" smtClean="0"/>
          </a:p>
          <a:p>
            <a:pPr algn="l" eaLnBrk="1" hangingPunct="1">
              <a:lnSpc>
                <a:spcPct val="80000"/>
              </a:lnSpc>
            </a:pPr>
            <a:r>
              <a:rPr lang="en-GB" sz="1800" b="1" smtClean="0"/>
              <a:t>Established as comparable countries:</a:t>
            </a:r>
          </a:p>
          <a:p>
            <a:pPr algn="l" eaLnBrk="1" hangingPunct="1">
              <a:lnSpc>
                <a:spcPct val="80000"/>
              </a:lnSpc>
            </a:pPr>
            <a:r>
              <a:rPr lang="en-US" sz="1800" b="1" smtClean="0"/>
              <a:t>Australia, EFTA countries, EU, Japan, Canada, Singapore, USA</a:t>
            </a:r>
          </a:p>
          <a:p>
            <a:pPr lvl="4" algn="l" eaLnBrk="1" hangingPunct="1">
              <a:lnSpc>
                <a:spcPct val="80000"/>
              </a:lnSpc>
            </a:pPr>
            <a:endParaRPr lang="en-US" sz="1800" b="1" smtClean="0"/>
          </a:p>
        </p:txBody>
      </p:sp>
      <p:sp>
        <p:nvSpPr>
          <p:cNvPr id="10242" name="Rectangle 2"/>
          <p:cNvSpPr>
            <a:spLocks noGrp="1" noChangeArrowheads="1"/>
          </p:cNvSpPr>
          <p:nvPr>
            <p:ph type="ctrTitle"/>
          </p:nvPr>
        </p:nvSpPr>
        <p:spPr/>
        <p:txBody>
          <a:bodyPr/>
          <a:lstStyle/>
          <a:p>
            <a:pPr eaLnBrk="1" hangingPunct="1"/>
            <a:r>
              <a:rPr lang="en-GB" sz="3600" b="1" smtClean="0"/>
              <a:t>Unilateral approach (Switzerland)</a:t>
            </a:r>
            <a:endParaRPr lang="en-US" sz="3600" b="1" smtClean="0"/>
          </a:p>
        </p:txBody>
      </p:sp>
      <p:pic>
        <p:nvPicPr>
          <p:cNvPr id="10244" name="Picture 4" descr="OiE (Logo)">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609600"/>
            <a:ext cx="16827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905</TotalTime>
  <Words>803</Words>
  <Application>Microsoft Office PowerPoint</Application>
  <PresentationFormat>On-screen Show (4:3)</PresentationFormat>
  <Paragraphs>56</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Governance of Veterinary Medicinal Products: Need to Leverage Resources </vt:lpstr>
      <vt:lpstr>Need for Oversight of Veterinary Medicine Registration and Use</vt:lpstr>
      <vt:lpstr>Worldwide Diversity of Approaches to Regulating Veterinary Medicines</vt:lpstr>
      <vt:lpstr>Need for Veterinary Medicine Regulatory Infrastructures</vt:lpstr>
      <vt:lpstr>Need for Veterinary Medicine Regulatory Infrastructures</vt:lpstr>
      <vt:lpstr>Critical Need to More Effectively Share Veterinary Product Information</vt:lpstr>
      <vt:lpstr>Regional Harmonization (European Union)</vt:lpstr>
      <vt:lpstr>Joint Initiative (UK and Ireland)</vt:lpstr>
      <vt:lpstr>Unilateral approach (Switzerland)</vt:lpstr>
      <vt:lpstr>Bilateral Discussions/Meetings</vt:lpstr>
      <vt:lpstr>Role of OIE Collaborating Centers in Governance of Veterinary Medicinal Products</vt:lpstr>
    </vt:vector>
  </TitlesOfParts>
  <Company>US FDA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Governance of Veterinary Medicinal Products: Need to Leverage Resources</dc:title>
  <dc:subject>Governance of Veterinary Medicinal Products and the need to leverage resources</dc:subject>
  <dc:creator>FDA/CVM/IPT</dc:creator>
  <cp:keywords>Harmonization of standards, marketing authorization, information sharing, OIE collaborating center</cp:keywords>
  <dc:description>This presentation discusses the need for oversight of veterinary medicine registration and use and critical need to more effectively share veterinary product information.</dc:description>
  <cp:lastModifiedBy>Almeter, Brian </cp:lastModifiedBy>
  <cp:revision>18</cp:revision>
  <dcterms:created xsi:type="dcterms:W3CDTF">2012-03-05T22:37:16Z</dcterms:created>
  <dcterms:modified xsi:type="dcterms:W3CDTF">2013-03-08T20:33:15Z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