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2" r:id="rId4"/>
    <p:sldId id="261" r:id="rId5"/>
    <p:sldId id="297" r:id="rId6"/>
    <p:sldId id="286" r:id="rId7"/>
    <p:sldId id="277" r:id="rId8"/>
    <p:sldId id="303" r:id="rId9"/>
    <p:sldId id="278" r:id="rId10"/>
    <p:sldId id="300" r:id="rId11"/>
    <p:sldId id="280" r:id="rId12"/>
    <p:sldId id="267" r:id="rId13"/>
    <p:sldId id="281" r:id="rId14"/>
    <p:sldId id="304" r:id="rId15"/>
    <p:sldId id="282" r:id="rId16"/>
    <p:sldId id="296" r:id="rId17"/>
    <p:sldId id="293" r:id="rId18"/>
    <p:sldId id="291" r:id="rId19"/>
    <p:sldId id="302" r:id="rId20"/>
    <p:sldId id="290" r:id="rId21"/>
  </p:sldIdLst>
  <p:sldSz cx="9144000" cy="6858000" type="screen4x3"/>
  <p:notesSz cx="7010400" cy="9296400"/>
  <p:custDataLst>
    <p:tags r:id="rId22"/>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37" autoAdjust="0"/>
  </p:normalViewPr>
  <p:slideViewPr>
    <p:cSldViewPr>
      <p:cViewPr varScale="1">
        <p:scale>
          <a:sx n="77" d="100"/>
          <a:sy n="77" d="100"/>
        </p:scale>
        <p:origin x="-1474" y="-86"/>
      </p:cViewPr>
      <p:guideLst>
        <p:guide orient="horz" pos="2160"/>
        <p:guide pos="2880"/>
      </p:guideLst>
    </p:cSldViewPr>
  </p:slideViewPr>
  <p:outlineViewPr>
    <p:cViewPr>
      <p:scale>
        <a:sx n="33" d="100"/>
        <a:sy n="33" d="100"/>
      </p:scale>
      <p:origin x="0" y="1618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B0005FC-F9E5-42ED-960F-F459DEE78899}" type="slidenum">
              <a:rPr lang="en-US"/>
              <a:pPr>
                <a:defRPr/>
              </a:pPr>
              <a:t>‹#›</a:t>
            </a:fld>
            <a:endParaRPr lang="en-US"/>
          </a:p>
        </p:txBody>
      </p:sp>
    </p:spTree>
    <p:extLst>
      <p:ext uri="{BB962C8B-B14F-4D97-AF65-F5344CB8AC3E}">
        <p14:creationId xmlns:p14="http://schemas.microsoft.com/office/powerpoint/2010/main" val="396444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8D6C349-3878-4673-8115-4BE8444AB19B}" type="slidenum">
              <a:rPr lang="en-US"/>
              <a:pPr>
                <a:defRPr/>
              </a:pPr>
              <a:t>‹#›</a:t>
            </a:fld>
            <a:endParaRPr lang="en-US"/>
          </a:p>
        </p:txBody>
      </p:sp>
    </p:spTree>
    <p:extLst>
      <p:ext uri="{BB962C8B-B14F-4D97-AF65-F5344CB8AC3E}">
        <p14:creationId xmlns:p14="http://schemas.microsoft.com/office/powerpoint/2010/main" val="1164031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4C32661-8DE7-41EC-A385-0A6EEBD0FB6A}" type="slidenum">
              <a:rPr lang="en-US"/>
              <a:pPr>
                <a:defRPr/>
              </a:pPr>
              <a:t>‹#›</a:t>
            </a:fld>
            <a:endParaRPr lang="en-US"/>
          </a:p>
        </p:txBody>
      </p:sp>
    </p:spTree>
    <p:extLst>
      <p:ext uri="{BB962C8B-B14F-4D97-AF65-F5344CB8AC3E}">
        <p14:creationId xmlns:p14="http://schemas.microsoft.com/office/powerpoint/2010/main" val="8068587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38AFB24-48B9-422F-9732-0E8FBF3DA427}" type="slidenum">
              <a:rPr lang="en-US"/>
              <a:pPr>
                <a:defRPr/>
              </a:pPr>
              <a:t>‹#›</a:t>
            </a:fld>
            <a:endParaRPr lang="en-US"/>
          </a:p>
        </p:txBody>
      </p:sp>
    </p:spTree>
    <p:extLst>
      <p:ext uri="{BB962C8B-B14F-4D97-AF65-F5344CB8AC3E}">
        <p14:creationId xmlns:p14="http://schemas.microsoft.com/office/powerpoint/2010/main" val="38766143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27A87B04-2B7C-4CB0-983F-4019379292F7}" type="slidenum">
              <a:rPr lang="en-US"/>
              <a:pPr>
                <a:defRPr/>
              </a:pPr>
              <a:t>‹#›</a:t>
            </a:fld>
            <a:endParaRPr lang="en-US"/>
          </a:p>
        </p:txBody>
      </p:sp>
    </p:spTree>
    <p:extLst>
      <p:ext uri="{BB962C8B-B14F-4D97-AF65-F5344CB8AC3E}">
        <p14:creationId xmlns:p14="http://schemas.microsoft.com/office/powerpoint/2010/main" val="3029644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A7FE1BA-177F-4DB2-864A-FCCAA0B51803}" type="slidenum">
              <a:rPr lang="en-US"/>
              <a:pPr>
                <a:defRPr/>
              </a:pPr>
              <a:t>‹#›</a:t>
            </a:fld>
            <a:endParaRPr lang="en-US"/>
          </a:p>
        </p:txBody>
      </p:sp>
    </p:spTree>
    <p:extLst>
      <p:ext uri="{BB962C8B-B14F-4D97-AF65-F5344CB8AC3E}">
        <p14:creationId xmlns:p14="http://schemas.microsoft.com/office/powerpoint/2010/main" val="2552923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BB27186-2E3E-4836-B6E5-36776EABFE72}" type="slidenum">
              <a:rPr lang="en-US"/>
              <a:pPr>
                <a:defRPr/>
              </a:pPr>
              <a:t>‹#›</a:t>
            </a:fld>
            <a:endParaRPr lang="en-US"/>
          </a:p>
        </p:txBody>
      </p:sp>
    </p:spTree>
    <p:extLst>
      <p:ext uri="{BB962C8B-B14F-4D97-AF65-F5344CB8AC3E}">
        <p14:creationId xmlns:p14="http://schemas.microsoft.com/office/powerpoint/2010/main" val="202042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A8F5586-BF21-4993-BB14-1B2276299C40}" type="slidenum">
              <a:rPr lang="en-US"/>
              <a:pPr>
                <a:defRPr/>
              </a:pPr>
              <a:t>‹#›</a:t>
            </a:fld>
            <a:endParaRPr lang="en-US"/>
          </a:p>
        </p:txBody>
      </p:sp>
    </p:spTree>
    <p:extLst>
      <p:ext uri="{BB962C8B-B14F-4D97-AF65-F5344CB8AC3E}">
        <p14:creationId xmlns:p14="http://schemas.microsoft.com/office/powerpoint/2010/main" val="1373013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AB6F95D-7F4E-48B8-B718-561AB263A84F}" type="slidenum">
              <a:rPr lang="en-US"/>
              <a:pPr>
                <a:defRPr/>
              </a:pPr>
              <a:t>‹#›</a:t>
            </a:fld>
            <a:endParaRPr lang="en-US"/>
          </a:p>
        </p:txBody>
      </p:sp>
    </p:spTree>
    <p:extLst>
      <p:ext uri="{BB962C8B-B14F-4D97-AF65-F5344CB8AC3E}">
        <p14:creationId xmlns:p14="http://schemas.microsoft.com/office/powerpoint/2010/main" val="2673291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889AF4C-53D2-4990-AD08-775D4CEEDE44}" type="slidenum">
              <a:rPr lang="en-US"/>
              <a:pPr>
                <a:defRPr/>
              </a:pPr>
              <a:t>‹#›</a:t>
            </a:fld>
            <a:endParaRPr lang="en-US"/>
          </a:p>
        </p:txBody>
      </p:sp>
    </p:spTree>
    <p:extLst>
      <p:ext uri="{BB962C8B-B14F-4D97-AF65-F5344CB8AC3E}">
        <p14:creationId xmlns:p14="http://schemas.microsoft.com/office/powerpoint/2010/main" val="304842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2DA407F-3A4F-4C01-956E-FDED8864F1B3}" type="slidenum">
              <a:rPr lang="en-US"/>
              <a:pPr>
                <a:defRPr/>
              </a:pPr>
              <a:t>‹#›</a:t>
            </a:fld>
            <a:endParaRPr lang="en-US"/>
          </a:p>
        </p:txBody>
      </p:sp>
    </p:spTree>
    <p:extLst>
      <p:ext uri="{BB962C8B-B14F-4D97-AF65-F5344CB8AC3E}">
        <p14:creationId xmlns:p14="http://schemas.microsoft.com/office/powerpoint/2010/main" val="3751963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F7B0B95-4B4D-4B6B-B95B-B16C97CB5749}" type="slidenum">
              <a:rPr lang="en-US"/>
              <a:pPr>
                <a:defRPr/>
              </a:pPr>
              <a:t>‹#›</a:t>
            </a:fld>
            <a:endParaRPr lang="en-US"/>
          </a:p>
        </p:txBody>
      </p:sp>
    </p:spTree>
    <p:extLst>
      <p:ext uri="{BB962C8B-B14F-4D97-AF65-F5344CB8AC3E}">
        <p14:creationId xmlns:p14="http://schemas.microsoft.com/office/powerpoint/2010/main" val="3636256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CF6A768-0D67-4575-981C-C3DC07493ACF}" type="slidenum">
              <a:rPr lang="en-US"/>
              <a:pPr>
                <a:defRPr/>
              </a:pPr>
              <a:t>‹#›</a:t>
            </a:fld>
            <a:endParaRPr lang="en-US"/>
          </a:p>
        </p:txBody>
      </p:sp>
    </p:spTree>
    <p:extLst>
      <p:ext uri="{BB962C8B-B14F-4D97-AF65-F5344CB8AC3E}">
        <p14:creationId xmlns:p14="http://schemas.microsoft.com/office/powerpoint/2010/main" val="4140981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pPr>
              <a:defRPr/>
            </a:pPr>
            <a:fld id="{8A98F4C5-1EBC-4BEB-B00D-40C0200BCA03}"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images.google.com/imgres?imgurl=http://www.truthinaging.com/wp-content/uploads/2009/06/nanotech-05.jpg&amp;imgrefurl=http://www.zimbio.com/Skin+Care/articles/6733020/Nanotechnology+Cosmetics+part+one&amp;usg=__NjtzTVl6xpWUg4Vv6xmcq7_RYsg=&amp;h=492&amp;w=400&amp;sz=66&amp;hl=en&amp;start=158&amp;um=1&amp;itbs=1&amp;tbnid=oYovBicitBYcuM:&amp;tbnh=130&amp;tbnw=106&amp;prev=/images?q=innovative+science+picture&amp;start=144&amp;um=1&amp;hl=en&amp;safe=active&amp;sa=N&amp;ndsp=18&amp;tbs=isch:1" TargetMode="Externa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images.google.com/imgres?imgurl=http://farm1.static.flickr.com/17/22716359_1321282f19.jpg&amp;imgrefurl=http://www.flickr.com/photos/bigpinkcookie/22716359/&amp;usg=__eLsv7gDgpC8JdzvpasXK0ztIKpQ=&amp;h=500&amp;w=375&amp;sz=155&amp;hl=en&amp;start=6&amp;um=1&amp;itbs=1&amp;tbnid=QJfzW9Cz4K2C0M:&amp;tbnh=130&amp;tbnw=98&amp;prev=/images?q=Changing+priorities+Pictures&amp;um=1&amp;hl=en&amp;safe=active&amp;sa=G&amp;tbs=isch:1" TargetMode="Externa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apedia.mobi/en/File:Vet_Students_Cattle_RVC_2006-08.jpg"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com/imgres?imgurl=http://www.preetindersodhi.com/wp-content/uploads/2007/03/dog_and_cat.jpg&amp;imgrefurl=http://www.animallawcoalition.com/spay-neuter&amp;usg=__S-oTVMiZFviCDAFpEIHJxnvewqY=&amp;h=338&amp;w=450&amp;sz=69&amp;hl=en&amp;start=27&amp;zoom=1&amp;tbnid=AnGPVV74BJLWTM:&amp;tbnh=95&amp;tbnw=127&amp;ei=3HplTd6WLcH38AbS2NyUBw&amp;prev=/images?q=dog+and+cat+pictures&amp;start=20&amp;hl=en&amp;safe=active&amp;sa=N&amp;tbs=isch:1&amp;itbs=1"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om/imgres?imgurl=http://boatinglocal.com/wp-content/uploads/2011/01/AtlanticSalmon.jpg&amp;imgrefurl=http://boatinglocal.com/news/maine-salmon-farming-pesticide-probed-in-lobster-kills.html&amp;usg=__LMpIsm_ZmcRUxMhIkdDZ12DLmNA=&amp;h=640&amp;w=1140&amp;sz=148&amp;hl=en&amp;start=131&amp;zoom=1&amp;tbnid=FIzXB2ym1ed7yM:&amp;tbnh=84&amp;tbnw=150&amp;ei=mnxlTeTJAYL98Aav3LmbBw&amp;prev=/images?q=Salmon+Aquaculture+pictures&amp;start=120&amp;hl=en&amp;safe=active&amp;sa=N&amp;tbs=isch:1&amp;itbs=1" TargetMode="External"/><Relationship Id="rId1" Type="http://schemas.openxmlformats.org/officeDocument/2006/relationships/slideLayout" Target="../slideLayouts/slideLayout13.xml"/><Relationship Id="rId5" Type="http://schemas.openxmlformats.org/officeDocument/2006/relationships/image" Target="../media/image5.jpeg"/><Relationship Id="rId4" Type="http://schemas.openxmlformats.org/officeDocument/2006/relationships/hyperlink" Target="http://www.google.com/imgres?imgurl=http://www.oklahomafarmreport.com/wire/beefbuzz/2010/11/media/01754_CattleFeedlot.jpg&amp;imgrefurl=http://www.oklahomafarmreport.com/wire/beefbuzz/2010/11/01753_Buzz11082010_044712.php&amp;usg=__gJfsI6WPOP0BPgJelBPJSN3dQvs=&amp;h=214&amp;w=300&amp;sz=40&amp;hl=en&amp;start=3&amp;zoom=1&amp;tbnid=Fcfpv_x1QjlDNM:&amp;tbnh=83&amp;tbnw=116&amp;ei=0XxlTcuSL8KB8gaF4JyFBw&amp;prev=/images?q=cattle+feedlot+pictures&amp;hl=en&amp;safe=active&amp;sa=N&amp;tbs=isch:1&amp;itbs=1"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p:txBody>
          <a:bodyPr/>
          <a:lstStyle/>
          <a:p>
            <a:pPr eaLnBrk="1" hangingPunct="1">
              <a:lnSpc>
                <a:spcPct val="80000"/>
              </a:lnSpc>
            </a:pPr>
            <a:r>
              <a:rPr lang="en-US" sz="1800" smtClean="0"/>
              <a:t>Steven D. Vaughn, DVM</a:t>
            </a:r>
          </a:p>
          <a:p>
            <a:pPr eaLnBrk="1" hangingPunct="1">
              <a:lnSpc>
                <a:spcPct val="80000"/>
              </a:lnSpc>
            </a:pPr>
            <a:r>
              <a:rPr lang="en-US" sz="1800" smtClean="0"/>
              <a:t>Director</a:t>
            </a:r>
          </a:p>
          <a:p>
            <a:pPr eaLnBrk="1" hangingPunct="1">
              <a:lnSpc>
                <a:spcPct val="80000"/>
              </a:lnSpc>
            </a:pPr>
            <a:r>
              <a:rPr lang="en-US" sz="1800" smtClean="0"/>
              <a:t>Office of New Animal Drug Evaluation</a:t>
            </a:r>
          </a:p>
          <a:p>
            <a:pPr eaLnBrk="1" hangingPunct="1">
              <a:lnSpc>
                <a:spcPct val="80000"/>
              </a:lnSpc>
            </a:pPr>
            <a:r>
              <a:rPr lang="en-US" sz="1800" smtClean="0"/>
              <a:t>Center for Veterinary Medicine</a:t>
            </a:r>
          </a:p>
          <a:p>
            <a:pPr eaLnBrk="1" hangingPunct="1">
              <a:lnSpc>
                <a:spcPct val="80000"/>
              </a:lnSpc>
            </a:pPr>
            <a:r>
              <a:rPr lang="en-US" sz="1800" smtClean="0"/>
              <a:t>U. S. Food and Drug Administration</a:t>
            </a:r>
          </a:p>
          <a:p>
            <a:pPr eaLnBrk="1" hangingPunct="1">
              <a:lnSpc>
                <a:spcPct val="80000"/>
              </a:lnSpc>
            </a:pPr>
            <a:r>
              <a:rPr lang="en-US" sz="1800" smtClean="0"/>
              <a:t>June 6, 2012</a:t>
            </a:r>
          </a:p>
        </p:txBody>
      </p:sp>
      <p:sp>
        <p:nvSpPr>
          <p:cNvPr id="2050" name="Rectangle 2"/>
          <p:cNvSpPr>
            <a:spLocks noGrp="1" noChangeArrowheads="1"/>
          </p:cNvSpPr>
          <p:nvPr>
            <p:ph type="ctrTitle"/>
          </p:nvPr>
        </p:nvSpPr>
        <p:spPr>
          <a:xfrm>
            <a:off x="609600" y="914400"/>
            <a:ext cx="7772400" cy="1470025"/>
          </a:xfrm>
        </p:spPr>
        <p:txBody>
          <a:bodyPr/>
          <a:lstStyle/>
          <a:p>
            <a:pPr eaLnBrk="1" hangingPunct="1"/>
            <a:r>
              <a:rPr lang="en-US" dirty="0" smtClean="0"/>
              <a:t>Embracing New Innovation in Veterinary Drug Evaluation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p:txBody>
          <a:bodyPr/>
          <a:lstStyle/>
          <a:p>
            <a:pPr eaLnBrk="1" hangingPunct="1"/>
            <a:r>
              <a:rPr lang="en-US" dirty="0" smtClean="0"/>
              <a:t>To engage in the development and evaluation of new animal drugs, especially new innovative technologies, to meet the demand for increased safe, affordable and abundant food production</a:t>
            </a:r>
          </a:p>
        </p:txBody>
      </p:sp>
      <p:sp>
        <p:nvSpPr>
          <p:cNvPr id="11266" name="Rectangle 2"/>
          <p:cNvSpPr>
            <a:spLocks noGrp="1" noChangeArrowheads="1"/>
          </p:cNvSpPr>
          <p:nvPr>
            <p:ph type="title"/>
          </p:nvPr>
        </p:nvSpPr>
        <p:spPr/>
        <p:txBody>
          <a:bodyPr/>
          <a:lstStyle/>
          <a:p>
            <a:pPr eaLnBrk="1" hangingPunct="1"/>
            <a:r>
              <a:rPr lang="en-US" smtClean="0"/>
              <a:t>Our Challenge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3" name="Picture 5" descr="red blood cell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2133600"/>
            <a:ext cx="3230563"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Rectangle 3"/>
          <p:cNvSpPr>
            <a:spLocks noGrp="1" noChangeArrowheads="1"/>
          </p:cNvSpPr>
          <p:nvPr>
            <p:ph type="body" sz="half" idx="1"/>
          </p:nvPr>
        </p:nvSpPr>
        <p:spPr>
          <a:xfrm>
            <a:off x="228600" y="2209800"/>
            <a:ext cx="4194175" cy="4422775"/>
          </a:xfrm>
        </p:spPr>
        <p:txBody>
          <a:bodyPr/>
          <a:lstStyle/>
          <a:p>
            <a:pPr eaLnBrk="1" hangingPunct="1"/>
            <a:r>
              <a:rPr lang="en-US" sz="2400" u="sng" dirty="0" smtClean="0"/>
              <a:t>The products of the future will not fit the current paradigm.</a:t>
            </a:r>
            <a:r>
              <a:rPr lang="en-US" sz="2400" dirty="0" smtClean="0"/>
              <a:t>  </a:t>
            </a:r>
          </a:p>
          <a:p>
            <a:pPr eaLnBrk="1" hangingPunct="1"/>
            <a:endParaRPr lang="en-US" sz="2400" dirty="0" smtClean="0"/>
          </a:p>
          <a:p>
            <a:pPr eaLnBrk="1" hangingPunct="1"/>
            <a:r>
              <a:rPr lang="en-US" sz="2400" dirty="0" smtClean="0"/>
              <a:t>Products of the future will deploy new technologies for which we have not considered the critical safety and effectiveness standards for evaluation</a:t>
            </a:r>
          </a:p>
          <a:p>
            <a:pPr eaLnBrk="1" hangingPunct="1">
              <a:buFontTx/>
              <a:buNone/>
            </a:pPr>
            <a:endParaRPr lang="en-US" sz="2400" dirty="0" smtClean="0"/>
          </a:p>
          <a:p>
            <a:pPr eaLnBrk="1" hangingPunct="1"/>
            <a:endParaRPr lang="en-US" sz="2400" dirty="0" smtClean="0"/>
          </a:p>
        </p:txBody>
      </p:sp>
      <p:sp>
        <p:nvSpPr>
          <p:cNvPr id="12290" name="Rectangle 2"/>
          <p:cNvSpPr>
            <a:spLocks noGrp="1" noChangeArrowheads="1"/>
          </p:cNvSpPr>
          <p:nvPr>
            <p:ph type="title"/>
          </p:nvPr>
        </p:nvSpPr>
        <p:spPr/>
        <p:txBody>
          <a:bodyPr/>
          <a:lstStyle/>
          <a:p>
            <a:pPr eaLnBrk="1" hangingPunct="1"/>
            <a:r>
              <a:rPr lang="en-US" sz="4000" smtClean="0"/>
              <a:t>Future Animal Health Environment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6" name="Picture 5" descr="sign reading changed priorities ahead">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10200" y="1676400"/>
            <a:ext cx="3157538"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3"/>
          <p:cNvSpPr>
            <a:spLocks noGrp="1" noChangeArrowheads="1"/>
          </p:cNvSpPr>
          <p:nvPr>
            <p:ph type="body" sz="half" idx="1"/>
          </p:nvPr>
        </p:nvSpPr>
        <p:spPr/>
        <p:txBody>
          <a:bodyPr/>
          <a:lstStyle/>
          <a:p>
            <a:pPr eaLnBrk="1" hangingPunct="1">
              <a:lnSpc>
                <a:spcPct val="80000"/>
              </a:lnSpc>
            </a:pPr>
            <a:r>
              <a:rPr lang="en-US" sz="1600" dirty="0" smtClean="0"/>
              <a:t>As the industry changes so must we</a:t>
            </a:r>
          </a:p>
          <a:p>
            <a:pPr eaLnBrk="1" hangingPunct="1">
              <a:lnSpc>
                <a:spcPct val="80000"/>
              </a:lnSpc>
            </a:pPr>
            <a:endParaRPr lang="en-US" sz="1600" dirty="0" smtClean="0"/>
          </a:p>
          <a:p>
            <a:pPr eaLnBrk="1" hangingPunct="1">
              <a:lnSpc>
                <a:spcPct val="80000"/>
              </a:lnSpc>
            </a:pPr>
            <a:r>
              <a:rPr lang="en-US" sz="1600" dirty="0" smtClean="0"/>
              <a:t>Challenge to efficiently adapt policy and review standards to meet new technologies</a:t>
            </a:r>
          </a:p>
          <a:p>
            <a:pPr eaLnBrk="1" hangingPunct="1">
              <a:lnSpc>
                <a:spcPct val="80000"/>
              </a:lnSpc>
            </a:pPr>
            <a:endParaRPr lang="en-US" sz="1600" dirty="0" smtClean="0"/>
          </a:p>
          <a:p>
            <a:pPr eaLnBrk="1" hangingPunct="1">
              <a:lnSpc>
                <a:spcPct val="80000"/>
              </a:lnSpc>
            </a:pPr>
            <a:r>
              <a:rPr lang="en-US" sz="1600" dirty="0" smtClean="0"/>
              <a:t>Employ new scientific approaches to proving safety and effectiveness</a:t>
            </a:r>
          </a:p>
          <a:p>
            <a:pPr eaLnBrk="1" hangingPunct="1">
              <a:lnSpc>
                <a:spcPct val="80000"/>
              </a:lnSpc>
            </a:pPr>
            <a:endParaRPr lang="en-US" sz="1000" u="sng" dirty="0" smtClean="0"/>
          </a:p>
          <a:p>
            <a:pPr eaLnBrk="1" hangingPunct="1">
              <a:lnSpc>
                <a:spcPct val="80000"/>
              </a:lnSpc>
            </a:pPr>
            <a:r>
              <a:rPr lang="en-US" sz="1600" dirty="0" smtClean="0"/>
              <a:t>Provide predictability in regulatory decisions</a:t>
            </a:r>
          </a:p>
          <a:p>
            <a:pPr eaLnBrk="1" hangingPunct="1">
              <a:lnSpc>
                <a:spcPct val="80000"/>
              </a:lnSpc>
            </a:pPr>
            <a:endParaRPr lang="en-US" sz="1000" dirty="0" smtClean="0"/>
          </a:p>
          <a:p>
            <a:pPr eaLnBrk="1" hangingPunct="1">
              <a:lnSpc>
                <a:spcPct val="80000"/>
              </a:lnSpc>
            </a:pPr>
            <a:r>
              <a:rPr lang="en-US" sz="1600" dirty="0" smtClean="0"/>
              <a:t>Avoid the lure of increasing scientific rigor beyond that which is necessary</a:t>
            </a:r>
          </a:p>
          <a:p>
            <a:pPr eaLnBrk="1" hangingPunct="1">
              <a:lnSpc>
                <a:spcPct val="80000"/>
              </a:lnSpc>
            </a:pPr>
            <a:endParaRPr lang="en-US" sz="1000" dirty="0" smtClean="0"/>
          </a:p>
          <a:p>
            <a:pPr eaLnBrk="1" hangingPunct="1">
              <a:lnSpc>
                <a:spcPct val="80000"/>
              </a:lnSpc>
            </a:pPr>
            <a:r>
              <a:rPr lang="en-US" sz="1600" dirty="0" smtClean="0"/>
              <a:t>Address ambiguity</a:t>
            </a:r>
          </a:p>
        </p:txBody>
      </p:sp>
      <p:sp>
        <p:nvSpPr>
          <p:cNvPr id="13314" name="Rectangle 2"/>
          <p:cNvSpPr>
            <a:spLocks noGrp="1" noChangeArrowheads="1"/>
          </p:cNvSpPr>
          <p:nvPr>
            <p:ph type="title"/>
          </p:nvPr>
        </p:nvSpPr>
        <p:spPr/>
        <p:txBody>
          <a:bodyPr/>
          <a:lstStyle/>
          <a:p>
            <a:pPr eaLnBrk="1" hangingPunct="1"/>
            <a:r>
              <a:rPr lang="en-US" smtClean="0"/>
              <a:t>New Model for Success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p:txBody>
          <a:bodyPr/>
          <a:lstStyle/>
          <a:p>
            <a:pPr eaLnBrk="1" hangingPunct="1"/>
            <a:r>
              <a:rPr lang="en-US" dirty="0" smtClean="0"/>
              <a:t>An attempt to position CVM where it needs to be in the future</a:t>
            </a:r>
          </a:p>
          <a:p>
            <a:pPr eaLnBrk="1" hangingPunct="1"/>
            <a:r>
              <a:rPr lang="en-US" dirty="0" smtClean="0"/>
              <a:t>An attempt to work smarter at engaging new technology</a:t>
            </a:r>
          </a:p>
          <a:p>
            <a:pPr eaLnBrk="1" hangingPunct="1"/>
            <a:r>
              <a:rPr lang="en-US" dirty="0" smtClean="0"/>
              <a:t>An attempt to move forward when the status quo is not meeting our needs</a:t>
            </a:r>
          </a:p>
          <a:p>
            <a:pPr eaLnBrk="1" hangingPunct="1"/>
            <a:r>
              <a:rPr lang="en-US" dirty="0" smtClean="0"/>
              <a:t>Based on trust that people have good intentions and talent to make this happen</a:t>
            </a:r>
          </a:p>
          <a:p>
            <a:pPr eaLnBrk="1" hangingPunct="1"/>
            <a:endParaRPr lang="en-US" dirty="0" smtClean="0"/>
          </a:p>
        </p:txBody>
      </p:sp>
      <p:sp>
        <p:nvSpPr>
          <p:cNvPr id="14338" name="Rectangle 2"/>
          <p:cNvSpPr>
            <a:spLocks noGrp="1" noChangeArrowheads="1"/>
          </p:cNvSpPr>
          <p:nvPr>
            <p:ph type="title"/>
          </p:nvPr>
        </p:nvSpPr>
        <p:spPr/>
        <p:txBody>
          <a:bodyPr/>
          <a:lstStyle/>
          <a:p>
            <a:pPr eaLnBrk="1" hangingPunct="1"/>
            <a:r>
              <a:rPr lang="en-US" smtClean="0"/>
              <a:t>CVM’s Innovation Initiative Is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p:txBody>
          <a:bodyPr/>
          <a:lstStyle/>
          <a:p>
            <a:pPr eaLnBrk="1" hangingPunct="1">
              <a:lnSpc>
                <a:spcPct val="80000"/>
              </a:lnSpc>
            </a:pPr>
            <a:r>
              <a:rPr lang="en-US" sz="2400" dirty="0" smtClean="0"/>
              <a:t>CVM created and is implementing processes to enable global availability of safe, effective, quality manufactured, properly labeled new animal drugs.</a:t>
            </a:r>
          </a:p>
          <a:p>
            <a:pPr eaLnBrk="1" hangingPunct="1">
              <a:lnSpc>
                <a:spcPct val="80000"/>
              </a:lnSpc>
            </a:pPr>
            <a:endParaRPr lang="en-US" sz="2400" dirty="0" smtClean="0"/>
          </a:p>
          <a:p>
            <a:pPr eaLnBrk="1" hangingPunct="1">
              <a:lnSpc>
                <a:spcPct val="80000"/>
              </a:lnSpc>
            </a:pPr>
            <a:r>
              <a:rPr lang="en-US" sz="2400" dirty="0" smtClean="0"/>
              <a:t>Working with international partners, CVM is addressing challenges in a global animal health environment to meet our public health mission.</a:t>
            </a:r>
          </a:p>
          <a:p>
            <a:pPr eaLnBrk="1" hangingPunct="1">
              <a:lnSpc>
                <a:spcPct val="80000"/>
              </a:lnSpc>
            </a:pPr>
            <a:endParaRPr lang="en-US" sz="1000" dirty="0" smtClean="0"/>
          </a:p>
          <a:p>
            <a:pPr eaLnBrk="1" hangingPunct="1">
              <a:lnSpc>
                <a:spcPct val="80000"/>
              </a:lnSpc>
            </a:pPr>
            <a:r>
              <a:rPr lang="en-US" sz="2400" dirty="0" smtClean="0"/>
              <a:t>CVM re-designed its drug evaluation process for new technologies to enable new technologies to reach the market to impact these public health challenges on a global basis.</a:t>
            </a:r>
          </a:p>
          <a:p>
            <a:pPr eaLnBrk="1" hangingPunct="1">
              <a:lnSpc>
                <a:spcPct val="80000"/>
              </a:lnSpc>
            </a:pPr>
            <a:endParaRPr lang="en-US" sz="800" dirty="0" smtClean="0"/>
          </a:p>
          <a:p>
            <a:pPr eaLnBrk="1" hangingPunct="1">
              <a:lnSpc>
                <a:spcPct val="80000"/>
              </a:lnSpc>
            </a:pPr>
            <a:r>
              <a:rPr lang="en-US" sz="2400" dirty="0" smtClean="0"/>
              <a:t>Overcome obstacles to ensure access to veterinary drugs and their proper use in food-producing animals.</a:t>
            </a:r>
          </a:p>
          <a:p>
            <a:pPr eaLnBrk="1" hangingPunct="1">
              <a:lnSpc>
                <a:spcPct val="80000"/>
              </a:lnSpc>
            </a:pPr>
            <a:endParaRPr lang="en-US" sz="800" dirty="0" smtClean="0"/>
          </a:p>
          <a:p>
            <a:pPr eaLnBrk="1" hangingPunct="1">
              <a:lnSpc>
                <a:spcPct val="80000"/>
              </a:lnSpc>
            </a:pPr>
            <a:endParaRPr lang="en-US" sz="2400" dirty="0" smtClean="0"/>
          </a:p>
        </p:txBody>
      </p:sp>
      <p:sp>
        <p:nvSpPr>
          <p:cNvPr id="15362" name="Rectangle 2"/>
          <p:cNvSpPr>
            <a:spLocks noGrp="1" noChangeArrowheads="1"/>
          </p:cNvSpPr>
          <p:nvPr>
            <p:ph type="title"/>
          </p:nvPr>
        </p:nvSpPr>
        <p:spPr/>
        <p:txBody>
          <a:bodyPr/>
          <a:lstStyle/>
          <a:p>
            <a:pPr eaLnBrk="1" hangingPunct="1"/>
            <a:r>
              <a:rPr lang="en-US" smtClean="0"/>
              <a:t>Innovation Initiative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p:txBody>
          <a:bodyPr/>
          <a:lstStyle/>
          <a:p>
            <a:pPr eaLnBrk="1" hangingPunct="1"/>
            <a:r>
              <a:rPr lang="en-US" dirty="0" smtClean="0"/>
              <a:t>Develop new approaches and engagement to enable a new technology to be met with the same predictability and seamless regulatory process that a traditional animal drug meets at CVM</a:t>
            </a:r>
          </a:p>
          <a:p>
            <a:pPr eaLnBrk="1" hangingPunct="1"/>
            <a:r>
              <a:rPr lang="en-US" dirty="0" smtClean="0"/>
              <a:t>Remove barriers that prevent a pharmaceutical company from filling their pipeline with new innovative products</a:t>
            </a:r>
          </a:p>
        </p:txBody>
      </p:sp>
      <p:sp>
        <p:nvSpPr>
          <p:cNvPr id="16386" name="Rectangle 2"/>
          <p:cNvSpPr>
            <a:spLocks noGrp="1" noChangeArrowheads="1"/>
          </p:cNvSpPr>
          <p:nvPr>
            <p:ph type="title"/>
          </p:nvPr>
        </p:nvSpPr>
        <p:spPr/>
        <p:txBody>
          <a:bodyPr/>
          <a:lstStyle/>
          <a:p>
            <a:pPr eaLnBrk="1" hangingPunct="1"/>
            <a:r>
              <a:rPr lang="en-US" smtClean="0"/>
              <a:t>What’s the Win?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descr="A slide showing a pictorial representation of the new innovation process, including a pre-INAD phase including the use of Tech Teams and the Formulation of Risk Questions.  The slide also shows the traditional review process and the potential for future process options including the use of Conditional Approvals.  The slide also shows the parallel processes of drug development within the regulated industry."/>
          <p:cNvGrpSpPr/>
          <p:nvPr/>
        </p:nvGrpSpPr>
        <p:grpSpPr>
          <a:xfrm>
            <a:off x="-31750" y="1588"/>
            <a:ext cx="9147175" cy="6751637"/>
            <a:chOff x="-31750" y="1588"/>
            <a:chExt cx="9147175" cy="6751637"/>
          </a:xfrm>
        </p:grpSpPr>
        <p:sp>
          <p:nvSpPr>
            <p:cNvPr id="17410" name="Cloud"/>
            <p:cNvSpPr>
              <a:spLocks noChangeAspect="1" noEditPoints="1" noChangeArrowheads="1"/>
            </p:cNvSpPr>
            <p:nvPr/>
          </p:nvSpPr>
          <p:spPr bwMode="auto">
            <a:xfrm rot="5769009">
              <a:off x="3540919" y="372269"/>
              <a:ext cx="4306887" cy="3565525"/>
            </a:xfrm>
            <a:custGeom>
              <a:avLst/>
              <a:gdLst>
                <a:gd name="T0" fmla="*/ 13359 w 21600"/>
                <a:gd name="T1" fmla="*/ 1782763 h 21600"/>
                <a:gd name="T2" fmla="*/ 2153444 w 21600"/>
                <a:gd name="T3" fmla="*/ 3561728 h 21600"/>
                <a:gd name="T4" fmla="*/ 4303298 w 21600"/>
                <a:gd name="T5" fmla="*/ 1782763 h 21600"/>
                <a:gd name="T6" fmla="*/ 2153444 w 21600"/>
                <a:gd name="T7" fmla="*/ 203862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rot="10800000" vert="eaVert"/>
            <a:lstStyle/>
            <a:p>
              <a:pPr>
                <a:defRPr/>
              </a:pPr>
              <a:endParaRPr lang="en-US"/>
            </a:p>
          </p:txBody>
        </p:sp>
        <p:sp>
          <p:nvSpPr>
            <p:cNvPr id="17411" name="Rectangle 3"/>
            <p:cNvSpPr>
              <a:spLocks noChangeArrowheads="1"/>
            </p:cNvSpPr>
            <p:nvPr/>
          </p:nvSpPr>
          <p:spPr bwMode="auto">
            <a:xfrm>
              <a:off x="3990975" y="3983038"/>
              <a:ext cx="3400425" cy="769937"/>
            </a:xfrm>
            <a:prstGeom prst="rect">
              <a:avLst/>
            </a:prstGeom>
            <a:solidFill>
              <a:srgbClr val="CCECFF"/>
            </a:solidFill>
            <a:ln w="9525">
              <a:solidFill>
                <a:schemeClr val="tx1"/>
              </a:solidFill>
              <a:miter lim="800000"/>
              <a:headEnd/>
              <a:tailEnd/>
            </a:ln>
          </p:spPr>
          <p:txBody>
            <a:bodyPr wrap="none" anchor="ctr"/>
            <a:lstStyle/>
            <a:p>
              <a:pPr algn="ctr"/>
              <a:r>
                <a:rPr lang="en-US">
                  <a:solidFill>
                    <a:schemeClr val="bg2"/>
                  </a:solidFill>
                </a:rPr>
                <a:t>Current</a:t>
              </a:r>
            </a:p>
            <a:p>
              <a:pPr algn="ctr"/>
              <a:r>
                <a:rPr lang="en-US">
                  <a:solidFill>
                    <a:schemeClr val="bg2"/>
                  </a:solidFill>
                </a:rPr>
                <a:t>Review Process</a:t>
              </a:r>
            </a:p>
          </p:txBody>
        </p:sp>
        <p:sp>
          <p:nvSpPr>
            <p:cNvPr id="17412" name="Cloud"/>
            <p:cNvSpPr>
              <a:spLocks noChangeAspect="1" noEditPoints="1" noChangeArrowheads="1"/>
            </p:cNvSpPr>
            <p:nvPr/>
          </p:nvSpPr>
          <p:spPr bwMode="auto">
            <a:xfrm rot="16439547">
              <a:off x="6219826" y="831850"/>
              <a:ext cx="3668712" cy="2122487"/>
            </a:xfrm>
            <a:custGeom>
              <a:avLst/>
              <a:gdLst>
                <a:gd name="T0" fmla="*/ 11380 w 21600"/>
                <a:gd name="T1" fmla="*/ 1061244 h 21600"/>
                <a:gd name="T2" fmla="*/ 1834356 w 21600"/>
                <a:gd name="T3" fmla="*/ 2120227 h 21600"/>
                <a:gd name="T4" fmla="*/ 3665655 w 21600"/>
                <a:gd name="T5" fmla="*/ 1061244 h 21600"/>
                <a:gd name="T6" fmla="*/ 1834356 w 21600"/>
                <a:gd name="T7" fmla="*/ 121355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vert="eaVert" lIns="0" tIns="0" rIns="0" bIns="0"/>
            <a:lstStyle/>
            <a:p>
              <a:pPr>
                <a:defRPr/>
              </a:pPr>
              <a:endParaRPr lang="en-US"/>
            </a:p>
          </p:txBody>
        </p:sp>
        <p:sp>
          <p:nvSpPr>
            <p:cNvPr id="17413" name="Cloud" descr="A slide showing a pictorial representation of the new innovation process, including a pre-INAD phase including the use of Tech Teams and the Formulation of Risk Questions.  The slide also shows the traditional review process and the potential for future process options including the use of Conditional Approvals.  The slide also shows the parallel processes of drug development within the regulated industry. "/>
            <p:cNvSpPr>
              <a:spLocks noChangeAspect="1" noEditPoints="1" noChangeArrowheads="1"/>
            </p:cNvSpPr>
            <p:nvPr/>
          </p:nvSpPr>
          <p:spPr bwMode="auto">
            <a:xfrm rot="5843820">
              <a:off x="471488" y="-360363"/>
              <a:ext cx="3621088" cy="4627563"/>
            </a:xfrm>
            <a:custGeom>
              <a:avLst/>
              <a:gdLst>
                <a:gd name="T0" fmla="*/ 11232 w 21600"/>
                <a:gd name="T1" fmla="*/ 2313782 h 21600"/>
                <a:gd name="T2" fmla="*/ 1810544 w 21600"/>
                <a:gd name="T3" fmla="*/ 4622636 h 21600"/>
                <a:gd name="T4" fmla="*/ 3618070 w 21600"/>
                <a:gd name="T5" fmla="*/ 2313782 h 21600"/>
                <a:gd name="T6" fmla="*/ 1810544 w 21600"/>
                <a:gd name="T7" fmla="*/ 264585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E1FFE1"/>
            </a:solidFill>
            <a:ln w="9525">
              <a:solidFill>
                <a:srgbClr val="000000"/>
              </a:solidFill>
              <a:miter lim="800000"/>
              <a:headEnd/>
              <a:tailEnd/>
            </a:ln>
            <a:effectLst>
              <a:outerShdw dist="107763" dir="2700000" algn="ctr" rotWithShape="0">
                <a:srgbClr val="808080"/>
              </a:outerShdw>
            </a:effectLst>
          </p:spPr>
          <p:txBody>
            <a:bodyPr rot="10800000" vert="eaVert"/>
            <a:lstStyle/>
            <a:p>
              <a:pPr>
                <a:defRPr/>
              </a:pPr>
              <a:endParaRPr lang="en-US"/>
            </a:p>
          </p:txBody>
        </p:sp>
        <p:sp>
          <p:nvSpPr>
            <p:cNvPr id="17414" name="Line 6"/>
            <p:cNvSpPr>
              <a:spLocks noChangeShapeType="1"/>
            </p:cNvSpPr>
            <p:nvPr/>
          </p:nvSpPr>
          <p:spPr bwMode="auto">
            <a:xfrm>
              <a:off x="242888" y="5872163"/>
              <a:ext cx="8232775" cy="11112"/>
            </a:xfrm>
            <a:prstGeom prst="line">
              <a:avLst/>
            </a:prstGeom>
            <a:noFill/>
            <a:ln w="349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15" name="Text Box 7"/>
            <p:cNvSpPr txBox="1">
              <a:spLocks noChangeArrowheads="1"/>
            </p:cNvSpPr>
            <p:nvPr/>
          </p:nvSpPr>
          <p:spPr bwMode="auto">
            <a:xfrm>
              <a:off x="239713" y="4787900"/>
              <a:ext cx="1438275"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t>Discovery/</a:t>
              </a:r>
            </a:p>
            <a:p>
              <a:pPr eaLnBrk="1" hangingPunct="1"/>
              <a:r>
                <a:rPr lang="en-US" sz="2000"/>
                <a:t>Proof of </a:t>
              </a:r>
            </a:p>
            <a:p>
              <a:pPr eaLnBrk="1" hangingPunct="1"/>
              <a:r>
                <a:rPr lang="en-US" sz="2000"/>
                <a:t>Concept</a:t>
              </a:r>
            </a:p>
          </p:txBody>
        </p:sp>
        <p:sp>
          <p:nvSpPr>
            <p:cNvPr id="17416" name="Text Box 8"/>
            <p:cNvSpPr txBox="1">
              <a:spLocks noChangeArrowheads="1"/>
            </p:cNvSpPr>
            <p:nvPr/>
          </p:nvSpPr>
          <p:spPr bwMode="auto">
            <a:xfrm>
              <a:off x="1989138" y="5138738"/>
              <a:ext cx="16811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t>Development</a:t>
              </a:r>
            </a:p>
          </p:txBody>
        </p:sp>
        <p:sp>
          <p:nvSpPr>
            <p:cNvPr id="17417" name="Text Box 9"/>
            <p:cNvSpPr txBox="1">
              <a:spLocks noChangeArrowheads="1"/>
            </p:cNvSpPr>
            <p:nvPr/>
          </p:nvSpPr>
          <p:spPr bwMode="auto">
            <a:xfrm>
              <a:off x="4906963" y="4987925"/>
              <a:ext cx="14986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t>Regulatory</a:t>
              </a:r>
            </a:p>
            <a:p>
              <a:pPr eaLnBrk="1" hangingPunct="1"/>
              <a:r>
                <a:rPr lang="en-US" sz="2000"/>
                <a:t>Submission</a:t>
              </a:r>
            </a:p>
          </p:txBody>
        </p:sp>
        <p:sp>
          <p:nvSpPr>
            <p:cNvPr id="17418" name="Text Box 10"/>
            <p:cNvSpPr txBox="1">
              <a:spLocks noChangeArrowheads="1"/>
            </p:cNvSpPr>
            <p:nvPr/>
          </p:nvSpPr>
          <p:spPr bwMode="auto">
            <a:xfrm>
              <a:off x="7494588" y="4976813"/>
              <a:ext cx="12985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t>Launch</a:t>
              </a:r>
            </a:p>
            <a:p>
              <a:pPr eaLnBrk="1" hangingPunct="1"/>
              <a:r>
                <a:rPr lang="en-US" sz="2000"/>
                <a:t>Marketing</a:t>
              </a:r>
            </a:p>
          </p:txBody>
        </p:sp>
        <p:sp>
          <p:nvSpPr>
            <p:cNvPr id="17419" name="Text Box 11"/>
            <p:cNvSpPr txBox="1">
              <a:spLocks noChangeArrowheads="1"/>
            </p:cNvSpPr>
            <p:nvPr/>
          </p:nvSpPr>
          <p:spPr bwMode="auto">
            <a:xfrm>
              <a:off x="6794500" y="6111875"/>
              <a:ext cx="11747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b="1"/>
                <a:t>NADA</a:t>
              </a:r>
            </a:p>
            <a:p>
              <a:pPr algn="ctr" eaLnBrk="1" hangingPunct="1"/>
              <a:r>
                <a:rPr lang="en-US" b="1"/>
                <a:t>Approval</a:t>
              </a:r>
            </a:p>
          </p:txBody>
        </p:sp>
        <p:sp>
          <p:nvSpPr>
            <p:cNvPr id="17420" name="Text Box 12"/>
            <p:cNvSpPr txBox="1">
              <a:spLocks noChangeArrowheads="1"/>
            </p:cNvSpPr>
            <p:nvPr/>
          </p:nvSpPr>
          <p:spPr bwMode="auto">
            <a:xfrm>
              <a:off x="3055938" y="6111875"/>
              <a:ext cx="18224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b="1"/>
                <a:t>Presubmission</a:t>
              </a:r>
            </a:p>
            <a:p>
              <a:pPr algn="ctr" eaLnBrk="1" hangingPunct="1"/>
              <a:r>
                <a:rPr lang="en-US" b="1"/>
                <a:t>Conference</a:t>
              </a:r>
            </a:p>
          </p:txBody>
        </p:sp>
        <p:sp>
          <p:nvSpPr>
            <p:cNvPr id="17421" name="Text Box 13"/>
            <p:cNvSpPr txBox="1">
              <a:spLocks noChangeArrowheads="1"/>
            </p:cNvSpPr>
            <p:nvPr/>
          </p:nvSpPr>
          <p:spPr bwMode="auto">
            <a:xfrm>
              <a:off x="612775" y="6111875"/>
              <a:ext cx="2343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b="1"/>
                <a:t>Sponsor Decision</a:t>
              </a:r>
            </a:p>
            <a:p>
              <a:pPr algn="ctr" eaLnBrk="1" hangingPunct="1"/>
              <a:r>
                <a:rPr lang="en-US" b="1"/>
                <a:t>To Develop Product</a:t>
              </a:r>
            </a:p>
          </p:txBody>
        </p:sp>
        <p:sp>
          <p:nvSpPr>
            <p:cNvPr id="17422" name="Rectangle 14"/>
            <p:cNvSpPr>
              <a:spLocks noChangeArrowheads="1"/>
            </p:cNvSpPr>
            <p:nvPr/>
          </p:nvSpPr>
          <p:spPr bwMode="auto">
            <a:xfrm>
              <a:off x="6442075" y="3027363"/>
              <a:ext cx="2557463" cy="957262"/>
            </a:xfrm>
            <a:prstGeom prst="rect">
              <a:avLst/>
            </a:prstGeom>
            <a:solidFill>
              <a:srgbClr val="669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7423" name="Rectangle 15"/>
            <p:cNvSpPr>
              <a:spLocks noChangeArrowheads="1"/>
            </p:cNvSpPr>
            <p:nvPr/>
          </p:nvSpPr>
          <p:spPr bwMode="auto">
            <a:xfrm>
              <a:off x="152400" y="1833563"/>
              <a:ext cx="1895475" cy="1214437"/>
            </a:xfrm>
            <a:prstGeom prst="rect">
              <a:avLst/>
            </a:prstGeom>
            <a:gradFill rotWithShape="1">
              <a:gsLst>
                <a:gs pos="0">
                  <a:srgbClr val="FFFF66"/>
                </a:gs>
                <a:gs pos="100000">
                  <a:srgbClr val="33CC33"/>
                </a:gs>
              </a:gsLst>
              <a:lin ang="0" scaled="1"/>
            </a:gradFill>
            <a:ln>
              <a:noFill/>
            </a:ln>
            <a:extLst>
              <a:ext uri="{91240B29-F687-4F45-9708-019B960494DF}">
                <a14:hiddenLine xmlns:a14="http://schemas.microsoft.com/office/drawing/2010/main" w="12700" cap="rnd">
                  <a:solidFill>
                    <a:srgbClr val="000000"/>
                  </a:solidFill>
                  <a:prstDash val="sysDot"/>
                  <a:miter lim="800000"/>
                  <a:headEnd/>
                  <a:tailEnd/>
                </a14:hiddenLine>
              </a:ext>
            </a:extLst>
          </p:spPr>
          <p:txBody>
            <a:bodyPr wrap="none" anchor="ctr"/>
            <a:lstStyle/>
            <a:p>
              <a:r>
                <a:rPr lang="en-US"/>
                <a:t>   </a:t>
              </a:r>
              <a:r>
                <a:rPr lang="en-US">
                  <a:solidFill>
                    <a:schemeClr val="bg2"/>
                  </a:solidFill>
                </a:rPr>
                <a:t>Knowledge</a:t>
              </a:r>
            </a:p>
            <a:p>
              <a:r>
                <a:rPr lang="en-US">
                  <a:solidFill>
                    <a:schemeClr val="bg2"/>
                  </a:solidFill>
                </a:rPr>
                <a:t>   Acquisition</a:t>
              </a:r>
            </a:p>
          </p:txBody>
        </p:sp>
        <p:sp>
          <p:nvSpPr>
            <p:cNvPr id="17424" name="Rectangle 16"/>
            <p:cNvSpPr>
              <a:spLocks noChangeArrowheads="1"/>
            </p:cNvSpPr>
            <p:nvPr/>
          </p:nvSpPr>
          <p:spPr bwMode="auto">
            <a:xfrm>
              <a:off x="2001838" y="1835150"/>
              <a:ext cx="1960562" cy="1212850"/>
            </a:xfrm>
            <a:prstGeom prst="rect">
              <a:avLst/>
            </a:prstGeom>
            <a:solidFill>
              <a:srgbClr val="33CC33"/>
            </a:solidFill>
            <a:ln>
              <a:noFill/>
            </a:ln>
            <a:extLst>
              <a:ext uri="{91240B29-F687-4F45-9708-019B960494DF}">
                <a14:hiddenLine xmlns:a14="http://schemas.microsoft.com/office/drawing/2010/main" w="12700">
                  <a:solidFill>
                    <a:srgbClr val="000000"/>
                  </a:solidFill>
                  <a:prstDash val="sysDot"/>
                  <a:miter lim="800000"/>
                  <a:headEnd/>
                  <a:tailEnd/>
                </a14:hiddenLine>
              </a:ext>
            </a:extLst>
          </p:spPr>
          <p:txBody>
            <a:bodyPr wrap="none" anchor="ctr"/>
            <a:lstStyle/>
            <a:p>
              <a:r>
                <a:rPr lang="en-US">
                  <a:solidFill>
                    <a:schemeClr val="bg2"/>
                  </a:solidFill>
                </a:rPr>
                <a:t>Formulation of </a:t>
              </a:r>
            </a:p>
            <a:p>
              <a:r>
                <a:rPr lang="en-US">
                  <a:solidFill>
                    <a:schemeClr val="bg2"/>
                  </a:solidFill>
                </a:rPr>
                <a:t>Risk Questions</a:t>
              </a:r>
            </a:p>
          </p:txBody>
        </p:sp>
        <p:sp>
          <p:nvSpPr>
            <p:cNvPr id="17425" name="Rectangle 17"/>
            <p:cNvSpPr>
              <a:spLocks noChangeArrowheads="1"/>
            </p:cNvSpPr>
            <p:nvPr/>
          </p:nvSpPr>
          <p:spPr bwMode="auto">
            <a:xfrm>
              <a:off x="7391400" y="1857375"/>
              <a:ext cx="1600200" cy="1176338"/>
            </a:xfrm>
            <a:prstGeom prst="rect">
              <a:avLst/>
            </a:prstGeom>
            <a:solidFill>
              <a:srgbClr val="993366"/>
            </a:solidFill>
            <a:ln w="9525">
              <a:solidFill>
                <a:schemeClr val="tx1"/>
              </a:solidFill>
              <a:miter lim="800000"/>
              <a:headEnd/>
              <a:tailEnd/>
            </a:ln>
          </p:spPr>
          <p:txBody>
            <a:bodyPr wrap="none" anchor="ctr"/>
            <a:lstStyle/>
            <a:p>
              <a:pPr algn="ctr">
                <a:lnSpc>
                  <a:spcPct val="90000"/>
                </a:lnSpc>
              </a:pPr>
              <a:r>
                <a:rPr lang="en-US">
                  <a:solidFill>
                    <a:schemeClr val="folHlink"/>
                  </a:solidFill>
                </a:rPr>
                <a:t>Conditional</a:t>
              </a:r>
            </a:p>
            <a:p>
              <a:pPr algn="ctr">
                <a:lnSpc>
                  <a:spcPct val="90000"/>
                </a:lnSpc>
              </a:pPr>
              <a:r>
                <a:rPr lang="en-US">
                  <a:solidFill>
                    <a:schemeClr val="folHlink"/>
                  </a:solidFill>
                </a:rPr>
                <a:t> Approval</a:t>
              </a:r>
            </a:p>
            <a:p>
              <a:pPr algn="ctr">
                <a:lnSpc>
                  <a:spcPct val="90000"/>
                </a:lnSpc>
              </a:pPr>
              <a:r>
                <a:rPr lang="en-US">
                  <a:solidFill>
                    <a:schemeClr val="folHlink"/>
                  </a:solidFill>
                </a:rPr>
                <a:t>(Phase IV)</a:t>
              </a:r>
            </a:p>
            <a:p>
              <a:pPr algn="ctr">
                <a:lnSpc>
                  <a:spcPct val="90000"/>
                </a:lnSpc>
              </a:pPr>
              <a:r>
                <a:rPr lang="en-US">
                  <a:solidFill>
                    <a:schemeClr val="folHlink"/>
                  </a:solidFill>
                </a:rPr>
                <a:t>Data Collection</a:t>
              </a:r>
            </a:p>
          </p:txBody>
        </p:sp>
        <p:sp>
          <p:nvSpPr>
            <p:cNvPr id="17426" name="Rectangle 18"/>
            <p:cNvSpPr>
              <a:spLocks noChangeArrowheads="1"/>
            </p:cNvSpPr>
            <p:nvPr/>
          </p:nvSpPr>
          <p:spPr bwMode="auto">
            <a:xfrm>
              <a:off x="7239000" y="457200"/>
              <a:ext cx="165735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chemeClr val="bg2"/>
                  </a:solidFill>
                </a:rPr>
                <a:t>Continued </a:t>
              </a:r>
            </a:p>
            <a:p>
              <a:r>
                <a:rPr lang="en-US">
                  <a:solidFill>
                    <a:schemeClr val="bg2"/>
                  </a:solidFill>
                </a:rPr>
                <a:t>Evaluation</a:t>
              </a:r>
            </a:p>
            <a:p>
              <a:r>
                <a:rPr lang="en-US">
                  <a:solidFill>
                    <a:schemeClr val="bg2"/>
                  </a:solidFill>
                </a:rPr>
                <a:t> of Safety and </a:t>
              </a:r>
            </a:p>
            <a:p>
              <a:r>
                <a:rPr lang="en-US">
                  <a:solidFill>
                    <a:schemeClr val="bg2"/>
                  </a:solidFill>
                </a:rPr>
                <a:t>Effectiveness</a:t>
              </a:r>
            </a:p>
          </p:txBody>
        </p:sp>
        <p:sp>
          <p:nvSpPr>
            <p:cNvPr id="17427" name="Rectangle 19"/>
            <p:cNvSpPr>
              <a:spLocks noChangeArrowheads="1"/>
            </p:cNvSpPr>
            <p:nvPr/>
          </p:nvSpPr>
          <p:spPr bwMode="auto">
            <a:xfrm>
              <a:off x="4956175" y="700088"/>
              <a:ext cx="1871663"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solidFill>
                    <a:schemeClr val="bg2"/>
                  </a:solidFill>
                </a:rPr>
                <a:t>Predictable/ Seamless Reviews</a:t>
              </a:r>
            </a:p>
          </p:txBody>
        </p:sp>
        <p:sp>
          <p:nvSpPr>
            <p:cNvPr id="17428" name="Rectangle 20"/>
            <p:cNvSpPr>
              <a:spLocks noChangeArrowheads="1"/>
            </p:cNvSpPr>
            <p:nvPr/>
          </p:nvSpPr>
          <p:spPr bwMode="auto">
            <a:xfrm>
              <a:off x="311150" y="655638"/>
              <a:ext cx="2976563"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solidFill>
                    <a:schemeClr val="bg2"/>
                  </a:solidFill>
                </a:rPr>
                <a:t>Extensive Scientific Interaction between Sponsor and CVM</a:t>
              </a:r>
            </a:p>
          </p:txBody>
        </p:sp>
        <p:sp>
          <p:nvSpPr>
            <p:cNvPr id="17429" name="AutoShape 21"/>
            <p:cNvSpPr>
              <a:spLocks noChangeArrowheads="1"/>
            </p:cNvSpPr>
            <p:nvPr/>
          </p:nvSpPr>
          <p:spPr bwMode="auto">
            <a:xfrm rot="2454" flipH="1">
              <a:off x="131763" y="2976563"/>
              <a:ext cx="4602162" cy="1000125"/>
            </a:xfrm>
            <a:prstGeom prst="rtTriangle">
              <a:avLst/>
            </a:prstGeom>
            <a:gradFill rotWithShape="1">
              <a:gsLst>
                <a:gs pos="0">
                  <a:srgbClr val="33CC33"/>
                </a:gs>
                <a:gs pos="100000">
                  <a:srgbClr val="FFFF66"/>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7430" name="AutoShape 22"/>
            <p:cNvSpPr>
              <a:spLocks noChangeArrowheads="1"/>
            </p:cNvSpPr>
            <p:nvPr/>
          </p:nvSpPr>
          <p:spPr bwMode="auto">
            <a:xfrm rot="10800000" flipH="1">
              <a:off x="152400" y="3048000"/>
              <a:ext cx="4568825" cy="958850"/>
            </a:xfrm>
            <a:prstGeom prst="rtTriangle">
              <a:avLst/>
            </a:prstGeom>
            <a:gradFill rotWithShape="1">
              <a:gsLst>
                <a:gs pos="0">
                  <a:srgbClr val="FFFF66"/>
                </a:gs>
                <a:gs pos="100000">
                  <a:srgbClr val="33CC33"/>
                </a:gs>
              </a:gsLst>
              <a:lin ang="0" scaled="1"/>
            </a:gradFill>
            <a:ln w="9525">
              <a:solidFill>
                <a:schemeClr val="tx1"/>
              </a:solidFill>
              <a:miter lim="800000"/>
              <a:headEnd/>
              <a:tailEnd/>
            </a:ln>
          </p:spPr>
          <p:txBody>
            <a:bodyPr wrap="none" anchor="ctr"/>
            <a:lstStyle/>
            <a:p>
              <a:endParaRPr lang="en-US"/>
            </a:p>
          </p:txBody>
        </p:sp>
        <p:sp>
          <p:nvSpPr>
            <p:cNvPr id="17431" name="Text Box 23"/>
            <p:cNvSpPr txBox="1">
              <a:spLocks noChangeArrowheads="1"/>
            </p:cNvSpPr>
            <p:nvPr/>
          </p:nvSpPr>
          <p:spPr bwMode="auto">
            <a:xfrm>
              <a:off x="311150" y="3270250"/>
              <a:ext cx="1504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solidFill>
                    <a:schemeClr val="bg2"/>
                  </a:solidFill>
                </a:rPr>
                <a:t>TECH TEAM</a:t>
              </a:r>
            </a:p>
          </p:txBody>
        </p:sp>
        <p:sp>
          <p:nvSpPr>
            <p:cNvPr id="17432" name="Rectangle 24"/>
            <p:cNvSpPr>
              <a:spLocks noChangeArrowheads="1"/>
            </p:cNvSpPr>
            <p:nvPr/>
          </p:nvSpPr>
          <p:spPr bwMode="auto">
            <a:xfrm>
              <a:off x="4665663" y="3025775"/>
              <a:ext cx="1785937" cy="958850"/>
            </a:xfrm>
            <a:prstGeom prst="rect">
              <a:avLst/>
            </a:prstGeom>
            <a:gradFill rotWithShape="1">
              <a:gsLst>
                <a:gs pos="0">
                  <a:srgbClr val="33CC33"/>
                </a:gs>
                <a:gs pos="100000">
                  <a:srgbClr val="6699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7433" name="Text Box 25"/>
            <p:cNvSpPr txBox="1">
              <a:spLocks noChangeArrowheads="1"/>
            </p:cNvSpPr>
            <p:nvPr/>
          </p:nvSpPr>
          <p:spPr bwMode="auto">
            <a:xfrm>
              <a:off x="5930900" y="3332163"/>
              <a:ext cx="251618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solidFill>
                    <a:schemeClr val="bg2"/>
                  </a:solidFill>
                </a:rPr>
                <a:t>REVIEW        TEAM</a:t>
              </a:r>
            </a:p>
          </p:txBody>
        </p:sp>
        <p:sp>
          <p:nvSpPr>
            <p:cNvPr id="17434" name="AutoShape 26"/>
            <p:cNvSpPr>
              <a:spLocks noChangeArrowheads="1"/>
            </p:cNvSpPr>
            <p:nvPr/>
          </p:nvSpPr>
          <p:spPr bwMode="auto">
            <a:xfrm rot="969391">
              <a:off x="2273300" y="3201988"/>
              <a:ext cx="1516063" cy="581025"/>
            </a:xfrm>
            <a:prstGeom prst="wave">
              <a:avLst>
                <a:gd name="adj1" fmla="val 13005"/>
                <a:gd name="adj2" fmla="val 0"/>
              </a:avLst>
            </a:prstGeom>
            <a:solidFill>
              <a:srgbClr val="33CC33"/>
            </a:solidFill>
            <a:ln w="9525">
              <a:solidFill>
                <a:schemeClr val="tx1"/>
              </a:solidFill>
              <a:round/>
              <a:headEnd/>
              <a:tailEnd/>
            </a:ln>
          </p:spPr>
          <p:txBody>
            <a:bodyPr wrap="none" anchor="ctr"/>
            <a:lstStyle/>
            <a:p>
              <a:pPr algn="ctr"/>
              <a:endParaRPr lang="en-US"/>
            </a:p>
          </p:txBody>
        </p:sp>
        <p:sp>
          <p:nvSpPr>
            <p:cNvPr id="17435" name="Rectangle 27"/>
            <p:cNvSpPr>
              <a:spLocks noChangeArrowheads="1"/>
            </p:cNvSpPr>
            <p:nvPr/>
          </p:nvSpPr>
          <p:spPr bwMode="auto">
            <a:xfrm rot="1527801">
              <a:off x="2262188" y="3297238"/>
              <a:ext cx="1555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chemeClr val="bg1"/>
                  </a:solidFill>
                </a:rPr>
                <a:t>Risk Analysts</a:t>
              </a:r>
            </a:p>
          </p:txBody>
        </p:sp>
        <p:sp>
          <p:nvSpPr>
            <p:cNvPr id="17436" name="AutoShape 28"/>
            <p:cNvSpPr>
              <a:spLocks noChangeArrowheads="1"/>
            </p:cNvSpPr>
            <p:nvPr/>
          </p:nvSpPr>
          <p:spPr bwMode="auto">
            <a:xfrm rot="16200000">
              <a:off x="7239000" y="5859463"/>
              <a:ext cx="285750" cy="342900"/>
            </a:xfrm>
            <a:prstGeom prst="notchedRightArrow">
              <a:avLst>
                <a:gd name="adj1" fmla="val 50000"/>
                <a:gd name="adj2" fmla="val 25000"/>
              </a:avLst>
            </a:prstGeom>
            <a:solidFill>
              <a:srgbClr val="FF6600"/>
            </a:solidFill>
            <a:ln w="9525">
              <a:solidFill>
                <a:schemeClr val="tx1"/>
              </a:solidFill>
              <a:miter lim="800000"/>
              <a:headEnd/>
              <a:tailEnd/>
            </a:ln>
          </p:spPr>
          <p:txBody>
            <a:bodyPr wrap="none" anchor="ctr"/>
            <a:lstStyle/>
            <a:p>
              <a:endParaRPr lang="en-US"/>
            </a:p>
          </p:txBody>
        </p:sp>
        <p:sp>
          <p:nvSpPr>
            <p:cNvPr id="17437" name="Line 29"/>
            <p:cNvSpPr>
              <a:spLocks noChangeShapeType="1"/>
            </p:cNvSpPr>
            <p:nvPr/>
          </p:nvSpPr>
          <p:spPr bwMode="auto">
            <a:xfrm flipV="1">
              <a:off x="3970338" y="1838325"/>
              <a:ext cx="12700" cy="42386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8" name="AutoShape 30"/>
            <p:cNvSpPr>
              <a:spLocks noChangeArrowheads="1"/>
            </p:cNvSpPr>
            <p:nvPr/>
          </p:nvSpPr>
          <p:spPr bwMode="auto">
            <a:xfrm rot="16200000">
              <a:off x="3819525" y="5857875"/>
              <a:ext cx="285750" cy="342900"/>
            </a:xfrm>
            <a:prstGeom prst="notchedRightArrow">
              <a:avLst>
                <a:gd name="adj1" fmla="val 50000"/>
                <a:gd name="adj2" fmla="val 25000"/>
              </a:avLst>
            </a:prstGeom>
            <a:solidFill>
              <a:srgbClr val="FF6600"/>
            </a:solidFill>
            <a:ln w="9525">
              <a:solidFill>
                <a:schemeClr val="tx1"/>
              </a:solidFill>
              <a:miter lim="800000"/>
              <a:headEnd/>
              <a:tailEnd/>
            </a:ln>
          </p:spPr>
          <p:txBody>
            <a:bodyPr wrap="none" anchor="ctr"/>
            <a:lstStyle/>
            <a:p>
              <a:endParaRPr lang="en-US"/>
            </a:p>
          </p:txBody>
        </p:sp>
        <p:sp>
          <p:nvSpPr>
            <p:cNvPr id="17439" name="Rectangle 31"/>
            <p:cNvSpPr>
              <a:spLocks noChangeArrowheads="1"/>
            </p:cNvSpPr>
            <p:nvPr/>
          </p:nvSpPr>
          <p:spPr bwMode="auto">
            <a:xfrm>
              <a:off x="3998913" y="1857375"/>
              <a:ext cx="3354387" cy="1169988"/>
            </a:xfrm>
            <a:prstGeom prst="rect">
              <a:avLst/>
            </a:prstGeom>
            <a:solidFill>
              <a:srgbClr val="CCECFF"/>
            </a:solidFill>
            <a:ln w="9525">
              <a:solidFill>
                <a:schemeClr val="tx1"/>
              </a:solidFill>
              <a:miter lim="800000"/>
              <a:headEnd/>
              <a:tailEnd/>
            </a:ln>
          </p:spPr>
          <p:txBody>
            <a:bodyPr wrap="none" anchor="ctr"/>
            <a:lstStyle/>
            <a:p>
              <a:pPr algn="ctr"/>
              <a:r>
                <a:rPr lang="en-US">
                  <a:solidFill>
                    <a:schemeClr val="bg2"/>
                  </a:solidFill>
                </a:rPr>
                <a:t>Review Process</a:t>
              </a:r>
            </a:p>
          </p:txBody>
        </p:sp>
        <p:sp>
          <p:nvSpPr>
            <p:cNvPr id="17440" name="Line 32"/>
            <p:cNvSpPr>
              <a:spLocks noChangeShapeType="1"/>
            </p:cNvSpPr>
            <p:nvPr/>
          </p:nvSpPr>
          <p:spPr bwMode="auto">
            <a:xfrm>
              <a:off x="155575" y="3986213"/>
              <a:ext cx="88328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41" name="Line 33"/>
            <p:cNvSpPr>
              <a:spLocks noChangeShapeType="1"/>
            </p:cNvSpPr>
            <p:nvPr/>
          </p:nvSpPr>
          <p:spPr bwMode="auto">
            <a:xfrm>
              <a:off x="155575" y="1838325"/>
              <a:ext cx="0" cy="16367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42" name="Line 34"/>
            <p:cNvSpPr>
              <a:spLocks noChangeShapeType="1"/>
            </p:cNvSpPr>
            <p:nvPr/>
          </p:nvSpPr>
          <p:spPr bwMode="auto">
            <a:xfrm flipV="1">
              <a:off x="161925" y="1843088"/>
              <a:ext cx="3446463"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43" name="AutoShape 35"/>
            <p:cNvSpPr>
              <a:spLocks noChangeArrowheads="1"/>
            </p:cNvSpPr>
            <p:nvPr/>
          </p:nvSpPr>
          <p:spPr bwMode="auto">
            <a:xfrm rot="5400000">
              <a:off x="3066257" y="-148432"/>
              <a:ext cx="1803400" cy="2519363"/>
            </a:xfrm>
            <a:prstGeom prst="notchedRightArrow">
              <a:avLst>
                <a:gd name="adj1" fmla="val 77954"/>
                <a:gd name="adj2" fmla="val 25144"/>
              </a:avLst>
            </a:prstGeom>
            <a:solidFill>
              <a:srgbClr val="FF6600"/>
            </a:solidFill>
            <a:ln w="9525">
              <a:solidFill>
                <a:schemeClr val="tx1"/>
              </a:solidFill>
              <a:miter lim="800000"/>
              <a:headEnd/>
              <a:tailEnd/>
            </a:ln>
          </p:spPr>
          <p:txBody>
            <a:bodyPr wrap="none" anchor="ctr"/>
            <a:lstStyle/>
            <a:p>
              <a:endParaRPr lang="en-US"/>
            </a:p>
          </p:txBody>
        </p:sp>
        <p:sp>
          <p:nvSpPr>
            <p:cNvPr id="17444" name="Rectangle 36"/>
            <p:cNvSpPr>
              <a:spLocks noChangeArrowheads="1"/>
            </p:cNvSpPr>
            <p:nvPr/>
          </p:nvSpPr>
          <p:spPr bwMode="auto">
            <a:xfrm>
              <a:off x="3084513" y="417513"/>
              <a:ext cx="1728787" cy="147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p>
              <a:pPr algn="ctr"/>
              <a:r>
                <a:rPr lang="en-US"/>
                <a:t>Agree on Specific Risk Questions and Plan for Answers</a:t>
              </a:r>
            </a:p>
          </p:txBody>
        </p:sp>
        <p:sp>
          <p:nvSpPr>
            <p:cNvPr id="17445" name="Line 37"/>
            <p:cNvSpPr>
              <a:spLocks noChangeShapeType="1"/>
            </p:cNvSpPr>
            <p:nvPr/>
          </p:nvSpPr>
          <p:spPr bwMode="auto">
            <a:xfrm>
              <a:off x="8991600" y="1843088"/>
              <a:ext cx="1588" cy="21288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46" name="Line 38"/>
            <p:cNvSpPr>
              <a:spLocks noChangeShapeType="1"/>
            </p:cNvSpPr>
            <p:nvPr/>
          </p:nvSpPr>
          <p:spPr bwMode="auto">
            <a:xfrm>
              <a:off x="1746250" y="1830388"/>
              <a:ext cx="9525" cy="42132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47" name="Line 39"/>
            <p:cNvSpPr>
              <a:spLocks noChangeShapeType="1"/>
            </p:cNvSpPr>
            <p:nvPr/>
          </p:nvSpPr>
          <p:spPr bwMode="auto">
            <a:xfrm>
              <a:off x="280988" y="4756150"/>
              <a:ext cx="8232775" cy="11113"/>
            </a:xfrm>
            <a:prstGeom prst="line">
              <a:avLst/>
            </a:prstGeom>
            <a:noFill/>
            <a:ln w="349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48" name="Line 40"/>
            <p:cNvSpPr>
              <a:spLocks noChangeShapeType="1"/>
            </p:cNvSpPr>
            <p:nvPr/>
          </p:nvSpPr>
          <p:spPr bwMode="auto">
            <a:xfrm flipH="1" flipV="1">
              <a:off x="7378700" y="1854200"/>
              <a:ext cx="12700" cy="405130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49" name="AutoShape 41"/>
            <p:cNvSpPr>
              <a:spLocks noChangeArrowheads="1"/>
            </p:cNvSpPr>
            <p:nvPr/>
          </p:nvSpPr>
          <p:spPr bwMode="auto">
            <a:xfrm rot="16200000">
              <a:off x="1609725" y="5845175"/>
              <a:ext cx="285750" cy="342900"/>
            </a:xfrm>
            <a:prstGeom prst="notchedRightArrow">
              <a:avLst>
                <a:gd name="adj1" fmla="val 50000"/>
                <a:gd name="adj2" fmla="val 25000"/>
              </a:avLst>
            </a:prstGeom>
            <a:solidFill>
              <a:srgbClr val="FF6600"/>
            </a:solidFill>
            <a:ln w="9525">
              <a:solidFill>
                <a:schemeClr val="tx1"/>
              </a:solidFill>
              <a:miter lim="800000"/>
              <a:headEnd/>
              <a:tailEnd/>
            </a:ln>
          </p:spPr>
          <p:txBody>
            <a:bodyPr wrap="none" anchor="ctr"/>
            <a:lstStyle/>
            <a:p>
              <a:endParaRPr lang="en-US"/>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p:txBody>
          <a:bodyPr/>
          <a:lstStyle/>
          <a:p>
            <a:pPr eaLnBrk="1" hangingPunct="1">
              <a:lnSpc>
                <a:spcPct val="80000"/>
              </a:lnSpc>
            </a:pPr>
            <a:r>
              <a:rPr lang="en-US" sz="2800" dirty="0" smtClean="0"/>
              <a:t>Codex </a:t>
            </a:r>
            <a:r>
              <a:rPr lang="en-US" sz="2800" dirty="0" err="1" smtClean="0"/>
              <a:t>Alimentarius</a:t>
            </a:r>
            <a:r>
              <a:rPr lang="en-US" sz="2800" dirty="0" smtClean="0"/>
              <a:t> Commission</a:t>
            </a:r>
          </a:p>
          <a:p>
            <a:pPr eaLnBrk="1" hangingPunct="1">
              <a:lnSpc>
                <a:spcPct val="80000"/>
              </a:lnSpc>
            </a:pPr>
            <a:endParaRPr lang="en-US" sz="2800" dirty="0" smtClean="0"/>
          </a:p>
          <a:p>
            <a:pPr eaLnBrk="1" hangingPunct="1">
              <a:lnSpc>
                <a:spcPct val="80000"/>
              </a:lnSpc>
            </a:pPr>
            <a:r>
              <a:rPr lang="en-US" sz="2800" dirty="0" smtClean="0"/>
              <a:t>VICH</a:t>
            </a:r>
          </a:p>
          <a:p>
            <a:pPr eaLnBrk="1" hangingPunct="1">
              <a:lnSpc>
                <a:spcPct val="80000"/>
              </a:lnSpc>
            </a:pPr>
            <a:endParaRPr lang="en-US" sz="2800" dirty="0" smtClean="0"/>
          </a:p>
          <a:p>
            <a:pPr eaLnBrk="1" hangingPunct="1">
              <a:lnSpc>
                <a:spcPct val="80000"/>
              </a:lnSpc>
            </a:pPr>
            <a:r>
              <a:rPr lang="en-US" sz="2800" dirty="0" smtClean="0"/>
              <a:t>Inter-government Coordination</a:t>
            </a:r>
          </a:p>
          <a:p>
            <a:pPr eaLnBrk="1" hangingPunct="1">
              <a:lnSpc>
                <a:spcPct val="80000"/>
              </a:lnSpc>
            </a:pPr>
            <a:endParaRPr lang="en-US" sz="2800" dirty="0" smtClean="0"/>
          </a:p>
          <a:p>
            <a:pPr eaLnBrk="1" hangingPunct="1">
              <a:lnSpc>
                <a:spcPct val="80000"/>
              </a:lnSpc>
            </a:pPr>
            <a:r>
              <a:rPr lang="en-US" sz="2800" dirty="0" smtClean="0"/>
              <a:t>Outreach</a:t>
            </a:r>
          </a:p>
          <a:p>
            <a:pPr lvl="1" eaLnBrk="1" hangingPunct="1">
              <a:lnSpc>
                <a:spcPct val="80000"/>
              </a:lnSpc>
            </a:pPr>
            <a:r>
              <a:rPr lang="en-US" dirty="0" smtClean="0"/>
              <a:t>World Organization for Animal Health (OIE)</a:t>
            </a:r>
          </a:p>
          <a:p>
            <a:pPr lvl="1" eaLnBrk="1" hangingPunct="1">
              <a:lnSpc>
                <a:spcPct val="80000"/>
              </a:lnSpc>
            </a:pPr>
            <a:r>
              <a:rPr lang="en-US" dirty="0" smtClean="0"/>
              <a:t>Food and Agriculture Organization (FAO)</a:t>
            </a:r>
          </a:p>
          <a:p>
            <a:pPr lvl="1" eaLnBrk="1" hangingPunct="1">
              <a:lnSpc>
                <a:spcPct val="80000"/>
              </a:lnSpc>
            </a:pPr>
            <a:r>
              <a:rPr lang="en-US" dirty="0" smtClean="0"/>
              <a:t>National and Regional Capacity Building Efforts</a:t>
            </a:r>
          </a:p>
        </p:txBody>
      </p:sp>
      <p:sp>
        <p:nvSpPr>
          <p:cNvPr id="18434" name="Rectangle 2"/>
          <p:cNvSpPr>
            <a:spLocks noGrp="1" noChangeArrowheads="1"/>
          </p:cNvSpPr>
          <p:nvPr>
            <p:ph type="title"/>
          </p:nvPr>
        </p:nvSpPr>
        <p:spPr/>
        <p:txBody>
          <a:bodyPr/>
          <a:lstStyle/>
          <a:p>
            <a:pPr eaLnBrk="1" hangingPunct="1"/>
            <a:r>
              <a:rPr lang="en-US" sz="4000" smtClean="0"/>
              <a:t>Global Animal Health</a:t>
            </a:r>
            <a:br>
              <a:rPr lang="en-US" sz="4000" smtClean="0"/>
            </a:br>
            <a:r>
              <a:rPr lang="en-US" sz="4000" smtClean="0"/>
              <a:t>Current Activities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p:txBody>
          <a:bodyPr/>
          <a:lstStyle/>
          <a:p>
            <a:pPr eaLnBrk="1" hangingPunct="1">
              <a:lnSpc>
                <a:spcPct val="90000"/>
              </a:lnSpc>
            </a:pPr>
            <a:r>
              <a:rPr lang="en-US" sz="2400" dirty="0" smtClean="0"/>
              <a:t>What challenges in a global animal health environment have to be addressed to meet our public health mission?</a:t>
            </a:r>
          </a:p>
          <a:p>
            <a:pPr eaLnBrk="1" hangingPunct="1">
              <a:lnSpc>
                <a:spcPct val="90000"/>
              </a:lnSpc>
            </a:pPr>
            <a:endParaRPr lang="en-US" sz="1000" dirty="0" smtClean="0"/>
          </a:p>
          <a:p>
            <a:pPr eaLnBrk="1" hangingPunct="1">
              <a:lnSpc>
                <a:spcPct val="90000"/>
              </a:lnSpc>
            </a:pPr>
            <a:r>
              <a:rPr lang="en-US" sz="2400" dirty="0" smtClean="0"/>
              <a:t>Are we adequately addressing the challenges of the future?</a:t>
            </a:r>
          </a:p>
          <a:p>
            <a:pPr eaLnBrk="1" hangingPunct="1">
              <a:lnSpc>
                <a:spcPct val="90000"/>
              </a:lnSpc>
            </a:pPr>
            <a:endParaRPr lang="en-US" sz="900" dirty="0" smtClean="0"/>
          </a:p>
          <a:p>
            <a:pPr eaLnBrk="1" hangingPunct="1">
              <a:lnSpc>
                <a:spcPct val="90000"/>
              </a:lnSpc>
            </a:pPr>
            <a:r>
              <a:rPr lang="en-US" sz="2400" dirty="0" smtClean="0"/>
              <a:t>What steps need to be taken to enable new technologies to reach the market to impact these public health challenges?</a:t>
            </a:r>
          </a:p>
          <a:p>
            <a:pPr eaLnBrk="1" hangingPunct="1">
              <a:lnSpc>
                <a:spcPct val="90000"/>
              </a:lnSpc>
            </a:pPr>
            <a:endParaRPr lang="en-US" sz="800" dirty="0" smtClean="0"/>
          </a:p>
          <a:p>
            <a:pPr eaLnBrk="1" hangingPunct="1">
              <a:lnSpc>
                <a:spcPct val="90000"/>
              </a:lnSpc>
            </a:pPr>
            <a:r>
              <a:rPr lang="en-US" sz="2400" dirty="0" smtClean="0"/>
              <a:t>What obstacles need to be overcome to ensure access to veterinary drugs and their proper use in food-producing animals?</a:t>
            </a:r>
          </a:p>
          <a:p>
            <a:pPr eaLnBrk="1" hangingPunct="1">
              <a:lnSpc>
                <a:spcPct val="90000"/>
              </a:lnSpc>
            </a:pPr>
            <a:endParaRPr lang="en-US" sz="800" dirty="0" smtClean="0"/>
          </a:p>
        </p:txBody>
      </p:sp>
      <p:sp>
        <p:nvSpPr>
          <p:cNvPr id="19458" name="Rectangle 2"/>
          <p:cNvSpPr>
            <a:spLocks noGrp="1" noChangeArrowheads="1"/>
          </p:cNvSpPr>
          <p:nvPr>
            <p:ph type="title"/>
          </p:nvPr>
        </p:nvSpPr>
        <p:spPr/>
        <p:txBody>
          <a:bodyPr/>
          <a:lstStyle/>
          <a:p>
            <a:pPr eaLnBrk="1" hangingPunct="1"/>
            <a:r>
              <a:rPr lang="en-US" sz="4000" smtClean="0"/>
              <a:t>Global Animal Health</a:t>
            </a:r>
            <a:br>
              <a:rPr lang="en-US" sz="4000" smtClean="0"/>
            </a:br>
            <a:r>
              <a:rPr lang="en-US" sz="4000" smtClean="0"/>
              <a:t>The Future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1"/>
          </p:nvPr>
        </p:nvSpPr>
        <p:spPr/>
        <p:txBody>
          <a:bodyPr/>
          <a:lstStyle/>
          <a:p>
            <a:pPr eaLnBrk="1" hangingPunct="1">
              <a:lnSpc>
                <a:spcPct val="80000"/>
              </a:lnSpc>
            </a:pPr>
            <a:endParaRPr lang="en-US" sz="2800" dirty="0" smtClean="0"/>
          </a:p>
          <a:p>
            <a:pPr eaLnBrk="1" hangingPunct="1">
              <a:lnSpc>
                <a:spcPct val="80000"/>
              </a:lnSpc>
            </a:pPr>
            <a:r>
              <a:rPr lang="en-US" sz="2800" dirty="0" smtClean="0"/>
              <a:t>What regulatory structures/approaches need to be developed and enhanced to enable the expansion of food production?</a:t>
            </a:r>
          </a:p>
          <a:p>
            <a:pPr eaLnBrk="1" hangingPunct="1">
              <a:lnSpc>
                <a:spcPct val="80000"/>
              </a:lnSpc>
            </a:pPr>
            <a:endParaRPr lang="en-US" sz="2800" dirty="0" smtClean="0"/>
          </a:p>
          <a:p>
            <a:pPr eaLnBrk="1" hangingPunct="1">
              <a:lnSpc>
                <a:spcPct val="80000"/>
              </a:lnSpc>
            </a:pPr>
            <a:r>
              <a:rPr lang="en-US" sz="2800" dirty="0" smtClean="0"/>
              <a:t>What has to be initiated and what needs to be changed to meet the needs of the future?</a:t>
            </a:r>
          </a:p>
          <a:p>
            <a:pPr eaLnBrk="1" hangingPunct="1">
              <a:lnSpc>
                <a:spcPct val="80000"/>
              </a:lnSpc>
            </a:pPr>
            <a:endParaRPr lang="en-US" sz="2800" dirty="0" smtClean="0"/>
          </a:p>
          <a:p>
            <a:pPr eaLnBrk="1" hangingPunct="1">
              <a:lnSpc>
                <a:spcPct val="80000"/>
              </a:lnSpc>
            </a:pPr>
            <a:r>
              <a:rPr lang="en-US" sz="2800" dirty="0" smtClean="0"/>
              <a:t>What is/are the necessary venues for us to intentionally and aggressively meet these new challenges internationally?</a:t>
            </a:r>
          </a:p>
        </p:txBody>
      </p:sp>
      <p:sp>
        <p:nvSpPr>
          <p:cNvPr id="20482" name="Rectangle 2"/>
          <p:cNvSpPr>
            <a:spLocks noGrp="1" noChangeArrowheads="1"/>
          </p:cNvSpPr>
          <p:nvPr>
            <p:ph type="title"/>
          </p:nvPr>
        </p:nvSpPr>
        <p:spPr/>
        <p:txBody>
          <a:bodyPr/>
          <a:lstStyle/>
          <a:p>
            <a:pPr eaLnBrk="1" hangingPunct="1"/>
            <a:r>
              <a:rPr lang="en-US" sz="4000" smtClean="0"/>
              <a:t>Global Animal Health</a:t>
            </a:r>
            <a:br>
              <a:rPr lang="en-US" sz="4000" smtClean="0"/>
            </a:br>
            <a:r>
              <a:rPr lang="en-US" sz="4000" smtClean="0"/>
              <a:t>The Future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6" descr="colum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200" y="2514600"/>
            <a:ext cx="3810000" cy="366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p:cNvSpPr>
            <a:spLocks noGrp="1" noChangeArrowheads="1"/>
          </p:cNvSpPr>
          <p:nvPr>
            <p:ph type="body" sz="half" idx="1"/>
          </p:nvPr>
        </p:nvSpPr>
        <p:spPr/>
        <p:txBody>
          <a:bodyPr/>
          <a:lstStyle/>
          <a:p>
            <a:pPr eaLnBrk="1" hangingPunct="1">
              <a:lnSpc>
                <a:spcPct val="90000"/>
              </a:lnSpc>
            </a:pPr>
            <a:r>
              <a:rPr lang="en-US" sz="2400" dirty="0" smtClean="0"/>
              <a:t>Safety</a:t>
            </a:r>
          </a:p>
          <a:p>
            <a:pPr lvl="1" eaLnBrk="1" hangingPunct="1">
              <a:lnSpc>
                <a:spcPct val="90000"/>
              </a:lnSpc>
            </a:pPr>
            <a:r>
              <a:rPr lang="en-US" sz="2000" dirty="0" smtClean="0"/>
              <a:t>Human Food</a:t>
            </a:r>
          </a:p>
          <a:p>
            <a:pPr lvl="1" eaLnBrk="1" hangingPunct="1">
              <a:lnSpc>
                <a:spcPct val="90000"/>
              </a:lnSpc>
            </a:pPr>
            <a:r>
              <a:rPr lang="en-US" sz="2000" dirty="0" smtClean="0"/>
              <a:t>Target Animal </a:t>
            </a:r>
          </a:p>
          <a:p>
            <a:pPr lvl="1" eaLnBrk="1" hangingPunct="1">
              <a:lnSpc>
                <a:spcPct val="90000"/>
              </a:lnSpc>
            </a:pPr>
            <a:r>
              <a:rPr lang="en-US" sz="2000" dirty="0" smtClean="0"/>
              <a:t>Environmental </a:t>
            </a:r>
          </a:p>
          <a:p>
            <a:pPr lvl="1" eaLnBrk="1" hangingPunct="1">
              <a:lnSpc>
                <a:spcPct val="90000"/>
              </a:lnSpc>
            </a:pPr>
            <a:r>
              <a:rPr lang="en-US" sz="2000" dirty="0" smtClean="0"/>
              <a:t>User Safety</a:t>
            </a:r>
          </a:p>
          <a:p>
            <a:pPr eaLnBrk="1" hangingPunct="1">
              <a:lnSpc>
                <a:spcPct val="90000"/>
              </a:lnSpc>
            </a:pPr>
            <a:endParaRPr lang="en-US" sz="1800" dirty="0" smtClean="0"/>
          </a:p>
          <a:p>
            <a:pPr eaLnBrk="1" hangingPunct="1">
              <a:lnSpc>
                <a:spcPct val="90000"/>
              </a:lnSpc>
            </a:pPr>
            <a:r>
              <a:rPr lang="en-US" sz="2400" dirty="0" smtClean="0"/>
              <a:t>Effectiveness</a:t>
            </a:r>
          </a:p>
          <a:p>
            <a:pPr eaLnBrk="1" hangingPunct="1">
              <a:lnSpc>
                <a:spcPct val="90000"/>
              </a:lnSpc>
            </a:pPr>
            <a:endParaRPr lang="en-US" sz="2400" dirty="0" smtClean="0"/>
          </a:p>
          <a:p>
            <a:pPr eaLnBrk="1" hangingPunct="1">
              <a:lnSpc>
                <a:spcPct val="90000"/>
              </a:lnSpc>
            </a:pPr>
            <a:r>
              <a:rPr lang="en-US" sz="2400" dirty="0" smtClean="0"/>
              <a:t>Quality Manufactured Product</a:t>
            </a:r>
          </a:p>
          <a:p>
            <a:pPr eaLnBrk="1" hangingPunct="1">
              <a:lnSpc>
                <a:spcPct val="90000"/>
              </a:lnSpc>
            </a:pPr>
            <a:endParaRPr lang="en-US" sz="1800" dirty="0" smtClean="0"/>
          </a:p>
          <a:p>
            <a:pPr eaLnBrk="1" hangingPunct="1">
              <a:lnSpc>
                <a:spcPct val="90000"/>
              </a:lnSpc>
            </a:pPr>
            <a:r>
              <a:rPr lang="en-US" sz="2400" dirty="0" smtClean="0"/>
              <a:t>Properly Labeled Product</a:t>
            </a:r>
          </a:p>
          <a:p>
            <a:pPr eaLnBrk="1" hangingPunct="1">
              <a:lnSpc>
                <a:spcPct val="90000"/>
              </a:lnSpc>
            </a:pPr>
            <a:endParaRPr lang="en-US" sz="2400" dirty="0" smtClean="0"/>
          </a:p>
        </p:txBody>
      </p:sp>
      <p:sp>
        <p:nvSpPr>
          <p:cNvPr id="3074" name="Rectangle 2"/>
          <p:cNvSpPr>
            <a:spLocks noGrp="1" noChangeArrowheads="1"/>
          </p:cNvSpPr>
          <p:nvPr>
            <p:ph type="title"/>
          </p:nvPr>
        </p:nvSpPr>
        <p:spPr/>
        <p:txBody>
          <a:bodyPr/>
          <a:lstStyle/>
          <a:p>
            <a:pPr eaLnBrk="1" hangingPunct="1"/>
            <a:r>
              <a:rPr lang="en-US" sz="4000" smtClean="0"/>
              <a:t>Four Critical Standards for Evaluating Veterinary Drugs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7" name="Picture 3" descr="fish"/>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730375" y="1600200"/>
            <a:ext cx="5681663" cy="4525963"/>
          </a:xfrm>
          <a:noFill/>
        </p:spPr>
      </p:pic>
      <p:sp>
        <p:nvSpPr>
          <p:cNvPr id="21506" name="Rectangle 2"/>
          <p:cNvSpPr>
            <a:spLocks noGrp="1" noChangeArrowheads="1"/>
          </p:cNvSpPr>
          <p:nvPr>
            <p:ph type="title"/>
          </p:nvPr>
        </p:nvSpPr>
        <p:spPr/>
        <p:txBody>
          <a:bodyPr/>
          <a:lstStyle/>
          <a:p>
            <a:pPr eaLnBrk="1" hangingPunct="1"/>
            <a:r>
              <a:rPr lang="en-US" smtClean="0"/>
              <a:t>Questions???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6" descr="men working with cow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2590800"/>
            <a:ext cx="4171950" cy="320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p:cNvSpPr>
            <a:spLocks noGrp="1" noChangeArrowheads="1"/>
          </p:cNvSpPr>
          <p:nvPr>
            <p:ph type="body" sz="half" idx="1"/>
          </p:nvPr>
        </p:nvSpPr>
        <p:spPr>
          <a:xfrm>
            <a:off x="457200" y="1600200"/>
            <a:ext cx="4038600" cy="5029200"/>
          </a:xfrm>
        </p:spPr>
        <p:txBody>
          <a:bodyPr/>
          <a:lstStyle/>
          <a:p>
            <a:pPr algn="ctr" eaLnBrk="1" hangingPunct="1">
              <a:lnSpc>
                <a:spcPct val="80000"/>
              </a:lnSpc>
              <a:buFontTx/>
              <a:buNone/>
            </a:pPr>
            <a:endParaRPr lang="en-US" sz="2400" dirty="0" smtClean="0"/>
          </a:p>
          <a:p>
            <a:pPr eaLnBrk="1" hangingPunct="1">
              <a:lnSpc>
                <a:spcPct val="80000"/>
              </a:lnSpc>
              <a:buFontTx/>
              <a:buNone/>
            </a:pPr>
            <a:r>
              <a:rPr lang="en-US" sz="2400" dirty="0" smtClean="0"/>
              <a:t>Our public health mission succeeds when we put in the hands of the user:</a:t>
            </a:r>
          </a:p>
          <a:p>
            <a:pPr eaLnBrk="1" hangingPunct="1">
              <a:lnSpc>
                <a:spcPct val="80000"/>
              </a:lnSpc>
              <a:buFontTx/>
              <a:buNone/>
            </a:pPr>
            <a:endParaRPr lang="en-US" sz="2400" dirty="0" smtClean="0"/>
          </a:p>
          <a:p>
            <a:pPr eaLnBrk="1" hangingPunct="1">
              <a:lnSpc>
                <a:spcPct val="80000"/>
              </a:lnSpc>
            </a:pPr>
            <a:r>
              <a:rPr lang="en-US" sz="2400" dirty="0" smtClean="0"/>
              <a:t>an approved, </a:t>
            </a:r>
          </a:p>
          <a:p>
            <a:pPr eaLnBrk="1" hangingPunct="1">
              <a:lnSpc>
                <a:spcPct val="80000"/>
              </a:lnSpc>
            </a:pPr>
            <a:r>
              <a:rPr lang="en-US" sz="2400" dirty="0" smtClean="0"/>
              <a:t>safe and effective, </a:t>
            </a:r>
          </a:p>
          <a:p>
            <a:pPr eaLnBrk="1" hangingPunct="1">
              <a:lnSpc>
                <a:spcPct val="80000"/>
              </a:lnSpc>
            </a:pPr>
            <a:r>
              <a:rPr lang="en-US" sz="2400" dirty="0" smtClean="0"/>
              <a:t>quality manufactured,</a:t>
            </a:r>
          </a:p>
          <a:p>
            <a:pPr eaLnBrk="1" hangingPunct="1">
              <a:lnSpc>
                <a:spcPct val="80000"/>
              </a:lnSpc>
            </a:pPr>
            <a:r>
              <a:rPr lang="en-US" sz="2400" dirty="0" smtClean="0"/>
              <a:t>properly labeled</a:t>
            </a:r>
          </a:p>
          <a:p>
            <a:pPr eaLnBrk="1" hangingPunct="1">
              <a:lnSpc>
                <a:spcPct val="80000"/>
              </a:lnSpc>
              <a:buFontTx/>
              <a:buNone/>
            </a:pPr>
            <a:endParaRPr lang="en-US" sz="2400" dirty="0" smtClean="0"/>
          </a:p>
          <a:p>
            <a:pPr eaLnBrk="1" hangingPunct="1">
              <a:lnSpc>
                <a:spcPct val="80000"/>
              </a:lnSpc>
              <a:buFontTx/>
              <a:buNone/>
            </a:pPr>
            <a:r>
              <a:rPr lang="en-US" sz="2400" dirty="0" smtClean="0"/>
              <a:t>new animal drug to meet therapeutic and production needs of animals</a:t>
            </a:r>
          </a:p>
        </p:txBody>
      </p:sp>
      <p:sp>
        <p:nvSpPr>
          <p:cNvPr id="4098" name="Rectangle 2"/>
          <p:cNvSpPr>
            <a:spLocks noGrp="1" noChangeArrowheads="1"/>
          </p:cNvSpPr>
          <p:nvPr>
            <p:ph type="title"/>
          </p:nvPr>
        </p:nvSpPr>
        <p:spPr/>
        <p:txBody>
          <a:bodyPr/>
          <a:lstStyle/>
          <a:p>
            <a:pPr eaLnBrk="1" hangingPunct="1"/>
            <a:r>
              <a:rPr lang="en-US" sz="4000" smtClean="0"/>
              <a:t>Core Mission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9" descr="dog and cat">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2819400"/>
            <a:ext cx="3429000" cy="256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body" sz="half" idx="1"/>
          </p:nvPr>
        </p:nvSpPr>
        <p:spPr>
          <a:xfrm>
            <a:off x="457200" y="1828800"/>
            <a:ext cx="4038600" cy="4525963"/>
          </a:xfrm>
        </p:spPr>
        <p:txBody>
          <a:bodyPr/>
          <a:lstStyle/>
          <a:p>
            <a:pPr eaLnBrk="1" hangingPunct="1"/>
            <a:r>
              <a:rPr lang="en-US" sz="2400" dirty="0" smtClean="0"/>
              <a:t>For companion animals:</a:t>
            </a:r>
          </a:p>
          <a:p>
            <a:pPr lvl="1" eaLnBrk="1" hangingPunct="1"/>
            <a:r>
              <a:rPr lang="en-US" sz="2400" dirty="0" smtClean="0"/>
              <a:t> increase the level of high quality medical care for companion animals</a:t>
            </a:r>
          </a:p>
          <a:p>
            <a:pPr lvl="1" eaLnBrk="1" hangingPunct="1"/>
            <a:r>
              <a:rPr lang="en-US" sz="2400" dirty="0" smtClean="0"/>
              <a:t>increase in quality of life through medical interventions for companion animals</a:t>
            </a:r>
          </a:p>
          <a:p>
            <a:pPr lvl="1" eaLnBrk="1" hangingPunct="1"/>
            <a:r>
              <a:rPr lang="en-US" sz="2400" dirty="0" smtClean="0"/>
              <a:t>impact of animal health on the Human-Animal Bond</a:t>
            </a:r>
          </a:p>
        </p:txBody>
      </p:sp>
      <p:sp>
        <p:nvSpPr>
          <p:cNvPr id="5122" name="Rectangle 2"/>
          <p:cNvSpPr>
            <a:spLocks noGrp="1" noChangeArrowheads="1"/>
          </p:cNvSpPr>
          <p:nvPr>
            <p:ph type="title"/>
          </p:nvPr>
        </p:nvSpPr>
        <p:spPr/>
        <p:txBody>
          <a:bodyPr/>
          <a:lstStyle/>
          <a:p>
            <a:pPr eaLnBrk="1" hangingPunct="1"/>
            <a:r>
              <a:rPr lang="en-US" sz="4000" smtClean="0"/>
              <a:t>Core Mission</a:t>
            </a:r>
            <a:br>
              <a:rPr lang="en-US" sz="4000" smtClean="0"/>
            </a:br>
            <a:r>
              <a:rPr lang="en-US" sz="4000" smtClean="0"/>
              <a:t> </a:t>
            </a:r>
            <a:r>
              <a:rPr lang="en-US" sz="3200" smtClean="0"/>
              <a:t>Meeting the Therapeutic and Production Needs of Animals</a:t>
            </a:r>
            <a:r>
              <a:rPr lang="en-US" sz="4000" smtClean="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8" name="Picture 10" descr="fish">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4114800"/>
            <a:ext cx="3200400" cy="179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12" descr="cattle">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86400" y="1905000"/>
            <a:ext cx="32004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Rectangle 3"/>
          <p:cNvSpPr>
            <a:spLocks noGrp="1" noChangeArrowheads="1"/>
          </p:cNvSpPr>
          <p:nvPr>
            <p:ph type="body" sz="half" idx="1"/>
          </p:nvPr>
        </p:nvSpPr>
        <p:spPr/>
        <p:txBody>
          <a:bodyPr/>
          <a:lstStyle/>
          <a:p>
            <a:pPr eaLnBrk="1" hangingPunct="1"/>
            <a:r>
              <a:rPr lang="en-US" sz="2400" dirty="0" smtClean="0"/>
              <a:t>For food-producing animals:</a:t>
            </a:r>
          </a:p>
          <a:p>
            <a:pPr lvl="1" eaLnBrk="1" hangingPunct="1"/>
            <a:r>
              <a:rPr lang="en-US" sz="2000" dirty="0" smtClean="0"/>
              <a:t>improve animal welfare and health</a:t>
            </a:r>
          </a:p>
          <a:p>
            <a:pPr lvl="2" eaLnBrk="1" hangingPunct="1">
              <a:buFontTx/>
              <a:buNone/>
            </a:pPr>
            <a:endParaRPr lang="en-US" sz="1800" dirty="0" smtClean="0"/>
          </a:p>
          <a:p>
            <a:pPr lvl="1" eaLnBrk="1" hangingPunct="1"/>
            <a:r>
              <a:rPr lang="en-US" sz="2000" dirty="0" smtClean="0"/>
              <a:t> improve animal health and production toward increasing the availability of an affordable, abundant and wholesome food supply to meet the needs of a growing human population</a:t>
            </a:r>
          </a:p>
          <a:p>
            <a:pPr eaLnBrk="1" hangingPunct="1"/>
            <a:endParaRPr lang="en-US" sz="2400" dirty="0" smtClean="0"/>
          </a:p>
        </p:txBody>
      </p:sp>
      <p:sp>
        <p:nvSpPr>
          <p:cNvPr id="6146" name="Rectangle 2"/>
          <p:cNvSpPr>
            <a:spLocks noGrp="1" noChangeArrowheads="1"/>
          </p:cNvSpPr>
          <p:nvPr>
            <p:ph type="title"/>
          </p:nvPr>
        </p:nvSpPr>
        <p:spPr/>
        <p:txBody>
          <a:bodyPr/>
          <a:lstStyle/>
          <a:p>
            <a:pPr eaLnBrk="1" hangingPunct="1"/>
            <a:r>
              <a:rPr lang="en-US" sz="4000" smtClean="0"/>
              <a:t>Core Mission</a:t>
            </a:r>
            <a:br>
              <a:rPr lang="en-US" sz="4000" smtClean="0"/>
            </a:br>
            <a:r>
              <a:rPr lang="en-US" sz="4000" smtClean="0"/>
              <a:t> </a:t>
            </a:r>
            <a:r>
              <a:rPr lang="en-US" sz="3200" smtClean="0"/>
              <a:t>Meeting the Therapeutic and Production Needs of Animals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2" name="Picture 6" descr="farmers mark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3400" y="2971800"/>
            <a:ext cx="4419600" cy="331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Rectangle 3"/>
          <p:cNvSpPr>
            <a:spLocks noGrp="1" noChangeArrowheads="1"/>
          </p:cNvSpPr>
          <p:nvPr>
            <p:ph type="body" sz="half" idx="1"/>
          </p:nvPr>
        </p:nvSpPr>
        <p:spPr/>
        <p:txBody>
          <a:bodyPr/>
          <a:lstStyle/>
          <a:p>
            <a:pPr eaLnBrk="1" hangingPunct="1"/>
            <a:r>
              <a:rPr lang="en-US" sz="2800" dirty="0" smtClean="0"/>
              <a:t>Ensuring an Affordable and Adequate Food Supply to Prevent Hunger is a Public Health Mission</a:t>
            </a:r>
          </a:p>
          <a:p>
            <a:pPr eaLnBrk="1" hangingPunct="1"/>
            <a:endParaRPr lang="en-US" sz="2800" dirty="0" smtClean="0"/>
          </a:p>
          <a:p>
            <a:pPr eaLnBrk="1" hangingPunct="1"/>
            <a:r>
              <a:rPr lang="en-US" sz="2800" dirty="0" smtClean="0"/>
              <a:t>This is both a domestic and an international challenge</a:t>
            </a:r>
          </a:p>
          <a:p>
            <a:pPr eaLnBrk="1" hangingPunct="1"/>
            <a:endParaRPr lang="en-US" sz="2800" dirty="0" smtClean="0"/>
          </a:p>
        </p:txBody>
      </p:sp>
      <p:sp>
        <p:nvSpPr>
          <p:cNvPr id="7170" name="Rectangle 2"/>
          <p:cNvSpPr>
            <a:spLocks noGrp="1" noChangeArrowheads="1"/>
          </p:cNvSpPr>
          <p:nvPr>
            <p:ph type="title"/>
          </p:nvPr>
        </p:nvSpPr>
        <p:spPr/>
        <p:txBody>
          <a:bodyPr/>
          <a:lstStyle/>
          <a:p>
            <a:pPr eaLnBrk="1" hangingPunct="1"/>
            <a:r>
              <a:rPr lang="en-US" sz="4000" smtClean="0"/>
              <a:t>The Challenge – Feeding People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p:txBody>
          <a:bodyPr/>
          <a:lstStyle/>
          <a:p>
            <a:pPr eaLnBrk="1" hangingPunct="1"/>
            <a:endParaRPr lang="en-US" dirty="0" smtClean="0"/>
          </a:p>
          <a:p>
            <a:pPr eaLnBrk="1" hangingPunct="1"/>
            <a:r>
              <a:rPr lang="en-US" dirty="0" smtClean="0"/>
              <a:t>Concern over antimicrobial resistance</a:t>
            </a:r>
          </a:p>
          <a:p>
            <a:pPr lvl="1" eaLnBrk="1" hangingPunct="1"/>
            <a:r>
              <a:rPr lang="en-US" dirty="0" smtClean="0"/>
              <a:t>Limited development of new antimicrobials</a:t>
            </a:r>
          </a:p>
          <a:p>
            <a:pPr lvl="1" eaLnBrk="1" hangingPunct="1"/>
            <a:r>
              <a:rPr lang="en-US" dirty="0" smtClean="0"/>
              <a:t>Increase in novel alternatives to antimicrobials</a:t>
            </a:r>
          </a:p>
          <a:p>
            <a:pPr lvl="1" eaLnBrk="1" hangingPunct="1"/>
            <a:endParaRPr lang="en-US" dirty="0" smtClean="0"/>
          </a:p>
          <a:p>
            <a:pPr eaLnBrk="1" hangingPunct="1"/>
            <a:r>
              <a:rPr lang="en-US" dirty="0" smtClean="0"/>
              <a:t>Concern over </a:t>
            </a:r>
            <a:r>
              <a:rPr lang="en-US" dirty="0" err="1" smtClean="0"/>
              <a:t>antiparasitic</a:t>
            </a:r>
            <a:r>
              <a:rPr lang="en-US" dirty="0" smtClean="0"/>
              <a:t> drug resistance</a:t>
            </a:r>
          </a:p>
        </p:txBody>
      </p:sp>
      <p:sp>
        <p:nvSpPr>
          <p:cNvPr id="8194" name="Rectangle 2"/>
          <p:cNvSpPr>
            <a:spLocks noGrp="1" noChangeArrowheads="1"/>
          </p:cNvSpPr>
          <p:nvPr>
            <p:ph type="title"/>
          </p:nvPr>
        </p:nvSpPr>
        <p:spPr/>
        <p:txBody>
          <a:bodyPr/>
          <a:lstStyle/>
          <a:p>
            <a:pPr eaLnBrk="1" hangingPunct="1"/>
            <a:r>
              <a:rPr lang="en-US" sz="4000" smtClean="0"/>
              <a:t>Status of Veterinary Drug Development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p:txBody>
          <a:bodyPr/>
          <a:lstStyle/>
          <a:p>
            <a:pPr eaLnBrk="1" hangingPunct="1"/>
            <a:r>
              <a:rPr lang="en-US" sz="2800" dirty="0" smtClean="0"/>
              <a:t>Change in Pharmaceutical Company Portfolios</a:t>
            </a:r>
          </a:p>
          <a:p>
            <a:pPr lvl="1" eaLnBrk="1" hangingPunct="1"/>
            <a:r>
              <a:rPr lang="en-US" sz="2400" dirty="0" smtClean="0"/>
              <a:t>Increase in non-traditional entities</a:t>
            </a:r>
          </a:p>
          <a:p>
            <a:pPr lvl="2" eaLnBrk="1" hangingPunct="1"/>
            <a:r>
              <a:rPr lang="en-US" sz="2000" dirty="0" smtClean="0"/>
              <a:t>Biotechnology, nanotechnology, immunological drugs</a:t>
            </a:r>
          </a:p>
          <a:p>
            <a:pPr lvl="1" eaLnBrk="1" hangingPunct="1"/>
            <a:r>
              <a:rPr lang="en-US" sz="2400" dirty="0" smtClean="0"/>
              <a:t>For food animals more production enhancing indications and indications for environmental sustainability</a:t>
            </a:r>
          </a:p>
          <a:p>
            <a:pPr lvl="1" eaLnBrk="1" hangingPunct="1"/>
            <a:r>
              <a:rPr lang="en-US" sz="2400" dirty="0" smtClean="0"/>
              <a:t>For non-food producing animals more non-traditional indications</a:t>
            </a:r>
          </a:p>
          <a:p>
            <a:pPr lvl="2" eaLnBrk="1" hangingPunct="1"/>
            <a:r>
              <a:rPr lang="en-US" sz="2000" dirty="0" smtClean="0"/>
              <a:t>Chronic disease treatments, cancer therapy, life quality enhancements</a:t>
            </a:r>
          </a:p>
          <a:p>
            <a:pPr marL="0" indent="0" eaLnBrk="1" hangingPunct="1">
              <a:buNone/>
            </a:pPr>
            <a:endParaRPr lang="en-US" sz="2800" dirty="0" smtClean="0"/>
          </a:p>
          <a:p>
            <a:pPr eaLnBrk="1" hangingPunct="1"/>
            <a:endParaRPr lang="en-US" sz="2800" dirty="0" smtClean="0"/>
          </a:p>
        </p:txBody>
      </p:sp>
      <p:sp>
        <p:nvSpPr>
          <p:cNvPr id="9218" name="Rectangle 2"/>
          <p:cNvSpPr>
            <a:spLocks noGrp="1" noChangeArrowheads="1"/>
          </p:cNvSpPr>
          <p:nvPr>
            <p:ph type="title"/>
          </p:nvPr>
        </p:nvSpPr>
        <p:spPr/>
        <p:txBody>
          <a:bodyPr/>
          <a:lstStyle/>
          <a:p>
            <a:pPr eaLnBrk="1" hangingPunct="1"/>
            <a:r>
              <a:rPr lang="en-US" sz="4000" smtClean="0"/>
              <a:t>Status of Veterinary Drug Development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p:txBody>
          <a:bodyPr/>
          <a:lstStyle/>
          <a:p>
            <a:pPr eaLnBrk="1" hangingPunct="1">
              <a:lnSpc>
                <a:spcPct val="80000"/>
              </a:lnSpc>
            </a:pPr>
            <a:r>
              <a:rPr lang="en-US" sz="2400" dirty="0" smtClean="0"/>
              <a:t>New products will more likely come from acquisitions then discovery.  CVM will work with more venture capital companies.</a:t>
            </a:r>
          </a:p>
          <a:p>
            <a:pPr eaLnBrk="1" hangingPunct="1">
              <a:lnSpc>
                <a:spcPct val="80000"/>
              </a:lnSpc>
            </a:pPr>
            <a:endParaRPr lang="en-US" sz="1600" dirty="0" smtClean="0"/>
          </a:p>
          <a:p>
            <a:pPr eaLnBrk="1" hangingPunct="1">
              <a:lnSpc>
                <a:spcPct val="80000"/>
              </a:lnSpc>
            </a:pPr>
            <a:r>
              <a:rPr lang="en-US" sz="2400" dirty="0" smtClean="0"/>
              <a:t>Further consolidation/tighter financial accountability is highly likely.</a:t>
            </a:r>
          </a:p>
          <a:p>
            <a:pPr eaLnBrk="1" hangingPunct="1">
              <a:lnSpc>
                <a:spcPct val="80000"/>
              </a:lnSpc>
            </a:pPr>
            <a:endParaRPr lang="en-US" sz="1800" dirty="0" smtClean="0"/>
          </a:p>
          <a:p>
            <a:pPr eaLnBrk="1" hangingPunct="1">
              <a:lnSpc>
                <a:spcPct val="80000"/>
              </a:lnSpc>
            </a:pPr>
            <a:r>
              <a:rPr lang="en-US" sz="2400" dirty="0" smtClean="0"/>
              <a:t>The future animal health industry will consist of a few large animal health companies, numerous small venture firms and coalitions of individual public and private organizations.</a:t>
            </a:r>
          </a:p>
          <a:p>
            <a:pPr eaLnBrk="1" hangingPunct="1">
              <a:lnSpc>
                <a:spcPct val="80000"/>
              </a:lnSpc>
            </a:pPr>
            <a:endParaRPr lang="en-US" sz="1800" dirty="0" smtClean="0"/>
          </a:p>
          <a:p>
            <a:pPr eaLnBrk="1" hangingPunct="1">
              <a:lnSpc>
                <a:spcPct val="80000"/>
              </a:lnSpc>
            </a:pPr>
            <a:r>
              <a:rPr lang="en-US" sz="2400" dirty="0" smtClean="0"/>
              <a:t>More sponsors will be global firms and many will be from outside of the US.</a:t>
            </a:r>
          </a:p>
          <a:p>
            <a:pPr eaLnBrk="1" hangingPunct="1">
              <a:lnSpc>
                <a:spcPct val="80000"/>
              </a:lnSpc>
            </a:pPr>
            <a:endParaRPr lang="en-US" sz="2400" dirty="0" smtClean="0"/>
          </a:p>
        </p:txBody>
      </p:sp>
      <p:sp>
        <p:nvSpPr>
          <p:cNvPr id="10242" name="Rectangle 2"/>
          <p:cNvSpPr>
            <a:spLocks noGrp="1" noChangeArrowheads="1"/>
          </p:cNvSpPr>
          <p:nvPr>
            <p:ph type="title"/>
          </p:nvPr>
        </p:nvSpPr>
        <p:spPr/>
        <p:txBody>
          <a:bodyPr/>
          <a:lstStyle/>
          <a:p>
            <a:pPr eaLnBrk="1" hangingPunct="1"/>
            <a:r>
              <a:rPr lang="en-US" sz="4000" smtClean="0"/>
              <a:t>Future Animal Health Environment</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Default Design">
  <a:themeElements>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808080"/>
        </a:dk1>
        <a:lt1>
          <a:srgbClr val="FFFFFF"/>
        </a:lt1>
        <a:dk2>
          <a:srgbClr val="000099"/>
        </a:dk2>
        <a:lt2>
          <a:srgbClr val="00FFFF"/>
        </a:lt2>
        <a:accent1>
          <a:srgbClr val="BBE0E3"/>
        </a:accent1>
        <a:accent2>
          <a:srgbClr val="333399"/>
        </a:accent2>
        <a:accent3>
          <a:srgbClr val="AAAACA"/>
        </a:accent3>
        <a:accent4>
          <a:srgbClr val="DADADA"/>
        </a:accent4>
        <a:accent5>
          <a:srgbClr val="DAEDEF"/>
        </a:accent5>
        <a:accent6>
          <a:srgbClr val="2D2D8A"/>
        </a:accent6>
        <a:hlink>
          <a:srgbClr val="009999"/>
        </a:hlink>
        <a:folHlink>
          <a:srgbClr val="99CC00"/>
        </a:folHlink>
      </a:clrScheme>
      <a:clrMap bg1="dk2" tx1="lt1" bg2="dk1" tx2="lt2" accent1="accent1" accent2="accent2" accent3="accent3" accent4="accent4" accent5="accent5" accent6="accent6" hlink="hlink" folHlink="folHlink"/>
    </a:extraClrScheme>
    <a:extraClrScheme>
      <a:clrScheme name="Default Design 14">
        <a:dk1>
          <a:srgbClr val="808080"/>
        </a:dk1>
        <a:lt1>
          <a:srgbClr val="FFFFFF"/>
        </a:lt1>
        <a:dk2>
          <a:srgbClr val="000066"/>
        </a:dk2>
        <a:lt2>
          <a:srgbClr val="00FFFF"/>
        </a:lt2>
        <a:accent1>
          <a:srgbClr val="BBE0E3"/>
        </a:accent1>
        <a:accent2>
          <a:srgbClr val="333399"/>
        </a:accent2>
        <a:accent3>
          <a:srgbClr val="AAAAB8"/>
        </a:accent3>
        <a:accent4>
          <a:srgbClr val="DADADA"/>
        </a:accent4>
        <a:accent5>
          <a:srgbClr val="DAEDEF"/>
        </a:accent5>
        <a:accent6>
          <a:srgbClr val="2D2D8A"/>
        </a:accent6>
        <a:hlink>
          <a:srgbClr val="009999"/>
        </a:hlink>
        <a:folHlink>
          <a:srgbClr val="99CC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767</TotalTime>
  <Words>904</Words>
  <Application>Microsoft Office PowerPoint</Application>
  <PresentationFormat>On-screen Show (4:3)</PresentationFormat>
  <Paragraphs>161</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Default Design</vt:lpstr>
      <vt:lpstr>Embracing New Innovation in Veterinary Drug Evaluation </vt:lpstr>
      <vt:lpstr>Four Critical Standards for Evaluating Veterinary Drugs</vt:lpstr>
      <vt:lpstr>Core Mission</vt:lpstr>
      <vt:lpstr>Core Mission  Meeting the Therapeutic and Production Needs of Animals </vt:lpstr>
      <vt:lpstr>Core Mission  Meeting the Therapeutic and Production Needs of Animals</vt:lpstr>
      <vt:lpstr>The Challenge – Feeding People</vt:lpstr>
      <vt:lpstr>Status of Veterinary Drug Development</vt:lpstr>
      <vt:lpstr>Status of Veterinary Drug Development</vt:lpstr>
      <vt:lpstr>Future Animal Health Environment</vt:lpstr>
      <vt:lpstr>Our Challenge</vt:lpstr>
      <vt:lpstr>Future Animal Health Environment</vt:lpstr>
      <vt:lpstr>New Model for Success</vt:lpstr>
      <vt:lpstr>CVM’s Innovation Initiative Is</vt:lpstr>
      <vt:lpstr>Innovation Initiative</vt:lpstr>
      <vt:lpstr>What’s the Win?</vt:lpstr>
      <vt:lpstr>PowerPoint Presentation</vt:lpstr>
      <vt:lpstr>Global Animal Health Current Activities</vt:lpstr>
      <vt:lpstr>Global Animal Health The Future</vt:lpstr>
      <vt:lpstr>Global Animal Health The Future</vt:lpstr>
      <vt:lpstr>Questions???</vt:lpstr>
    </vt:vector>
  </TitlesOfParts>
  <Company>US FDA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Embracing New Innovation in Veterinary Drug Evaluation</dc:title>
  <dc:subject>The Center for Veterinary Medicine’s innovation initiative</dc:subject>
  <dc:creator>FDA/CVM/ONADE</dc:creator>
  <cp:keywords>Future animal health environment, innovation, evaluation of veterinary drugs, core mission</cp:keywords>
  <dc:description>This presentation describes the 4 critical standards for veterinary drug review as well as CVM’s core mission.  It also describes the status of veterinary drug development and the future animal health environment.</dc:description>
  <cp:lastModifiedBy>Almeter, Brian </cp:lastModifiedBy>
  <cp:revision>35</cp:revision>
  <dcterms:created xsi:type="dcterms:W3CDTF">2011-01-30T22:06:14Z</dcterms:created>
  <dcterms:modified xsi:type="dcterms:W3CDTF">2013-03-08T20:45:19Z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