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custDataLst>
    <p:tags r:id="rId16"/>
  </p:custDataLst>
  <p:defaultTextStyle>
    <a:defPPr>
      <a:defRPr lang="en-US"/>
    </a:defPPr>
    <a:lvl1pPr algn="l" rtl="0" fontAlgn="base">
      <a:spcBef>
        <a:spcPct val="0"/>
      </a:spcBef>
      <a:spcAft>
        <a:spcPct val="0"/>
      </a:spcAft>
      <a:defRPr kern="1200">
        <a:solidFill>
          <a:schemeClr val="tx1"/>
        </a:solidFill>
        <a:latin typeface="Garamond" pitchFamily="18" charset="0"/>
        <a:ea typeface="+mn-ea"/>
        <a:cs typeface="Arial" charset="0"/>
      </a:defRPr>
    </a:lvl1pPr>
    <a:lvl2pPr marL="457200" algn="l" rtl="0" fontAlgn="base">
      <a:spcBef>
        <a:spcPct val="0"/>
      </a:spcBef>
      <a:spcAft>
        <a:spcPct val="0"/>
      </a:spcAft>
      <a:defRPr kern="1200">
        <a:solidFill>
          <a:schemeClr val="tx1"/>
        </a:solidFill>
        <a:latin typeface="Garamond" pitchFamily="18" charset="0"/>
        <a:ea typeface="+mn-ea"/>
        <a:cs typeface="Arial" charset="0"/>
      </a:defRPr>
    </a:lvl2pPr>
    <a:lvl3pPr marL="914400" algn="l" rtl="0" fontAlgn="base">
      <a:spcBef>
        <a:spcPct val="0"/>
      </a:spcBef>
      <a:spcAft>
        <a:spcPct val="0"/>
      </a:spcAft>
      <a:defRPr kern="1200">
        <a:solidFill>
          <a:schemeClr val="tx1"/>
        </a:solidFill>
        <a:latin typeface="Garamond" pitchFamily="18" charset="0"/>
        <a:ea typeface="+mn-ea"/>
        <a:cs typeface="Arial" charset="0"/>
      </a:defRPr>
    </a:lvl3pPr>
    <a:lvl4pPr marL="1371600" algn="l" rtl="0" fontAlgn="base">
      <a:spcBef>
        <a:spcPct val="0"/>
      </a:spcBef>
      <a:spcAft>
        <a:spcPct val="0"/>
      </a:spcAft>
      <a:defRPr kern="1200">
        <a:solidFill>
          <a:schemeClr val="tx1"/>
        </a:solidFill>
        <a:latin typeface="Garamond" pitchFamily="18" charset="0"/>
        <a:ea typeface="+mn-ea"/>
        <a:cs typeface="Arial" charset="0"/>
      </a:defRPr>
    </a:lvl4pPr>
    <a:lvl5pPr marL="1828800" algn="l" rtl="0" fontAlgn="base">
      <a:spcBef>
        <a:spcPct val="0"/>
      </a:spcBef>
      <a:spcAft>
        <a:spcPct val="0"/>
      </a:spcAft>
      <a:defRPr kern="1200">
        <a:solidFill>
          <a:schemeClr val="tx1"/>
        </a:solidFill>
        <a:latin typeface="Garamond" pitchFamily="18" charset="0"/>
        <a:ea typeface="+mn-ea"/>
        <a:cs typeface="Arial" charset="0"/>
      </a:defRPr>
    </a:lvl5pPr>
    <a:lvl6pPr marL="2286000" algn="l" defTabSz="914400" rtl="0" eaLnBrk="1" latinLnBrk="0" hangingPunct="1">
      <a:defRPr kern="1200">
        <a:solidFill>
          <a:schemeClr val="tx1"/>
        </a:solidFill>
        <a:latin typeface="Garamond" pitchFamily="18" charset="0"/>
        <a:ea typeface="+mn-ea"/>
        <a:cs typeface="Arial" charset="0"/>
      </a:defRPr>
    </a:lvl6pPr>
    <a:lvl7pPr marL="2743200" algn="l" defTabSz="914400" rtl="0" eaLnBrk="1" latinLnBrk="0" hangingPunct="1">
      <a:defRPr kern="1200">
        <a:solidFill>
          <a:schemeClr val="tx1"/>
        </a:solidFill>
        <a:latin typeface="Garamond" pitchFamily="18" charset="0"/>
        <a:ea typeface="+mn-ea"/>
        <a:cs typeface="Arial" charset="0"/>
      </a:defRPr>
    </a:lvl7pPr>
    <a:lvl8pPr marL="3200400" algn="l" defTabSz="914400" rtl="0" eaLnBrk="1" latinLnBrk="0" hangingPunct="1">
      <a:defRPr kern="1200">
        <a:solidFill>
          <a:schemeClr val="tx1"/>
        </a:solidFill>
        <a:latin typeface="Garamond" pitchFamily="18" charset="0"/>
        <a:ea typeface="+mn-ea"/>
        <a:cs typeface="Arial" charset="0"/>
      </a:defRPr>
    </a:lvl8pPr>
    <a:lvl9pPr marL="3657600" algn="l" defTabSz="914400" rtl="0" eaLnBrk="1" latinLnBrk="0" hangingPunct="1">
      <a:defRPr kern="1200">
        <a:solidFill>
          <a:schemeClr val="tx1"/>
        </a:solidFill>
        <a:latin typeface="Garamond"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8" autoAdjust="0"/>
    <p:restoredTop sz="86429" autoAdjust="0"/>
  </p:normalViewPr>
  <p:slideViewPr>
    <p:cSldViewPr>
      <p:cViewPr varScale="1">
        <p:scale>
          <a:sx n="90" d="100"/>
          <a:sy n="90" d="100"/>
        </p:scale>
        <p:origin x="-1819" y="-72"/>
      </p:cViewPr>
      <p:guideLst>
        <p:guide orient="horz" pos="2160"/>
        <p:guide pos="2880"/>
      </p:guideLst>
    </p:cSldViewPr>
  </p:slideViewPr>
  <p:outlineViewPr>
    <p:cViewPr>
      <p:scale>
        <a:sx n="33" d="100"/>
        <a:sy n="33" d="100"/>
      </p:scale>
      <p:origin x="0" y="1093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3D36034-CF51-4CD7-87C4-E3ECCE253A4F}" type="slidenum">
              <a:rPr lang="en-US"/>
              <a:pPr>
                <a:defRPr/>
              </a:pPr>
              <a:t>‹#›</a:t>
            </a:fld>
            <a:endParaRPr lang="en-US"/>
          </a:p>
        </p:txBody>
      </p:sp>
    </p:spTree>
    <p:extLst>
      <p:ext uri="{BB962C8B-B14F-4D97-AF65-F5344CB8AC3E}">
        <p14:creationId xmlns:p14="http://schemas.microsoft.com/office/powerpoint/2010/main" val="27764658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5C1FB591-DBF1-4A1D-9FDD-F400D9D8D9AB}" type="slidenum">
              <a:rPr lang="en-US" smtClean="0">
                <a:latin typeface="Arial" charset="0"/>
              </a:rPr>
              <a:pPr eaLnBrk="1" hangingPunct="1"/>
              <a:t>2</a:t>
            </a:fld>
            <a:endParaRPr lang="en-US" smtClean="0">
              <a:latin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Consumers expect that a drug will do what it is supposed to do.  If an animal drug is approved in the US, the user can be assured that a certain level of scrutiny has been applied.  There is no guessing as to whether a drug will work or not.  Users are provided scientific information, which establishes what can be expected from the drug.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E7661406-3832-4956-B40C-D08A7F3B2A12}" type="slidenum">
              <a:rPr lang="en-US" smtClean="0">
                <a:latin typeface="Arial" charset="0"/>
              </a:rPr>
              <a:pPr eaLnBrk="1" hangingPunct="1"/>
              <a:t>3</a:t>
            </a:fld>
            <a:endParaRPr lang="en-US" smtClean="0">
              <a:latin typeface="Arial"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What this boils down to is: To test for effectiveness, the drug is used in the manner for which is to be used by the people who are likely to use in the environments that it is likely to be used.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F4B89E32-AEAE-4D27-A069-D212C657DD5B}" type="slidenum">
              <a:rPr lang="en-US" smtClean="0">
                <a:latin typeface="Arial" charset="0"/>
              </a:rPr>
              <a:pPr eaLnBrk="1" hangingPunct="1"/>
              <a:t>4</a:t>
            </a:fld>
            <a:endParaRPr lang="en-US" smtClean="0">
              <a:latin typeface="Arial"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There are any number of pathways to prove effectiveness.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033A11E2-A318-45B6-AA5D-5A8E846B5424}" type="slidenum">
              <a:rPr lang="en-US" smtClean="0">
                <a:latin typeface="Arial" charset="0"/>
              </a:rPr>
              <a:pPr eaLnBrk="1" hangingPunct="1"/>
              <a:t>5</a:t>
            </a:fld>
            <a:endParaRPr lang="en-US" smtClean="0">
              <a:latin typeface="Arial"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data must be scientifically valid.  Empiric evidence is not enough to support approval of a drug.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0081E195-856C-4DB3-9012-AEBA68E2FE87}" type="slidenum">
              <a:rPr lang="en-US" smtClean="0">
                <a:latin typeface="Arial" charset="0"/>
              </a:rPr>
              <a:pPr eaLnBrk="1" hangingPunct="1"/>
              <a:t>6</a:t>
            </a:fld>
            <a:endParaRPr lang="en-US" smtClean="0">
              <a:latin typeface="Arial"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*Following the identified principles should lay the groundwork for a successful study.  In the end, the need is for drug sponsors to show that their proposed new animal drug is indeed safe and effective under the proposed conditions of use.  The more work done upfront to assure success, the more likely the study will provide useful information.</a:t>
            </a:r>
          </a:p>
          <a:p>
            <a:pPr eaLnBrk="1" hangingPunct="1"/>
            <a:r>
              <a:rPr lang="en-US" smtClean="0"/>
              <a:t>*GCP defined as A standard for the design, conduct, monitoring, recording, auditing, analysis, and reporting of clinical studies. Adherence to the standard provides assurance that the data and reported results are complete, correct and accurate, that the welfare of the study animals and the safety of the study personnel involved in the study are ensured, and that the environment and the human and animal food chains are protected. </a:t>
            </a:r>
          </a:p>
          <a:p>
            <a:pPr eaLnBrk="1" hangingPunct="1"/>
            <a:r>
              <a:rPr lang="en-US" smtClean="0"/>
              <a:t>A study has a primary investigator, monitor, provides independent substantiation and inferential value, QA/QC; *protect human and animal food chain</a:t>
            </a:r>
          </a:p>
          <a:p>
            <a:pPr eaLnBrk="1" hangingPunct="1"/>
            <a:r>
              <a:rPr lang="en-US" smtClean="0"/>
              <a:t>*The study uses methods to assess animal response that are well defined and reliable </a:t>
            </a:r>
          </a:p>
          <a:p>
            <a:pPr eaLnBrk="1" hangingPunct="1"/>
            <a:endParaRPr lang="en-US" smtClean="0"/>
          </a:p>
          <a:p>
            <a:pPr eaLnBrk="1" hangingPunct="1"/>
            <a:r>
              <a:rPr lang="en-US" smtClean="0"/>
              <a:t> </a:t>
            </a:r>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5245C1BA-0CE9-45F3-889E-F4E297550D49}" type="slidenum">
              <a:rPr lang="en-US" smtClean="0">
                <a:latin typeface="Arial" charset="0"/>
              </a:rPr>
              <a:pPr eaLnBrk="1" hangingPunct="1"/>
              <a:t>7</a:t>
            </a:fld>
            <a:endParaRPr lang="en-US" smtClean="0">
              <a:latin typeface="Arial"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study uses a design that permits a valid comparison with one or more controls to provide a quantitative evaluation of drug effects.</a:t>
            </a:r>
          </a:p>
          <a:p>
            <a:pPr eaLnBrk="1" hangingPunct="1"/>
            <a:r>
              <a:rPr lang="en-US" smtClean="0"/>
              <a:t>*Briefly discuss the differences among them</a:t>
            </a:r>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7BBF6D75-9BCC-4AC2-956C-65F914536505}" type="slidenum">
              <a:rPr lang="en-US" smtClean="0">
                <a:latin typeface="Arial" charset="0"/>
              </a:rPr>
              <a:pPr eaLnBrk="1" hangingPunct="1"/>
              <a:t>8</a:t>
            </a:fld>
            <a:endParaRPr lang="en-US" smtClean="0">
              <a:latin typeface="Arial"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smtClean="0"/>
              <a:t>*Meta analysis and systematic review  ;funnel plots;</a:t>
            </a:r>
          </a:p>
          <a:p>
            <a:pPr eaLnBrk="1" hangingPunct="1">
              <a:lnSpc>
                <a:spcPct val="90000"/>
              </a:lnSpc>
            </a:pPr>
            <a:r>
              <a:rPr lang="en-US" smtClean="0"/>
              <a:t>*The Cochrane collaboration (Cochrane</a:t>
            </a:r>
          </a:p>
          <a:p>
            <a:pPr eaLnBrk="1" hangingPunct="1">
              <a:lnSpc>
                <a:spcPct val="90000"/>
              </a:lnSpc>
            </a:pPr>
            <a:r>
              <a:rPr lang="en-US" smtClean="0"/>
              <a:t>Collaboration, 2008) has been a long-standing,</a:t>
            </a:r>
          </a:p>
          <a:p>
            <a:pPr eaLnBrk="1" hangingPunct="1">
              <a:lnSpc>
                <a:spcPct val="90000"/>
              </a:lnSpc>
            </a:pPr>
            <a:r>
              <a:rPr lang="en-US" smtClean="0"/>
              <a:t>rigorous, and innovative leader in developing methods</a:t>
            </a:r>
          </a:p>
          <a:p>
            <a:pPr eaLnBrk="1" hangingPunct="1">
              <a:lnSpc>
                <a:spcPct val="90000"/>
              </a:lnSpc>
            </a:pPr>
            <a:r>
              <a:rPr lang="en-US" smtClean="0"/>
              <a:t>in the field</a:t>
            </a:r>
          </a:p>
          <a:p>
            <a:pPr eaLnBrk="1" hangingPunct="1">
              <a:lnSpc>
                <a:spcPct val="90000"/>
              </a:lnSpc>
            </a:pPr>
            <a:r>
              <a:rPr lang="en-US" smtClean="0"/>
              <a:t>* We recommend, in</a:t>
            </a:r>
          </a:p>
          <a:p>
            <a:pPr eaLnBrk="1" hangingPunct="1">
              <a:lnSpc>
                <a:spcPct val="90000"/>
              </a:lnSpc>
            </a:pPr>
            <a:r>
              <a:rPr lang="en-US" smtClean="0"/>
              <a:t>general, that the evidential base used in a meta-analysis</a:t>
            </a:r>
          </a:p>
          <a:p>
            <a:pPr eaLnBrk="1" hangingPunct="1">
              <a:lnSpc>
                <a:spcPct val="90000"/>
              </a:lnSpc>
            </a:pPr>
            <a:r>
              <a:rPr lang="en-US" smtClean="0"/>
              <a:t>consist of randomized controlled clinical studies or</a:t>
            </a:r>
          </a:p>
          <a:p>
            <a:pPr eaLnBrk="1" hangingPunct="1">
              <a:lnSpc>
                <a:spcPct val="90000"/>
              </a:lnSpc>
            </a:pPr>
            <a:r>
              <a:rPr lang="en-US" smtClean="0"/>
              <a:t>prospective cohort studies as these should provide the</a:t>
            </a:r>
          </a:p>
          <a:p>
            <a:pPr eaLnBrk="1" hangingPunct="1">
              <a:lnSpc>
                <a:spcPct val="90000"/>
              </a:lnSpc>
            </a:pPr>
            <a:r>
              <a:rPr lang="en-US" smtClean="0"/>
              <a:t>most rigorous data</a:t>
            </a:r>
          </a:p>
          <a:p>
            <a:pPr eaLnBrk="1" hangingPunct="1">
              <a:lnSpc>
                <a:spcPct val="90000"/>
              </a:lnSpc>
            </a:pPr>
            <a:r>
              <a:rPr lang="en-US" smtClean="0"/>
              <a:t>*Studies are chosen for meta-analysis based on inclusion</a:t>
            </a:r>
          </a:p>
          <a:p>
            <a:pPr eaLnBrk="1" hangingPunct="1">
              <a:lnSpc>
                <a:spcPct val="90000"/>
              </a:lnSpc>
            </a:pPr>
            <a:r>
              <a:rPr lang="en-US" smtClean="0"/>
              <a:t>criteria;</a:t>
            </a:r>
          </a:p>
          <a:p>
            <a:pPr eaLnBrk="1" hangingPunct="1">
              <a:lnSpc>
                <a:spcPct val="90000"/>
              </a:lnSpc>
            </a:pPr>
            <a:r>
              <a:rPr lang="en-US" smtClean="0"/>
              <a:t>clinically relevant questions</a:t>
            </a:r>
          </a:p>
          <a:p>
            <a:pPr eaLnBrk="1" hangingPunct="1">
              <a:lnSpc>
                <a:spcPct val="90000"/>
              </a:lnSpc>
            </a:pPr>
            <a:r>
              <a:rPr lang="en-US" smtClean="0"/>
              <a:t>should be formulated, the systematic review should be carefully</a:t>
            </a:r>
          </a:p>
          <a:p>
            <a:pPr eaLnBrk="1" hangingPunct="1">
              <a:lnSpc>
                <a:spcPct val="90000"/>
              </a:lnSpc>
            </a:pPr>
            <a:r>
              <a:rPr lang="en-US" smtClean="0"/>
              <a:t>planned as for any other research project with a detailed protocol,</a:t>
            </a:r>
          </a:p>
          <a:p>
            <a:pPr eaLnBrk="1" hangingPunct="1">
              <a:lnSpc>
                <a:spcPct val="90000"/>
              </a:lnSpc>
            </a:pPr>
            <a:r>
              <a:rPr lang="en-US" smtClean="0"/>
              <a:t>eligibility criteria should be defined </a:t>
            </a:r>
            <a:r>
              <a:rPr lang="en-US" i="1" smtClean="0"/>
              <a:t>a priori</a:t>
            </a:r>
            <a:r>
              <a:rPr lang="en-US" smtClean="0"/>
              <a:t>, and search</a:t>
            </a:r>
          </a:p>
          <a:p>
            <a:pPr eaLnBrk="1" hangingPunct="1">
              <a:lnSpc>
                <a:spcPct val="90000"/>
              </a:lnSpc>
            </a:pPr>
            <a:r>
              <a:rPr lang="en-US" smtClean="0"/>
              <a:t>procedures must be comprehensive to identify all relevant studies (Yuan)</a:t>
            </a:r>
          </a:p>
          <a:p>
            <a:pPr eaLnBrk="1" hangingPunct="1">
              <a:lnSpc>
                <a:spcPct val="90000"/>
              </a:lnSpc>
            </a:pPr>
            <a:r>
              <a:rPr lang="en-US" smtClean="0"/>
              <a:t>STROBE (refer to Laura’s presentation)</a:t>
            </a:r>
          </a:p>
          <a:p>
            <a:pPr eaLnBrk="1" hangingPunct="1">
              <a:lnSpc>
                <a:spcPct val="90000"/>
              </a:lnSpc>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8F5CA51D-9908-4ACB-AC0F-7A3D689D658C}" type="slidenum">
              <a:rPr lang="en-US" smtClean="0">
                <a:latin typeface="Arial" charset="0"/>
              </a:rPr>
              <a:pPr eaLnBrk="1" hangingPunct="1"/>
              <a:t>9</a:t>
            </a:fld>
            <a:endParaRPr lang="en-US" smtClean="0">
              <a:latin typeface="Arial"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We look at the body of evidence as a whole.  What can be gleaned from a study that has broad application to the general population of animals in which the drug will be used? Stop…..</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1E0F1894-DC3D-4159-8540-5DA5858466FF}" type="slidenum">
              <a:rPr lang="en-US" smtClean="0">
                <a:latin typeface="Arial" charset="0"/>
              </a:rPr>
              <a:pPr eaLnBrk="1" hangingPunct="1"/>
              <a:t>10</a:t>
            </a:fld>
            <a:endParaRPr lang="en-US" smtClean="0">
              <a:latin typeface="Arial" charset="0"/>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Study results would likely be similar among different investigators, when conducted under different environmental conditions or other circumstances.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24587"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2458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0640AB99-43FA-4F57-BAB1-11FED9660EEC}" type="slidenum">
              <a:rPr lang="en-US"/>
              <a:pPr>
                <a:defRPr/>
              </a:pPr>
              <a:t>‹#›</a:t>
            </a:fld>
            <a:endParaRPr lang="en-US"/>
          </a:p>
        </p:txBody>
      </p:sp>
    </p:spTree>
    <p:extLst>
      <p:ext uri="{BB962C8B-B14F-4D97-AF65-F5344CB8AC3E}">
        <p14:creationId xmlns:p14="http://schemas.microsoft.com/office/powerpoint/2010/main" val="1912850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51F9F38-1643-4672-B4CA-65F3458997A6}"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22205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61E9F61B-5EE1-48A6-9888-CFDDFEDA7FDF}"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23942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3DF9746D-A284-4758-82F7-1FBEE8B18383}"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77669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EAFFEFB4-15EF-45E6-A176-9179AD64DD4A}"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08878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03A2C044-34AC-45A5-83DF-110356634BFD}"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30185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E27B0236-6412-4E10-B155-9BD182E5FA40}"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90443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E74B55A6-22EC-417E-9599-5A0A90F27F2C}"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11399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6EB9E38E-AE66-47D4-A096-AC5F216000D0}"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76886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12818791-7D68-4830-A4C0-78BEDBC989CD}"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19795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167ED038-F2F9-4CC8-AEC6-C115E4D2D55D}"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01157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355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663B1646-64A4-4AD3-B1CC-B89592D1B06F}"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2355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2355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2356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23561"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2356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2356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23564"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2356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6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en-US"/>
          </a:p>
        </p:txBody>
      </p:sp>
      <p:sp>
        <p:nvSpPr>
          <p:cNvPr id="2356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p:txBody>
          <a:bodyPr/>
          <a:lstStyle/>
          <a:p>
            <a:pPr eaLnBrk="1" hangingPunct="1">
              <a:defRPr/>
            </a:pPr>
            <a:r>
              <a:rPr lang="en-US" sz="2400" dirty="0" smtClean="0">
                <a:latin typeface="Verdana" pitchFamily="34" charset="0"/>
              </a:rPr>
              <a:t>Linda M. Wilmot, DVM, MS</a:t>
            </a:r>
          </a:p>
          <a:p>
            <a:pPr eaLnBrk="1" hangingPunct="1">
              <a:defRPr/>
            </a:pPr>
            <a:r>
              <a:rPr lang="en-US" sz="2400" dirty="0" smtClean="0">
                <a:latin typeface="Verdana" pitchFamily="34" charset="0"/>
              </a:rPr>
              <a:t>Director</a:t>
            </a:r>
          </a:p>
          <a:p>
            <a:pPr eaLnBrk="1" hangingPunct="1">
              <a:defRPr/>
            </a:pPr>
            <a:r>
              <a:rPr lang="en-US" sz="2400" dirty="0" smtClean="0">
                <a:latin typeface="Verdana" pitchFamily="34" charset="0"/>
              </a:rPr>
              <a:t>Division of Production Drugs</a:t>
            </a:r>
          </a:p>
        </p:txBody>
      </p:sp>
      <p:sp>
        <p:nvSpPr>
          <p:cNvPr id="3074" name="Rectangle 2"/>
          <p:cNvSpPr>
            <a:spLocks noGrp="1" noChangeArrowheads="1"/>
          </p:cNvSpPr>
          <p:nvPr>
            <p:ph type="ctrTitle"/>
          </p:nvPr>
        </p:nvSpPr>
        <p:spPr>
          <a:xfrm>
            <a:off x="0" y="1371600"/>
            <a:ext cx="9144000" cy="2286000"/>
          </a:xfrm>
        </p:spPr>
        <p:txBody>
          <a:bodyPr/>
          <a:lstStyle/>
          <a:p>
            <a:pPr eaLnBrk="1" hangingPunct="1">
              <a:defRPr/>
            </a:pPr>
            <a:r>
              <a:rPr lang="en-US" sz="3600" dirty="0" smtClean="0">
                <a:latin typeface="Verdana" pitchFamily="34" charset="0"/>
              </a:rPr>
              <a:t>Principles of New Animal Drug Effectiveness:  An Overview</a:t>
            </a:r>
            <a:r>
              <a:rPr lang="en-US" sz="2000" dirty="0" smtClean="0">
                <a:latin typeface="Verdana" pitchFamily="34"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p:txBody>
          <a:bodyPr/>
          <a:lstStyle/>
          <a:p>
            <a:pPr eaLnBrk="1" hangingPunct="1">
              <a:lnSpc>
                <a:spcPct val="80000"/>
              </a:lnSpc>
              <a:defRPr/>
            </a:pPr>
            <a:endParaRPr lang="en-US" sz="2800" dirty="0" smtClean="0"/>
          </a:p>
          <a:p>
            <a:pPr eaLnBrk="1" hangingPunct="1">
              <a:lnSpc>
                <a:spcPct val="80000"/>
              </a:lnSpc>
              <a:buFont typeface="Wingdings" pitchFamily="2" charset="2"/>
              <a:buNone/>
              <a:defRPr/>
            </a:pPr>
            <a:r>
              <a:rPr lang="en-US" sz="2800" dirty="0" smtClean="0"/>
              <a:t>	</a:t>
            </a:r>
          </a:p>
          <a:p>
            <a:pPr eaLnBrk="1" hangingPunct="1">
              <a:lnSpc>
                <a:spcPct val="80000"/>
              </a:lnSpc>
              <a:buFont typeface="Wingdings" pitchFamily="2" charset="2"/>
              <a:buNone/>
              <a:defRPr/>
            </a:pPr>
            <a:r>
              <a:rPr lang="en-US" sz="2800" dirty="0" smtClean="0"/>
              <a:t>                </a:t>
            </a:r>
            <a:r>
              <a:rPr lang="en-US" sz="2800" dirty="0" smtClean="0">
                <a:latin typeface="Verdana" pitchFamily="34" charset="0"/>
              </a:rPr>
              <a:t>Independent Substantiation</a:t>
            </a:r>
          </a:p>
          <a:p>
            <a:pPr eaLnBrk="1" hangingPunct="1">
              <a:lnSpc>
                <a:spcPct val="80000"/>
              </a:lnSpc>
              <a:buFont typeface="Wingdings" pitchFamily="2" charset="2"/>
              <a:buNone/>
              <a:defRPr/>
            </a:pPr>
            <a:endParaRPr lang="en-US" sz="2800" dirty="0" smtClean="0">
              <a:latin typeface="Verdana" pitchFamily="34" charset="0"/>
            </a:endParaRPr>
          </a:p>
          <a:p>
            <a:pPr eaLnBrk="1" hangingPunct="1">
              <a:lnSpc>
                <a:spcPct val="80000"/>
              </a:lnSpc>
              <a:buFont typeface="Wingdings" pitchFamily="2" charset="2"/>
              <a:buNone/>
              <a:defRPr/>
            </a:pPr>
            <a:r>
              <a:rPr lang="en-US" sz="2800" dirty="0" smtClean="0"/>
              <a:t>	</a:t>
            </a:r>
            <a:r>
              <a:rPr lang="en-US" sz="2800" dirty="0" smtClean="0">
                <a:latin typeface="Verdana" pitchFamily="34" charset="0"/>
              </a:rPr>
              <a:t>The results obtained from a study are likely to be repeatable.</a:t>
            </a:r>
          </a:p>
        </p:txBody>
      </p:sp>
      <p:sp>
        <p:nvSpPr>
          <p:cNvPr id="17410" name="Rectangle 2"/>
          <p:cNvSpPr>
            <a:spLocks noGrp="1" noRot="1" noChangeArrowheads="1"/>
          </p:cNvSpPr>
          <p:nvPr>
            <p:ph type="title"/>
          </p:nvPr>
        </p:nvSpPr>
        <p:spPr/>
        <p:txBody>
          <a:bodyPr/>
          <a:lstStyle/>
          <a:p>
            <a:pPr eaLnBrk="1" hangingPunct="1">
              <a:defRPr/>
            </a:pPr>
            <a:r>
              <a:rPr lang="en-US" sz="4000" dirty="0" smtClean="0">
                <a:latin typeface="Verdana" pitchFamily="34" charset="0"/>
              </a:rPr>
              <a:t>Animal Drug Effectiveness  Determined By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p:txBody>
          <a:bodyPr/>
          <a:lstStyle/>
          <a:p>
            <a:pPr eaLnBrk="1" hangingPunct="1">
              <a:buFont typeface="Wingdings" pitchFamily="2" charset="2"/>
              <a:buNone/>
              <a:defRPr/>
            </a:pPr>
            <a:endParaRPr lang="en-US" dirty="0" smtClean="0"/>
          </a:p>
          <a:p>
            <a:pPr eaLnBrk="1" hangingPunct="1">
              <a:defRPr/>
            </a:pPr>
            <a:r>
              <a:rPr lang="en-US" sz="2400" dirty="0" smtClean="0">
                <a:latin typeface="Verdana" pitchFamily="34" charset="0"/>
              </a:rPr>
              <a:t>21 CFR §514.117 (Adequate and well-controlled studies)</a:t>
            </a:r>
          </a:p>
          <a:p>
            <a:pPr eaLnBrk="1" hangingPunct="1">
              <a:defRPr/>
            </a:pPr>
            <a:endParaRPr lang="en-US" sz="2400" dirty="0" smtClean="0">
              <a:latin typeface="Verdana" pitchFamily="34" charset="0"/>
            </a:endParaRPr>
          </a:p>
          <a:p>
            <a:pPr eaLnBrk="1" hangingPunct="1">
              <a:defRPr/>
            </a:pPr>
            <a:r>
              <a:rPr lang="en-US" sz="2400" dirty="0" smtClean="0">
                <a:latin typeface="Verdana" pitchFamily="34" charset="0"/>
              </a:rPr>
              <a:t>21 CFR §514.4 (Substantial Evidence)</a:t>
            </a:r>
          </a:p>
          <a:p>
            <a:pPr eaLnBrk="1" hangingPunct="1">
              <a:defRPr/>
            </a:pPr>
            <a:endParaRPr lang="en-US" sz="2400" dirty="0" smtClean="0">
              <a:latin typeface="Verdana" pitchFamily="34" charset="0"/>
            </a:endParaRPr>
          </a:p>
          <a:p>
            <a:pPr eaLnBrk="1" hangingPunct="1">
              <a:defRPr/>
            </a:pPr>
            <a:r>
              <a:rPr lang="en-US" sz="2400" dirty="0" smtClean="0">
                <a:latin typeface="Verdana" pitchFamily="34" charset="0"/>
              </a:rPr>
              <a:t>Guidance for Industry #85:  Good Guidance Practice (VICH GL9)</a:t>
            </a:r>
            <a:r>
              <a:rPr lang="en-US" dirty="0" smtClean="0"/>
              <a:t> </a:t>
            </a:r>
          </a:p>
        </p:txBody>
      </p:sp>
      <p:sp>
        <p:nvSpPr>
          <p:cNvPr id="19458" name="Rectangle 2"/>
          <p:cNvSpPr>
            <a:spLocks noGrp="1" noRot="1" noChangeArrowheads="1"/>
          </p:cNvSpPr>
          <p:nvPr>
            <p:ph type="title"/>
          </p:nvPr>
        </p:nvSpPr>
        <p:spPr/>
        <p:txBody>
          <a:bodyPr/>
          <a:lstStyle/>
          <a:p>
            <a:pPr eaLnBrk="1" hangingPunct="1">
              <a:defRPr/>
            </a:pPr>
            <a:r>
              <a:rPr lang="en-US" sz="2800" dirty="0" smtClean="0">
                <a:latin typeface="Verdana" pitchFamily="34" charset="0"/>
              </a:rPr>
              <a:t>US FDA Guiding Principles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p:txBody>
          <a:bodyPr/>
          <a:lstStyle/>
          <a:p>
            <a:pPr eaLnBrk="1" hangingPunct="1">
              <a:lnSpc>
                <a:spcPct val="80000"/>
              </a:lnSpc>
              <a:defRPr/>
            </a:pPr>
            <a:endParaRPr lang="en-US" sz="2400" dirty="0" smtClean="0"/>
          </a:p>
          <a:p>
            <a:pPr eaLnBrk="1" hangingPunct="1">
              <a:lnSpc>
                <a:spcPct val="80000"/>
              </a:lnSpc>
              <a:defRPr/>
            </a:pPr>
            <a:r>
              <a:rPr lang="en-US" sz="2400" dirty="0" smtClean="0">
                <a:latin typeface="Verdana" pitchFamily="34" charset="0"/>
              </a:rPr>
              <a:t>Effectiveness determination is important to the end user of the animal drug in assuring that it will do as intended (economic importance for food animals and intrinsic importance for companion animals). </a:t>
            </a:r>
          </a:p>
          <a:p>
            <a:pPr eaLnBrk="1" hangingPunct="1">
              <a:lnSpc>
                <a:spcPct val="80000"/>
              </a:lnSpc>
              <a:defRPr/>
            </a:pPr>
            <a:r>
              <a:rPr lang="en-US" sz="2400" dirty="0" smtClean="0">
                <a:latin typeface="Verdana" pitchFamily="34" charset="0"/>
              </a:rPr>
              <a:t>Well thought out and executed studies are likely to provide scientifically valid results. </a:t>
            </a:r>
          </a:p>
          <a:p>
            <a:pPr eaLnBrk="1" hangingPunct="1">
              <a:lnSpc>
                <a:spcPct val="80000"/>
              </a:lnSpc>
              <a:defRPr/>
            </a:pPr>
            <a:r>
              <a:rPr lang="en-US" sz="2400" dirty="0" smtClean="0">
                <a:latin typeface="Verdana" pitchFamily="34" charset="0"/>
              </a:rPr>
              <a:t>Effectiveness of animal drugs may be determined by several different types of studies.</a:t>
            </a:r>
          </a:p>
          <a:p>
            <a:pPr eaLnBrk="1" hangingPunct="1">
              <a:lnSpc>
                <a:spcPct val="80000"/>
              </a:lnSpc>
              <a:defRPr/>
            </a:pPr>
            <a:r>
              <a:rPr lang="en-US" sz="2400" dirty="0" smtClean="0">
                <a:latin typeface="Verdana" pitchFamily="34" charset="0"/>
              </a:rPr>
              <a:t>The body of evidence supporting effectiveness must assure that the animal drug will do as the label indicates it will. </a:t>
            </a:r>
          </a:p>
          <a:p>
            <a:pPr eaLnBrk="1" hangingPunct="1">
              <a:lnSpc>
                <a:spcPct val="80000"/>
              </a:lnSpc>
              <a:buFont typeface="Wingdings" pitchFamily="2" charset="2"/>
              <a:buNone/>
              <a:defRPr/>
            </a:pPr>
            <a:endParaRPr lang="en-US" sz="2400" dirty="0" smtClean="0">
              <a:latin typeface="Verdana" pitchFamily="34" charset="0"/>
            </a:endParaRPr>
          </a:p>
        </p:txBody>
      </p:sp>
      <p:sp>
        <p:nvSpPr>
          <p:cNvPr id="20482" name="Rectangle 2"/>
          <p:cNvSpPr>
            <a:spLocks noGrp="1" noRot="1" noChangeArrowheads="1"/>
          </p:cNvSpPr>
          <p:nvPr>
            <p:ph type="title"/>
          </p:nvPr>
        </p:nvSpPr>
        <p:spPr/>
        <p:txBody>
          <a:bodyPr/>
          <a:lstStyle/>
          <a:p>
            <a:pPr eaLnBrk="1" hangingPunct="1">
              <a:defRPr/>
            </a:pPr>
            <a:r>
              <a:rPr lang="en-US" dirty="0" smtClean="0">
                <a:latin typeface="Verdana" pitchFamily="34" charset="0"/>
              </a:rPr>
              <a:t>Take Home Messages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381000" y="1600200"/>
            <a:ext cx="8229600" cy="5516563"/>
          </a:xfrm>
        </p:spPr>
        <p:txBody>
          <a:bodyPr/>
          <a:lstStyle/>
          <a:p>
            <a:pPr eaLnBrk="1" hangingPunct="1">
              <a:defRPr/>
            </a:pPr>
            <a:r>
              <a:rPr lang="en-US" dirty="0" smtClean="0">
                <a:latin typeface="Verdana" pitchFamily="34" charset="0"/>
              </a:rPr>
              <a:t>Effectiveness Evaluation for Production Drugs</a:t>
            </a:r>
          </a:p>
          <a:p>
            <a:pPr eaLnBrk="1" hangingPunct="1">
              <a:defRPr/>
            </a:pPr>
            <a:endParaRPr lang="en-US" dirty="0" smtClean="0">
              <a:latin typeface="Verdana" pitchFamily="34" charset="0"/>
            </a:endParaRPr>
          </a:p>
          <a:p>
            <a:pPr eaLnBrk="1" hangingPunct="1">
              <a:defRPr/>
            </a:pPr>
            <a:r>
              <a:rPr lang="en-US" dirty="0" smtClean="0">
                <a:latin typeface="Verdana" pitchFamily="34" charset="0"/>
              </a:rPr>
              <a:t>Effectiveness Evaluations for Therapeutic Drugs for Food Animals</a:t>
            </a:r>
          </a:p>
          <a:p>
            <a:pPr eaLnBrk="1" hangingPunct="1">
              <a:defRPr/>
            </a:pPr>
            <a:endParaRPr lang="en-US" dirty="0" smtClean="0">
              <a:latin typeface="Verdana" pitchFamily="34" charset="0"/>
            </a:endParaRPr>
          </a:p>
          <a:p>
            <a:pPr eaLnBrk="1" hangingPunct="1">
              <a:defRPr/>
            </a:pPr>
            <a:r>
              <a:rPr lang="en-US" dirty="0" smtClean="0">
                <a:latin typeface="Verdana" pitchFamily="34" charset="0"/>
              </a:rPr>
              <a:t>Effectiveness Evaluation for Therapeutic Drugs for Non-Food Animals</a:t>
            </a:r>
          </a:p>
        </p:txBody>
      </p:sp>
      <p:sp>
        <p:nvSpPr>
          <p:cNvPr id="21506" name="Rectangle 2"/>
          <p:cNvSpPr>
            <a:spLocks noGrp="1" noRot="1" noChangeArrowheads="1"/>
          </p:cNvSpPr>
          <p:nvPr>
            <p:ph type="title"/>
          </p:nvPr>
        </p:nvSpPr>
        <p:spPr>
          <a:xfrm>
            <a:off x="457200" y="0"/>
            <a:ext cx="8229600" cy="1417638"/>
          </a:xfrm>
        </p:spPr>
        <p:txBody>
          <a:bodyPr/>
          <a:lstStyle/>
          <a:p>
            <a:pPr eaLnBrk="1" hangingPunct="1">
              <a:defRPr/>
            </a:pPr>
            <a:r>
              <a:rPr lang="en-US" sz="4000" dirty="0" smtClean="0">
                <a:latin typeface="Verdana" pitchFamily="34" charset="0"/>
              </a:rPr>
              <a:t>Additional Videos on Effectiveness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US" sz="2800" dirty="0" smtClean="0">
                <a:effectLst/>
              </a:rPr>
              <a:t>   </a:t>
            </a:r>
          </a:p>
          <a:p>
            <a:pPr eaLnBrk="1" hangingPunct="1">
              <a:lnSpc>
                <a:spcPct val="90000"/>
              </a:lnSpc>
              <a:defRPr/>
            </a:pPr>
            <a:r>
              <a:rPr lang="en-US" sz="2800" dirty="0" smtClean="0">
                <a:latin typeface="Verdana" pitchFamily="34" charset="0"/>
              </a:rPr>
              <a:t>So that </a:t>
            </a:r>
            <a:r>
              <a:rPr lang="en-US" sz="2800" dirty="0" smtClean="0">
                <a:effectLst/>
                <a:latin typeface="Verdana" pitchFamily="34" charset="0"/>
              </a:rPr>
              <a:t>qualified experts can fairly and reasonably conclude  that a new animal drug will have the effect it purports to have under the conditions of use prescribed, recommended, or suggested in the proposed labeling.</a:t>
            </a:r>
          </a:p>
          <a:p>
            <a:pPr eaLnBrk="1" hangingPunct="1">
              <a:lnSpc>
                <a:spcPct val="90000"/>
              </a:lnSpc>
              <a:defRPr/>
            </a:pPr>
            <a:endParaRPr lang="en-US" sz="2800" dirty="0" smtClean="0">
              <a:effectLst/>
              <a:latin typeface="Verdana" pitchFamily="34" charset="0"/>
            </a:endParaRPr>
          </a:p>
          <a:p>
            <a:pPr eaLnBrk="1" hangingPunct="1">
              <a:lnSpc>
                <a:spcPct val="90000"/>
              </a:lnSpc>
              <a:defRPr/>
            </a:pPr>
            <a:r>
              <a:rPr lang="en-US" sz="2800" dirty="0" smtClean="0">
                <a:latin typeface="Verdana" pitchFamily="34" charset="0"/>
              </a:rPr>
              <a:t>Affords end users the ability to anticipate likely responses.</a:t>
            </a:r>
          </a:p>
          <a:p>
            <a:pPr eaLnBrk="1" hangingPunct="1">
              <a:lnSpc>
                <a:spcPct val="90000"/>
              </a:lnSpc>
              <a:buFont typeface="Wingdings" pitchFamily="2" charset="2"/>
              <a:buNone/>
              <a:defRPr/>
            </a:pPr>
            <a:endParaRPr lang="en-US" sz="2800" dirty="0" smtClean="0">
              <a:latin typeface="Verdana" pitchFamily="34" charset="0"/>
            </a:endParaRPr>
          </a:p>
          <a:p>
            <a:pPr eaLnBrk="1" hangingPunct="1">
              <a:lnSpc>
                <a:spcPct val="90000"/>
              </a:lnSpc>
              <a:defRPr/>
            </a:pPr>
            <a:endParaRPr lang="en-US" sz="2800" dirty="0" smtClean="0"/>
          </a:p>
        </p:txBody>
      </p:sp>
      <p:sp>
        <p:nvSpPr>
          <p:cNvPr id="4098" name="Rectangle 2"/>
          <p:cNvSpPr>
            <a:spLocks noGrp="1" noRot="1" noChangeArrowheads="1"/>
          </p:cNvSpPr>
          <p:nvPr>
            <p:ph type="title"/>
          </p:nvPr>
        </p:nvSpPr>
        <p:spPr/>
        <p:txBody>
          <a:bodyPr/>
          <a:lstStyle/>
          <a:p>
            <a:pPr eaLnBrk="1" hangingPunct="1">
              <a:defRPr/>
            </a:pPr>
            <a:r>
              <a:rPr lang="en-US" sz="4000" dirty="0" smtClean="0">
                <a:latin typeface="Verdana" pitchFamily="34" charset="0"/>
              </a:rPr>
              <a:t>Why do we test for animal drug effectiveness?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457200" y="1905000"/>
            <a:ext cx="8229600" cy="4221163"/>
          </a:xfrm>
        </p:spPr>
        <p:txBody>
          <a:bodyPr/>
          <a:lstStyle/>
          <a:p>
            <a:pPr eaLnBrk="1" hangingPunct="1">
              <a:lnSpc>
                <a:spcPct val="90000"/>
              </a:lnSpc>
              <a:defRPr/>
            </a:pPr>
            <a:r>
              <a:rPr lang="en-US" sz="2400" dirty="0" smtClean="0">
                <a:latin typeface="Verdana" pitchFamily="34" charset="0"/>
              </a:rPr>
              <a:t>Adequate and well-controlled studies, the purpose of which is to distinguish the effect of the drug from other influences such as spontaneous change in the course of disease and biased observation. </a:t>
            </a:r>
          </a:p>
          <a:p>
            <a:pPr eaLnBrk="1" hangingPunct="1">
              <a:lnSpc>
                <a:spcPct val="90000"/>
              </a:lnSpc>
              <a:defRPr/>
            </a:pPr>
            <a:endParaRPr lang="en-US" sz="2400" dirty="0" smtClean="0">
              <a:latin typeface="Verdana" pitchFamily="34" charset="0"/>
            </a:endParaRPr>
          </a:p>
          <a:p>
            <a:pPr eaLnBrk="1" hangingPunct="1">
              <a:lnSpc>
                <a:spcPct val="90000"/>
              </a:lnSpc>
              <a:defRPr/>
            </a:pPr>
            <a:r>
              <a:rPr lang="en-US" sz="2400" dirty="0" smtClean="0">
                <a:latin typeface="Verdana" pitchFamily="34" charset="0"/>
              </a:rPr>
              <a:t>A </a:t>
            </a:r>
            <a:r>
              <a:rPr lang="en-US" sz="2400" dirty="0" smtClean="0">
                <a:effectLst/>
                <a:latin typeface="Verdana" pitchFamily="34" charset="0"/>
              </a:rPr>
              <a:t>further purpose of an adequate and well-controlled field study is to observe the new animal drug’s effects under conditions which closely approximate the conditions under which the new animal drug will be applied or administered.</a:t>
            </a:r>
          </a:p>
        </p:txBody>
      </p:sp>
      <p:sp>
        <p:nvSpPr>
          <p:cNvPr id="5122" name="Rectangle 2"/>
          <p:cNvSpPr>
            <a:spLocks noGrp="1" noRot="1" noChangeArrowheads="1"/>
          </p:cNvSpPr>
          <p:nvPr>
            <p:ph type="title"/>
          </p:nvPr>
        </p:nvSpPr>
        <p:spPr/>
        <p:txBody>
          <a:bodyPr/>
          <a:lstStyle/>
          <a:p>
            <a:pPr eaLnBrk="1" hangingPunct="1">
              <a:defRPr/>
            </a:pPr>
            <a:r>
              <a:rPr lang="en-US" sz="4000" dirty="0" smtClean="0">
                <a:latin typeface="Verdana" pitchFamily="34" charset="0"/>
              </a:rPr>
              <a:t>How do we establish effectiveness</a:t>
            </a:r>
            <a:r>
              <a:rPr lang="en-US" sz="4000"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457200" y="2133600"/>
            <a:ext cx="8229600" cy="3992563"/>
          </a:xfrm>
        </p:spPr>
        <p:txBody>
          <a:bodyPr/>
          <a:lstStyle/>
          <a:p>
            <a:pPr eaLnBrk="1" hangingPunct="1">
              <a:lnSpc>
                <a:spcPct val="90000"/>
              </a:lnSpc>
              <a:defRPr/>
            </a:pPr>
            <a:r>
              <a:rPr lang="en-US" sz="2400" dirty="0" smtClean="0">
                <a:latin typeface="Verdana" pitchFamily="34" charset="0"/>
              </a:rPr>
              <a:t>Study in the target species</a:t>
            </a:r>
          </a:p>
          <a:p>
            <a:pPr eaLnBrk="1" hangingPunct="1">
              <a:lnSpc>
                <a:spcPct val="90000"/>
              </a:lnSpc>
              <a:defRPr/>
            </a:pPr>
            <a:r>
              <a:rPr lang="en-US" sz="2400" dirty="0" smtClean="0">
                <a:latin typeface="Verdana" pitchFamily="34" charset="0"/>
              </a:rPr>
              <a:t>Study in laboratory animals</a:t>
            </a:r>
          </a:p>
          <a:p>
            <a:pPr eaLnBrk="1" hangingPunct="1">
              <a:lnSpc>
                <a:spcPct val="90000"/>
              </a:lnSpc>
              <a:defRPr/>
            </a:pPr>
            <a:r>
              <a:rPr lang="en-US" sz="2400" dirty="0" smtClean="0">
                <a:latin typeface="Verdana" pitchFamily="34" charset="0"/>
              </a:rPr>
              <a:t>Field study</a:t>
            </a:r>
          </a:p>
          <a:p>
            <a:pPr eaLnBrk="1" hangingPunct="1">
              <a:lnSpc>
                <a:spcPct val="90000"/>
              </a:lnSpc>
              <a:defRPr/>
            </a:pPr>
            <a:r>
              <a:rPr lang="en-US" sz="2400" dirty="0" smtClean="0">
                <a:latin typeface="Verdana" pitchFamily="34" charset="0"/>
              </a:rPr>
              <a:t>Bioequivalence study</a:t>
            </a:r>
          </a:p>
          <a:p>
            <a:pPr eaLnBrk="1" hangingPunct="1">
              <a:lnSpc>
                <a:spcPct val="90000"/>
              </a:lnSpc>
              <a:defRPr/>
            </a:pPr>
            <a:r>
              <a:rPr lang="en-US" sz="2400" i="1" dirty="0" smtClean="0">
                <a:latin typeface="Verdana" pitchFamily="34" charset="0"/>
              </a:rPr>
              <a:t>In vitro</a:t>
            </a:r>
            <a:r>
              <a:rPr lang="en-US" sz="2400" dirty="0" smtClean="0">
                <a:latin typeface="Verdana" pitchFamily="34" charset="0"/>
              </a:rPr>
              <a:t> study</a:t>
            </a:r>
          </a:p>
          <a:p>
            <a:pPr eaLnBrk="1" hangingPunct="1">
              <a:lnSpc>
                <a:spcPct val="90000"/>
              </a:lnSpc>
              <a:buFont typeface="Wingdings" pitchFamily="2" charset="2"/>
              <a:buNone/>
              <a:defRPr/>
            </a:pPr>
            <a:endParaRPr lang="en-US" sz="2400" dirty="0" smtClean="0">
              <a:latin typeface="Verdana" pitchFamily="34" charset="0"/>
            </a:endParaRPr>
          </a:p>
          <a:p>
            <a:pPr eaLnBrk="1" hangingPunct="1">
              <a:lnSpc>
                <a:spcPct val="90000"/>
              </a:lnSpc>
              <a:buFont typeface="Wingdings" pitchFamily="2" charset="2"/>
              <a:buNone/>
              <a:defRPr/>
            </a:pPr>
            <a:r>
              <a:rPr lang="en-US" sz="2400" dirty="0" smtClean="0">
                <a:latin typeface="Verdana" pitchFamily="34" charset="0"/>
              </a:rPr>
              <a:t>On the other hand, the body of evidence to </a:t>
            </a:r>
          </a:p>
          <a:p>
            <a:pPr eaLnBrk="1" hangingPunct="1">
              <a:lnSpc>
                <a:spcPct val="90000"/>
              </a:lnSpc>
              <a:buFont typeface="Wingdings" pitchFamily="2" charset="2"/>
              <a:buNone/>
              <a:defRPr/>
            </a:pPr>
            <a:r>
              <a:rPr lang="en-US" sz="2400" dirty="0" smtClean="0">
                <a:latin typeface="Verdana" pitchFamily="34" charset="0"/>
              </a:rPr>
              <a:t>support effectiveness may be a patchwork of</a:t>
            </a:r>
          </a:p>
          <a:p>
            <a:pPr eaLnBrk="1" hangingPunct="1">
              <a:lnSpc>
                <a:spcPct val="90000"/>
              </a:lnSpc>
              <a:buFont typeface="Wingdings" pitchFamily="2" charset="2"/>
              <a:buNone/>
              <a:defRPr/>
            </a:pPr>
            <a:r>
              <a:rPr lang="en-US" sz="2400" dirty="0" smtClean="0">
                <a:latin typeface="Verdana" pitchFamily="34" charset="0"/>
              </a:rPr>
              <a:t>one or more of these studies.</a:t>
            </a:r>
          </a:p>
        </p:txBody>
      </p:sp>
      <p:sp>
        <p:nvSpPr>
          <p:cNvPr id="6146" name="Rectangle 2"/>
          <p:cNvSpPr>
            <a:spLocks noGrp="1" noRot="1" noChangeArrowheads="1"/>
          </p:cNvSpPr>
          <p:nvPr>
            <p:ph type="title"/>
          </p:nvPr>
        </p:nvSpPr>
        <p:spPr/>
        <p:txBody>
          <a:bodyPr/>
          <a:lstStyle/>
          <a:p>
            <a:pPr eaLnBrk="1" hangingPunct="1">
              <a:defRPr/>
            </a:pPr>
            <a:r>
              <a:rPr lang="en-US" sz="4000" dirty="0" smtClean="0">
                <a:latin typeface="Verdana" pitchFamily="34" charset="0"/>
              </a:rPr>
              <a:t>Evidence of Effectiveness:  Where Does it Come From?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990600" y="1600200"/>
            <a:ext cx="7772400" cy="4525963"/>
          </a:xfrm>
        </p:spPr>
        <p:txBody>
          <a:bodyPr/>
          <a:lstStyle/>
          <a:p>
            <a:pPr eaLnBrk="1" hangingPunct="1">
              <a:buFont typeface="Wingdings" pitchFamily="2" charset="2"/>
              <a:buNone/>
              <a:defRPr/>
            </a:pPr>
            <a:r>
              <a:rPr lang="en-US" dirty="0" smtClean="0">
                <a:latin typeface="Verdana" pitchFamily="34" charset="0"/>
              </a:rPr>
              <a:t>These studies can come from</a:t>
            </a:r>
          </a:p>
          <a:p>
            <a:pPr eaLnBrk="1" hangingPunct="1">
              <a:buFont typeface="Wingdings" pitchFamily="2" charset="2"/>
              <a:buNone/>
              <a:defRPr/>
            </a:pPr>
            <a:endParaRPr lang="en-US" dirty="0" smtClean="0">
              <a:latin typeface="Verdana" pitchFamily="34" charset="0"/>
            </a:endParaRPr>
          </a:p>
          <a:p>
            <a:pPr eaLnBrk="1" hangingPunct="1">
              <a:defRPr/>
            </a:pPr>
            <a:r>
              <a:rPr lang="en-US" dirty="0" smtClean="0">
                <a:latin typeface="Verdana" pitchFamily="34" charset="0"/>
              </a:rPr>
              <a:t>Published studies</a:t>
            </a:r>
          </a:p>
          <a:p>
            <a:pPr eaLnBrk="1" hangingPunct="1">
              <a:defRPr/>
            </a:pPr>
            <a:r>
              <a:rPr lang="en-US" dirty="0" smtClean="0">
                <a:latin typeface="Verdana" pitchFamily="34" charset="0"/>
              </a:rPr>
              <a:t>Foreign studies</a:t>
            </a:r>
          </a:p>
          <a:p>
            <a:pPr eaLnBrk="1" hangingPunct="1">
              <a:defRPr/>
            </a:pPr>
            <a:r>
              <a:rPr lang="en-US" dirty="0" smtClean="0">
                <a:latin typeface="Verdana" pitchFamily="34" charset="0"/>
              </a:rPr>
              <a:t>Validated model studies</a:t>
            </a:r>
          </a:p>
          <a:p>
            <a:pPr eaLnBrk="1" hangingPunct="1">
              <a:buFont typeface="Wingdings" pitchFamily="2" charset="2"/>
              <a:buNone/>
              <a:defRPr/>
            </a:pPr>
            <a:endParaRPr lang="en-US" dirty="0" smtClean="0">
              <a:latin typeface="Verdana" pitchFamily="34" charset="0"/>
            </a:endParaRPr>
          </a:p>
          <a:p>
            <a:pPr eaLnBrk="1" hangingPunct="1">
              <a:buFont typeface="Wingdings" pitchFamily="2" charset="2"/>
              <a:buNone/>
              <a:defRPr/>
            </a:pPr>
            <a:endParaRPr lang="en-US" dirty="0" smtClean="0">
              <a:latin typeface="Verdana" pitchFamily="34" charset="0"/>
            </a:endParaRPr>
          </a:p>
        </p:txBody>
      </p:sp>
      <p:sp>
        <p:nvSpPr>
          <p:cNvPr id="7170" name="Rectangle 2"/>
          <p:cNvSpPr>
            <a:spLocks noGrp="1" noRot="1" noChangeArrowheads="1"/>
          </p:cNvSpPr>
          <p:nvPr>
            <p:ph type="title"/>
          </p:nvPr>
        </p:nvSpPr>
        <p:spPr/>
        <p:txBody>
          <a:bodyPr/>
          <a:lstStyle/>
          <a:p>
            <a:pPr eaLnBrk="1" hangingPunct="1">
              <a:defRPr/>
            </a:pPr>
            <a:r>
              <a:rPr lang="en-US" dirty="0" smtClean="0">
                <a:latin typeface="Verdana" pitchFamily="34" charset="0"/>
              </a:rPr>
              <a:t>Studies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p:txBody>
          <a:bodyPr/>
          <a:lstStyle/>
          <a:p>
            <a:pPr eaLnBrk="1" hangingPunct="1">
              <a:lnSpc>
                <a:spcPct val="90000"/>
              </a:lnSpc>
              <a:defRPr/>
            </a:pPr>
            <a:r>
              <a:rPr lang="en-US" sz="2000" dirty="0" smtClean="0">
                <a:latin typeface="Verdana" pitchFamily="34" charset="0"/>
              </a:rPr>
              <a:t>Appropriate study design (e.g., animal types, numbers, randomization scheme, minimizing bias) </a:t>
            </a:r>
          </a:p>
          <a:p>
            <a:pPr eaLnBrk="1" hangingPunct="1">
              <a:lnSpc>
                <a:spcPct val="90000"/>
              </a:lnSpc>
              <a:defRPr/>
            </a:pPr>
            <a:endParaRPr lang="en-US" sz="2000" dirty="0" smtClean="0">
              <a:latin typeface="Verdana" pitchFamily="34" charset="0"/>
            </a:endParaRPr>
          </a:p>
          <a:p>
            <a:pPr eaLnBrk="1" hangingPunct="1">
              <a:lnSpc>
                <a:spcPct val="90000"/>
              </a:lnSpc>
              <a:defRPr/>
            </a:pPr>
            <a:r>
              <a:rPr lang="en-US" sz="2000" dirty="0" smtClean="0">
                <a:latin typeface="Verdana" pitchFamily="34" charset="0"/>
              </a:rPr>
              <a:t>Study provides a valid comparison with control to provide quantitative evaluation of drug effects</a:t>
            </a:r>
          </a:p>
          <a:p>
            <a:pPr eaLnBrk="1" hangingPunct="1">
              <a:lnSpc>
                <a:spcPct val="90000"/>
              </a:lnSpc>
              <a:defRPr/>
            </a:pPr>
            <a:endParaRPr lang="en-US" sz="2000" dirty="0" smtClean="0">
              <a:latin typeface="Verdana" pitchFamily="34" charset="0"/>
            </a:endParaRPr>
          </a:p>
          <a:p>
            <a:pPr eaLnBrk="1" hangingPunct="1">
              <a:lnSpc>
                <a:spcPct val="90000"/>
              </a:lnSpc>
              <a:defRPr/>
            </a:pPr>
            <a:r>
              <a:rPr lang="en-US" sz="2000" dirty="0" smtClean="0">
                <a:latin typeface="Verdana" pitchFamily="34" charset="0"/>
              </a:rPr>
              <a:t>Appropriate study conduct and monitoring, and reporting (e.g., recording of raw data and other information, auditing study)</a:t>
            </a:r>
          </a:p>
          <a:p>
            <a:pPr eaLnBrk="1" hangingPunct="1">
              <a:lnSpc>
                <a:spcPct val="90000"/>
              </a:lnSpc>
              <a:defRPr/>
            </a:pPr>
            <a:endParaRPr lang="en-US" sz="2000" dirty="0" smtClean="0">
              <a:latin typeface="Verdana" pitchFamily="34" charset="0"/>
            </a:endParaRPr>
          </a:p>
          <a:p>
            <a:pPr eaLnBrk="1" hangingPunct="1">
              <a:lnSpc>
                <a:spcPct val="90000"/>
              </a:lnSpc>
              <a:defRPr/>
            </a:pPr>
            <a:r>
              <a:rPr lang="en-US" sz="2000" dirty="0" smtClean="0">
                <a:latin typeface="Verdana" pitchFamily="34" charset="0"/>
              </a:rPr>
              <a:t>Appropriate data analysis</a:t>
            </a:r>
          </a:p>
          <a:p>
            <a:pPr eaLnBrk="1" hangingPunct="1">
              <a:lnSpc>
                <a:spcPct val="90000"/>
              </a:lnSpc>
              <a:defRPr/>
            </a:pPr>
            <a:endParaRPr lang="en-US" sz="2000" dirty="0" smtClean="0">
              <a:latin typeface="Verdana" pitchFamily="34" charset="0"/>
            </a:endParaRPr>
          </a:p>
          <a:p>
            <a:pPr eaLnBrk="1" hangingPunct="1">
              <a:lnSpc>
                <a:spcPct val="90000"/>
              </a:lnSpc>
              <a:defRPr/>
            </a:pPr>
            <a:r>
              <a:rPr lang="en-US" sz="2000" dirty="0" smtClean="0">
                <a:latin typeface="Verdana" pitchFamily="34" charset="0"/>
              </a:rPr>
              <a:t>Accurate report reflective of data findings</a:t>
            </a:r>
          </a:p>
          <a:p>
            <a:pPr eaLnBrk="1" hangingPunct="1">
              <a:lnSpc>
                <a:spcPct val="90000"/>
              </a:lnSpc>
              <a:defRPr/>
            </a:pPr>
            <a:endParaRPr lang="en-US" sz="2000" dirty="0" smtClean="0">
              <a:latin typeface="Verdana" pitchFamily="34" charset="0"/>
            </a:endParaRPr>
          </a:p>
          <a:p>
            <a:pPr eaLnBrk="1" hangingPunct="1">
              <a:lnSpc>
                <a:spcPct val="90000"/>
              </a:lnSpc>
              <a:defRPr/>
            </a:pPr>
            <a:endParaRPr lang="en-US" sz="2000" dirty="0" smtClean="0">
              <a:latin typeface="Verdana" pitchFamily="34" charset="0"/>
            </a:endParaRPr>
          </a:p>
        </p:txBody>
      </p:sp>
      <p:sp>
        <p:nvSpPr>
          <p:cNvPr id="8194" name="Rectangle 2"/>
          <p:cNvSpPr>
            <a:spLocks noGrp="1" noRot="1" noChangeArrowheads="1"/>
          </p:cNvSpPr>
          <p:nvPr>
            <p:ph type="title"/>
          </p:nvPr>
        </p:nvSpPr>
        <p:spPr/>
        <p:txBody>
          <a:bodyPr/>
          <a:lstStyle/>
          <a:p>
            <a:pPr eaLnBrk="1" hangingPunct="1">
              <a:defRPr/>
            </a:pPr>
            <a:r>
              <a:rPr lang="en-US" sz="2400" dirty="0" smtClean="0">
                <a:latin typeface="Verdana" pitchFamily="34" charset="0"/>
              </a:rPr>
              <a:t>Overarching Scientific Principles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304800" y="1905000"/>
            <a:ext cx="8229600" cy="4144963"/>
          </a:xfrm>
        </p:spPr>
        <p:txBody>
          <a:bodyPr/>
          <a:lstStyle/>
          <a:p>
            <a:pPr eaLnBrk="1" hangingPunct="1">
              <a:defRPr/>
            </a:pPr>
            <a:r>
              <a:rPr lang="en-US" sz="2400" dirty="0" smtClean="0">
                <a:latin typeface="Verdana" pitchFamily="34" charset="0"/>
              </a:rPr>
              <a:t>Placebo concurrent control</a:t>
            </a:r>
          </a:p>
          <a:p>
            <a:pPr eaLnBrk="1" hangingPunct="1">
              <a:defRPr/>
            </a:pPr>
            <a:endParaRPr lang="en-US" sz="2400" dirty="0" smtClean="0">
              <a:latin typeface="Verdana" pitchFamily="34" charset="0"/>
            </a:endParaRPr>
          </a:p>
          <a:p>
            <a:pPr eaLnBrk="1" hangingPunct="1">
              <a:defRPr/>
            </a:pPr>
            <a:r>
              <a:rPr lang="en-US" sz="2400" dirty="0" smtClean="0">
                <a:latin typeface="Verdana" pitchFamily="34" charset="0"/>
              </a:rPr>
              <a:t>Untreated concurrent control </a:t>
            </a:r>
          </a:p>
          <a:p>
            <a:pPr eaLnBrk="1" hangingPunct="1">
              <a:defRPr/>
            </a:pPr>
            <a:endParaRPr lang="en-US" sz="2400" dirty="0" smtClean="0">
              <a:latin typeface="Verdana" pitchFamily="34" charset="0"/>
            </a:endParaRPr>
          </a:p>
          <a:p>
            <a:pPr eaLnBrk="1" hangingPunct="1">
              <a:defRPr/>
            </a:pPr>
            <a:r>
              <a:rPr lang="en-US" sz="2400" dirty="0" smtClean="0">
                <a:latin typeface="Verdana" pitchFamily="34" charset="0"/>
              </a:rPr>
              <a:t>Active treatment concurrent control</a:t>
            </a:r>
          </a:p>
          <a:p>
            <a:pPr eaLnBrk="1" hangingPunct="1">
              <a:defRPr/>
            </a:pPr>
            <a:endParaRPr lang="en-US" sz="2400" dirty="0" smtClean="0">
              <a:latin typeface="Verdana" pitchFamily="34" charset="0"/>
            </a:endParaRPr>
          </a:p>
          <a:p>
            <a:pPr eaLnBrk="1" hangingPunct="1">
              <a:defRPr/>
            </a:pPr>
            <a:r>
              <a:rPr lang="en-US" sz="2400" dirty="0" smtClean="0">
                <a:latin typeface="Verdana" pitchFamily="34" charset="0"/>
              </a:rPr>
              <a:t>Historical control</a:t>
            </a:r>
            <a:r>
              <a:rPr lang="en-US" dirty="0" smtClean="0"/>
              <a:t> </a:t>
            </a:r>
          </a:p>
          <a:p>
            <a:pPr eaLnBrk="1" hangingPunct="1">
              <a:buFont typeface="Wingdings" pitchFamily="2" charset="2"/>
              <a:buNone/>
              <a:defRPr/>
            </a:pPr>
            <a:endParaRPr lang="en-US" dirty="0" smtClean="0"/>
          </a:p>
        </p:txBody>
      </p:sp>
      <p:sp>
        <p:nvSpPr>
          <p:cNvPr id="11266" name="Rectangle 2"/>
          <p:cNvSpPr>
            <a:spLocks noGrp="1" noRot="1" noChangeArrowheads="1"/>
          </p:cNvSpPr>
          <p:nvPr>
            <p:ph type="title"/>
          </p:nvPr>
        </p:nvSpPr>
        <p:spPr/>
        <p:txBody>
          <a:bodyPr/>
          <a:lstStyle/>
          <a:p>
            <a:pPr eaLnBrk="1" hangingPunct="1">
              <a:defRPr/>
            </a:pPr>
            <a:r>
              <a:rPr lang="en-US" sz="2800" dirty="0" smtClean="0">
                <a:latin typeface="Verdana" pitchFamily="34" charset="0"/>
              </a:rPr>
              <a:t>Types of Controls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4294967295"/>
          </p:nvPr>
        </p:nvSpPr>
        <p:spPr>
          <a:xfrm>
            <a:off x="381000" y="1600200"/>
            <a:ext cx="8458200" cy="4525963"/>
          </a:xfrm>
        </p:spPr>
        <p:txBody>
          <a:bodyPr/>
          <a:lstStyle/>
          <a:p>
            <a:pPr marL="711200" indent="-711200" eaLnBrk="1" hangingPunct="1">
              <a:lnSpc>
                <a:spcPct val="90000"/>
              </a:lnSpc>
              <a:buFont typeface="Wingdings" pitchFamily="2" charset="2"/>
              <a:buNone/>
              <a:defRPr/>
            </a:pPr>
            <a:r>
              <a:rPr lang="en-US" sz="2400" dirty="0" smtClean="0">
                <a:effectLst/>
              </a:rPr>
              <a:t>        </a:t>
            </a:r>
            <a:r>
              <a:rPr lang="en-US" sz="2400" dirty="0" smtClean="0">
                <a:effectLst/>
                <a:latin typeface="Verdana" pitchFamily="34" charset="0"/>
              </a:rPr>
              <a:t>“</a:t>
            </a:r>
            <a:r>
              <a:rPr lang="en-US" sz="2000" dirty="0" smtClean="0">
                <a:effectLst/>
                <a:latin typeface="Verdana" pitchFamily="34" charset="0"/>
              </a:rPr>
              <a:t>Key characteristics of a systematic review are a clearly stated set of objectives with predefined eligibility criteria for studies; an explicit, reproducible methodology; a systematic search that attempts to identify all studies that meet the eligibility criteria; an assessment of the validity of the findings of the included studies (e.g., through the assessment of risk of bias); and a systematic presentation and synthesis of the attributes and findings from the studies used.”*</a:t>
            </a:r>
          </a:p>
          <a:p>
            <a:pPr marL="711200" indent="-711200" eaLnBrk="1" hangingPunct="1">
              <a:lnSpc>
                <a:spcPct val="90000"/>
              </a:lnSpc>
              <a:buFont typeface="Wingdings" pitchFamily="2" charset="2"/>
              <a:buNone/>
              <a:defRPr/>
            </a:pPr>
            <a:endParaRPr lang="en-US" sz="2000" dirty="0" smtClean="0">
              <a:effectLst/>
              <a:latin typeface="Verdana" pitchFamily="34" charset="0"/>
            </a:endParaRPr>
          </a:p>
          <a:p>
            <a:pPr marL="711200" indent="-711200" eaLnBrk="1" hangingPunct="1">
              <a:lnSpc>
                <a:spcPct val="90000"/>
              </a:lnSpc>
              <a:buFont typeface="Wingdings" pitchFamily="2" charset="2"/>
              <a:buAutoNum type="romanUcPeriod"/>
              <a:defRPr/>
            </a:pPr>
            <a:endParaRPr lang="en-US" sz="2000" dirty="0" smtClean="0">
              <a:effectLst/>
              <a:latin typeface="Verdana" pitchFamily="34" charset="0"/>
            </a:endParaRPr>
          </a:p>
          <a:p>
            <a:pPr marL="711200" indent="-711200" eaLnBrk="1" hangingPunct="1">
              <a:lnSpc>
                <a:spcPct val="90000"/>
              </a:lnSpc>
              <a:buFont typeface="Wingdings" pitchFamily="2" charset="2"/>
              <a:buNone/>
              <a:defRPr/>
            </a:pPr>
            <a:r>
              <a:rPr lang="en-US" sz="1800" dirty="0" smtClean="0">
                <a:effectLst/>
                <a:latin typeface="Verdana" pitchFamily="34" charset="0"/>
              </a:rPr>
              <a:t>	*Lean, J, </a:t>
            </a:r>
            <a:r>
              <a:rPr lang="en-US" sz="1800" dirty="0" err="1" smtClean="0">
                <a:effectLst/>
                <a:latin typeface="Verdana" pitchFamily="34" charset="0"/>
              </a:rPr>
              <a:t>Rabiee</a:t>
            </a:r>
            <a:r>
              <a:rPr lang="en-US" sz="1800" dirty="0" smtClean="0">
                <a:effectLst/>
                <a:latin typeface="Verdana" pitchFamily="34" charset="0"/>
              </a:rPr>
              <a:t>, AR, Duffield, TF, </a:t>
            </a:r>
            <a:r>
              <a:rPr lang="en-US" sz="1800" i="1" dirty="0" smtClean="0">
                <a:effectLst/>
                <a:latin typeface="Verdana" pitchFamily="34" charset="0"/>
              </a:rPr>
              <a:t>et al. </a:t>
            </a:r>
            <a:r>
              <a:rPr lang="en-US" sz="1800" dirty="0" smtClean="0">
                <a:effectLst/>
                <a:latin typeface="Verdana" pitchFamily="34" charset="0"/>
              </a:rPr>
              <a:t>Invited</a:t>
            </a:r>
            <a:r>
              <a:rPr lang="en-US" sz="1800" i="1" dirty="0" smtClean="0">
                <a:effectLst/>
                <a:latin typeface="Verdana" pitchFamily="34" charset="0"/>
              </a:rPr>
              <a:t> </a:t>
            </a:r>
            <a:r>
              <a:rPr lang="en-US" sz="1800" dirty="0" smtClean="0">
                <a:effectLst/>
                <a:latin typeface="Verdana" pitchFamily="34" charset="0"/>
              </a:rPr>
              <a:t>review</a:t>
            </a:r>
            <a:r>
              <a:rPr lang="en-US" sz="1800" i="1" dirty="0" smtClean="0">
                <a:effectLst/>
                <a:latin typeface="Verdana" pitchFamily="34" charset="0"/>
              </a:rPr>
              <a:t>: </a:t>
            </a:r>
            <a:r>
              <a:rPr lang="en-US" sz="1800" dirty="0" smtClean="0">
                <a:effectLst/>
                <a:latin typeface="Verdana" pitchFamily="34" charset="0"/>
              </a:rPr>
              <a:t>use of meta-analysis in animal health and reproduction:  methods and applications. J Dairy </a:t>
            </a:r>
            <a:r>
              <a:rPr lang="en-US" sz="1800" dirty="0" err="1" smtClean="0">
                <a:effectLst/>
                <a:latin typeface="Verdana" pitchFamily="34" charset="0"/>
              </a:rPr>
              <a:t>Sci</a:t>
            </a:r>
            <a:r>
              <a:rPr lang="en-US" sz="1800" dirty="0" smtClean="0">
                <a:effectLst/>
                <a:latin typeface="Verdana" pitchFamily="34" charset="0"/>
              </a:rPr>
              <a:t> 2009;92:3545-65.</a:t>
            </a:r>
          </a:p>
          <a:p>
            <a:pPr marL="711200" indent="-711200" eaLnBrk="1" hangingPunct="1">
              <a:lnSpc>
                <a:spcPct val="90000"/>
              </a:lnSpc>
              <a:defRPr/>
            </a:pPr>
            <a:endParaRPr lang="en-US" sz="1800" dirty="0" smtClean="0">
              <a:latin typeface="Verdana" pitchFamily="34" charset="0"/>
            </a:endParaRPr>
          </a:p>
        </p:txBody>
      </p:sp>
      <p:sp>
        <p:nvSpPr>
          <p:cNvPr id="13314" name="Rectangle 2"/>
          <p:cNvSpPr>
            <a:spLocks noGrp="1" noRot="1" noChangeArrowheads="1"/>
          </p:cNvSpPr>
          <p:nvPr>
            <p:ph type="title"/>
          </p:nvPr>
        </p:nvSpPr>
        <p:spPr/>
        <p:txBody>
          <a:bodyPr/>
          <a:lstStyle/>
          <a:p>
            <a:pPr eaLnBrk="1" hangingPunct="1">
              <a:defRPr/>
            </a:pPr>
            <a:r>
              <a:rPr lang="en-US" sz="2800" dirty="0" smtClean="0">
                <a:latin typeface="Verdana" pitchFamily="34" charset="0"/>
              </a:rPr>
              <a:t>Control Over Non-Traditional Studies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p:txBody>
          <a:bodyPr/>
          <a:lstStyle/>
          <a:p>
            <a:pPr eaLnBrk="1" hangingPunct="1">
              <a:buFont typeface="Wingdings" pitchFamily="2" charset="2"/>
              <a:buNone/>
              <a:defRPr/>
            </a:pPr>
            <a:r>
              <a:rPr lang="en-US" sz="2800" dirty="0" smtClean="0">
                <a:latin typeface="Verdana" pitchFamily="34" charset="0"/>
              </a:rPr>
              <a:t>                   </a:t>
            </a:r>
            <a:r>
              <a:rPr lang="en-US" dirty="0" smtClean="0">
                <a:latin typeface="Verdana" pitchFamily="34" charset="0"/>
              </a:rPr>
              <a:t>Inferential value</a:t>
            </a:r>
          </a:p>
          <a:p>
            <a:pPr eaLnBrk="1" hangingPunct="1">
              <a:buFont typeface="Wingdings" pitchFamily="2" charset="2"/>
              <a:buNone/>
              <a:defRPr/>
            </a:pPr>
            <a:r>
              <a:rPr lang="en-US" sz="2800" dirty="0" smtClean="0">
                <a:latin typeface="Verdana" pitchFamily="34" charset="0"/>
              </a:rPr>
              <a:t>	Confidence with which the data relating to effectiveness of a new animal drug for an intended use under the conditions tested can be used to conclude that the new animal drug will be effective in the target animal population for the intended use and associated conditions of use suggested in the labeling.</a:t>
            </a:r>
          </a:p>
          <a:p>
            <a:pPr eaLnBrk="1" hangingPunct="1">
              <a:buFont typeface="Wingdings" pitchFamily="2" charset="2"/>
              <a:buNone/>
              <a:defRPr/>
            </a:pPr>
            <a:endParaRPr lang="en-US" sz="2800" dirty="0" smtClean="0"/>
          </a:p>
        </p:txBody>
      </p:sp>
      <p:sp>
        <p:nvSpPr>
          <p:cNvPr id="15362" name="Rectangle 2"/>
          <p:cNvSpPr>
            <a:spLocks noGrp="1" noRot="1" noChangeArrowheads="1"/>
          </p:cNvSpPr>
          <p:nvPr>
            <p:ph type="title"/>
          </p:nvPr>
        </p:nvSpPr>
        <p:spPr/>
        <p:txBody>
          <a:bodyPr/>
          <a:lstStyle/>
          <a:p>
            <a:pPr eaLnBrk="1" hangingPunct="1">
              <a:defRPr/>
            </a:pPr>
            <a:r>
              <a:rPr lang="en-US" sz="4000" dirty="0" smtClean="0">
                <a:latin typeface="Verdana" pitchFamily="34" charset="0"/>
              </a:rPr>
              <a:t>Animal Drug Effectiveness  Determined By</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192</TotalTime>
  <Words>1102</Words>
  <Application>Microsoft Office PowerPoint</Application>
  <PresentationFormat>On-screen Show (4:3)</PresentationFormat>
  <Paragraphs>121</Paragraphs>
  <Slides>13</Slides>
  <Notes>9</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Stream</vt:lpstr>
      <vt:lpstr>Principles of New Animal Drug Effectiveness:  An Overview </vt:lpstr>
      <vt:lpstr>Why do we test for animal drug effectiveness?</vt:lpstr>
      <vt:lpstr>How do we establish effectiveness?</vt:lpstr>
      <vt:lpstr>Evidence of Effectiveness:  Where Does it Come From?</vt:lpstr>
      <vt:lpstr>Studies</vt:lpstr>
      <vt:lpstr>Overarching Scientific Principles</vt:lpstr>
      <vt:lpstr>Types of Controls</vt:lpstr>
      <vt:lpstr>Control Over Non-Traditional Studies</vt:lpstr>
      <vt:lpstr>Animal Drug Effectiveness  Determined By</vt:lpstr>
      <vt:lpstr>Animal Drug Effectiveness  Determined By</vt:lpstr>
      <vt:lpstr>US FDA Guiding Principles</vt:lpstr>
      <vt:lpstr>Take Home Messages</vt:lpstr>
      <vt:lpstr>Additional Videos on Effectiveness</vt:lpstr>
    </vt:vector>
  </TitlesOfParts>
  <Company>US FDA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New Animal Drug Effectiveness:  An Overview</dc:title>
  <dc:subject>Principles of new animal drug effectives</dc:subject>
  <dc:creator>FDA/CVM/ONADE</dc:creator>
  <cp:keywords>Study in the target species, Study in laboratory animals, Field study, Bioequivalence study, In vitro study</cp:keywords>
  <dc:description>This presentation shows how the effectiveness study indicates that a new animal drug will have the effect it purports to have under the conditions of use prescribed, recommended, or suggested in the proposed labeling.</dc:description>
  <cp:lastModifiedBy>Almeter, Brian </cp:lastModifiedBy>
  <cp:revision>21</cp:revision>
  <dcterms:created xsi:type="dcterms:W3CDTF">2012-07-05T15:14:21Z</dcterms:created>
  <dcterms:modified xsi:type="dcterms:W3CDTF">2013-03-08T20:31:16Z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