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5" r:id="rId1"/>
  </p:sldMasterIdLst>
  <p:notesMasterIdLst>
    <p:notesMasterId r:id="rId22"/>
  </p:notesMasterIdLst>
  <p:handoutMasterIdLst>
    <p:handoutMasterId r:id="rId23"/>
  </p:handoutMasterIdLst>
  <p:sldIdLst>
    <p:sldId id="329" r:id="rId2"/>
    <p:sldId id="276" r:id="rId3"/>
    <p:sldId id="366" r:id="rId4"/>
    <p:sldId id="338" r:id="rId5"/>
    <p:sldId id="375" r:id="rId6"/>
    <p:sldId id="368" r:id="rId7"/>
    <p:sldId id="371" r:id="rId8"/>
    <p:sldId id="372" r:id="rId9"/>
    <p:sldId id="387" r:id="rId10"/>
    <p:sldId id="331" r:id="rId11"/>
    <p:sldId id="379" r:id="rId12"/>
    <p:sldId id="394" r:id="rId13"/>
    <p:sldId id="345" r:id="rId14"/>
    <p:sldId id="395" r:id="rId15"/>
    <p:sldId id="392" r:id="rId16"/>
    <p:sldId id="393" r:id="rId17"/>
    <p:sldId id="388" r:id="rId18"/>
    <p:sldId id="389" r:id="rId19"/>
    <p:sldId id="361" r:id="rId20"/>
    <p:sldId id="396" r:id="rId21"/>
  </p:sldIdLst>
  <p:sldSz cx="9144000" cy="6858000" type="screen4x3"/>
  <p:notesSz cx="6858000" cy="9144000"/>
  <p:custDataLst>
    <p:tags r:id="rId24"/>
  </p:custDataLst>
  <p:defaultTextStyle>
    <a:defPPr>
      <a:defRPr lang="en-US"/>
    </a:defPPr>
    <a:lvl1pPr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1pPr>
    <a:lvl2pPr marL="4572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2pPr>
    <a:lvl3pPr marL="9144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3pPr>
    <a:lvl4pPr marL="13716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4pPr>
    <a:lvl5pPr marL="1828800" algn="l" rtl="0" eaLnBrk="0" fontAlgn="base" hangingPunct="0">
      <a:spcBef>
        <a:spcPct val="0"/>
      </a:spcBef>
      <a:spcAft>
        <a:spcPct val="0"/>
      </a:spcAft>
      <a:defRPr kern="1200">
        <a:solidFill>
          <a:schemeClr val="tx1"/>
        </a:solidFill>
        <a:effectLst>
          <a:outerShdw blurRad="38100" dist="38100" dir="2700000" algn="tl">
            <a:srgbClr val="000000">
              <a:alpha val="43137"/>
            </a:srgbClr>
          </a:outerShdw>
        </a:effectLst>
        <a:latin typeface="Arial" charset="0"/>
        <a:ea typeface="+mn-ea"/>
        <a:cs typeface="+mn-cs"/>
      </a:defRPr>
    </a:lvl5pPr>
    <a:lvl6pPr marL="22860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6pPr>
    <a:lvl7pPr marL="27432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7pPr>
    <a:lvl8pPr marL="32004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8pPr>
    <a:lvl9pPr marL="3657600" algn="l" defTabSz="914400" rtl="0" eaLnBrk="1" latinLnBrk="0" hangingPunct="1">
      <a:defRPr kern="1200">
        <a:solidFill>
          <a:schemeClr val="tx1"/>
        </a:solidFill>
        <a:effectLst>
          <a:outerShdw blurRad="38100" dist="38100" dir="2700000" algn="tl">
            <a:srgbClr val="000000">
              <a:alpha val="43137"/>
            </a:srgbClr>
          </a:outerShdw>
        </a:effectLst>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3303E5"/>
    <a:srgbClr val="000000"/>
    <a:srgbClr val="059AFF"/>
    <a:srgbClr val="FF0000"/>
    <a:srgbClr val="B2B2B2"/>
    <a:srgbClr val="FF9933"/>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06" autoAdjust="0"/>
    <p:restoredTop sz="86326" autoAdjust="0"/>
  </p:normalViewPr>
  <p:slideViewPr>
    <p:cSldViewPr snapToGrid="0">
      <p:cViewPr>
        <p:scale>
          <a:sx n="59" d="100"/>
          <a:sy n="59" d="100"/>
        </p:scale>
        <p:origin x="-1978" y="-466"/>
      </p:cViewPr>
      <p:guideLst>
        <p:guide orient="horz" pos="2160"/>
        <p:guide pos="2880"/>
      </p:guideLst>
    </p:cSldViewPr>
  </p:slideViewPr>
  <p:outlineViewPr>
    <p:cViewPr>
      <p:scale>
        <a:sx n="33" d="100"/>
        <a:sy n="33" d="100"/>
      </p:scale>
      <p:origin x="0" y="9912"/>
    </p:cViewPr>
  </p:outlineViewPr>
  <p:notesTextViewPr>
    <p:cViewPr>
      <p:scale>
        <a:sx n="100" d="100"/>
        <a:sy n="100" d="100"/>
      </p:scale>
      <p:origin x="0" y="0"/>
    </p:cViewPr>
  </p:notesTextViewPr>
  <p:sorterViewPr>
    <p:cViewPr>
      <p:scale>
        <a:sx n="95" d="100"/>
        <a:sy n="95" d="100"/>
      </p:scale>
      <p:origin x="0" y="115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221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effectLst/>
              </a:defRPr>
            </a:lvl1pPr>
          </a:lstStyle>
          <a:p>
            <a:pPr>
              <a:defRPr/>
            </a:pPr>
            <a:endParaRPr lang="en-US"/>
          </a:p>
        </p:txBody>
      </p:sp>
      <p:sp>
        <p:nvSpPr>
          <p:cNvPr id="222211" name="Rectangle 3"/>
          <p:cNvSpPr>
            <a:spLocks noGrp="1" noChangeArrowheads="1"/>
          </p:cNvSpPr>
          <p:nvPr>
            <p:ph type="dt" sz="quarter"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effectLst/>
              </a:defRPr>
            </a:lvl1pPr>
          </a:lstStyle>
          <a:p>
            <a:pPr>
              <a:defRPr/>
            </a:pPr>
            <a:endParaRPr lang="en-US"/>
          </a:p>
        </p:txBody>
      </p:sp>
      <p:sp>
        <p:nvSpPr>
          <p:cNvPr id="222212" name="Rectangle 4"/>
          <p:cNvSpPr>
            <a:spLocks noGrp="1" noChangeArrowheads="1"/>
          </p:cNvSpPr>
          <p:nvPr>
            <p:ph type="ftr" sz="quarter" idx="2"/>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effectLst/>
              </a:defRPr>
            </a:lvl1pPr>
          </a:lstStyle>
          <a:p>
            <a:pPr>
              <a:defRPr/>
            </a:pPr>
            <a:endParaRPr lang="en-US"/>
          </a:p>
        </p:txBody>
      </p:sp>
      <p:sp>
        <p:nvSpPr>
          <p:cNvPr id="222213" name="Rectangle 5"/>
          <p:cNvSpPr>
            <a:spLocks noGrp="1" noChangeArrowheads="1"/>
          </p:cNvSpPr>
          <p:nvPr>
            <p:ph type="sldNum" sz="quarter" idx="3"/>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effectLst/>
              </a:defRPr>
            </a:lvl1pPr>
          </a:lstStyle>
          <a:p>
            <a:pPr>
              <a:defRPr/>
            </a:pPr>
            <a:fld id="{DC08A6F5-EF6A-420F-A449-472F9F18277D}" type="slidenum">
              <a:rPr lang="en-US"/>
              <a:pPr>
                <a:defRPr/>
              </a:pPr>
              <a:t>‹#›</a:t>
            </a:fld>
            <a:endParaRPr lang="en-US"/>
          </a:p>
        </p:txBody>
      </p:sp>
    </p:spTree>
    <p:extLst>
      <p:ext uri="{BB962C8B-B14F-4D97-AF65-F5344CB8AC3E}">
        <p14:creationId xmlns:p14="http://schemas.microsoft.com/office/powerpoint/2010/main" val="30535422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733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effectLst/>
              </a:defRPr>
            </a:lvl1pPr>
          </a:lstStyle>
          <a:p>
            <a:pPr>
              <a:defRPr/>
            </a:pPr>
            <a:endParaRPr lang="en-US"/>
          </a:p>
        </p:txBody>
      </p:sp>
      <p:sp>
        <p:nvSpPr>
          <p:cNvPr id="22733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effectLst/>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733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733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effectLst/>
              </a:defRPr>
            </a:lvl1pPr>
          </a:lstStyle>
          <a:p>
            <a:pPr>
              <a:defRPr/>
            </a:pPr>
            <a:endParaRPr lang="en-US"/>
          </a:p>
        </p:txBody>
      </p:sp>
      <p:sp>
        <p:nvSpPr>
          <p:cNvPr id="22733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effectLst/>
              </a:defRPr>
            </a:lvl1pPr>
          </a:lstStyle>
          <a:p>
            <a:pPr>
              <a:defRPr/>
            </a:pPr>
            <a:fld id="{D7921900-4ECF-40BE-9060-7760744DE113}" type="slidenum">
              <a:rPr lang="en-US"/>
              <a:pPr>
                <a:defRPr/>
              </a:pPr>
              <a:t>‹#›</a:t>
            </a:fld>
            <a:endParaRPr lang="en-US"/>
          </a:p>
        </p:txBody>
      </p:sp>
    </p:spTree>
    <p:extLst>
      <p:ext uri="{BB962C8B-B14F-4D97-AF65-F5344CB8AC3E}">
        <p14:creationId xmlns:p14="http://schemas.microsoft.com/office/powerpoint/2010/main" val="38087195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56D13C2-7595-49FE-B8D1-AA08C8ABE184}" type="slidenum">
              <a:rPr lang="en-US" smtClean="0"/>
              <a:pPr/>
              <a:t>1</a:t>
            </a:fld>
            <a:endParaRPr lang="en-US" smtClean="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CMC is one of the major sections that is reviewed BEFORE a drug can be approved.</a:t>
            </a:r>
          </a:p>
          <a:p>
            <a:pPr eaLnBrk="1" hangingPunct="1"/>
            <a:endParaRPr lang="en-US" smtClean="0"/>
          </a:p>
          <a:p>
            <a:pPr eaLnBrk="1" hangingPunct="1"/>
            <a:r>
              <a:rPr lang="en-US" smtClean="0"/>
              <a:t>But the CMC technical section is a “long-term commitment” and doesn’t stop AFTER the drug is approved – it is not “once and done” for either the drug sponsor or CVM.  The reason why the CMC section lives as long as the product lives will become clear.  By “product” I’m not talking about just a vial of pills sitting on the shelf, I’m talking about the “product” in terms of the entire decades-long life cycle of a drug, from “gestation” before drug approval to “death” when the drug is no longer made and sold.</a:t>
            </a:r>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120FECE-2378-4EC2-A1C5-11FC683D96F7}" type="slidenum">
              <a:rPr lang="en-US" smtClean="0"/>
              <a:pPr/>
              <a:t>10</a:t>
            </a:fld>
            <a:endParaRPr lang="en-US" smtClean="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Manufacturers should consider how all manufacturing changes made during the life of the drug impact its quality</a:t>
            </a:r>
          </a:p>
          <a:p>
            <a:pPr eaLnBrk="1" hangingPunct="1"/>
            <a:endParaRPr lang="en-US" dirty="0" smtClean="0"/>
          </a:p>
          <a:p>
            <a:pPr eaLnBrk="1" hangingPunct="1"/>
            <a:r>
              <a:rPr lang="en-US" dirty="0" smtClean="0"/>
              <a:t>After the drug is approved, the manufacturer report any changes it makes in the process to the FDA for review.</a:t>
            </a:r>
          </a:p>
          <a:p>
            <a:pPr eaLnBrk="1" hangingPunct="1"/>
            <a:endParaRPr lang="en-US" dirty="0" smtClean="0"/>
          </a:p>
          <a:p>
            <a:pPr eaLnBrk="1" hangingPunct="1"/>
            <a:r>
              <a:rPr lang="en-US" dirty="0" smtClean="0"/>
              <a:t>***Because some of these changes need approval by CVM before they can be implemented, </a:t>
            </a:r>
            <a:r>
              <a:rPr lang="en-US" i="1" dirty="0" smtClean="0"/>
              <a:t>sponsors are encouraged to contact CVM as soon as possible to take into account the review timeline before changes can be made.</a:t>
            </a:r>
          </a:p>
          <a:p>
            <a:pPr eaLnBrk="1" hangingPunct="1"/>
            <a:endParaRPr lang="en-US" i="1"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17C3676-1C0D-4BAF-BF99-7FA75689EAEA}" type="slidenum">
              <a:rPr lang="en-US" smtClean="0"/>
              <a:pPr/>
              <a:t>12</a:t>
            </a:fld>
            <a:endParaRPr lang="en-US" smtClean="0"/>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In addition to submitting a CMC technical section for review by CVM, manufacturers must comply with FDA regulations known as Current Good Manufacturing Practices.  Current Good Manufacturing Practices are commonly referred to as “cGMPs” or “GMPs”. </a:t>
            </a:r>
          </a:p>
          <a:p>
            <a:pPr eaLnBrk="1" hangingPunct="1"/>
            <a:endParaRPr lang="en-US" smtClean="0"/>
          </a:p>
          <a:p>
            <a:pPr eaLnBrk="1" hangingPunct="1"/>
            <a:r>
              <a:rPr lang="en-US" smtClean="0"/>
              <a:t>The goals of CMC and GMPs are the same: a product consistently meeting pre-determined quality standards, but they involve different yet overlapping approaches and regulations.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E2F5D9B-6E38-4669-8B46-57FC78922480}" type="slidenum">
              <a:rPr lang="en-US" smtClean="0"/>
              <a:pPr/>
              <a:t>13</a:t>
            </a:fld>
            <a:endParaRPr lang="en-US"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i="1" dirty="0" smtClean="0"/>
              <a:t>Although the goals of </a:t>
            </a:r>
            <a:r>
              <a:rPr lang="en-US" dirty="0" smtClean="0"/>
              <a:t>CMC and GMPs are the same: they involve different yet overlapping approaches and regulations.  </a:t>
            </a:r>
          </a:p>
          <a:p>
            <a:pPr eaLnBrk="1" hangingPunct="1">
              <a:lnSpc>
                <a:spcPct val="90000"/>
              </a:lnSpc>
            </a:pPr>
            <a:endParaRPr lang="en-US" dirty="0" smtClean="0"/>
          </a:p>
          <a:p>
            <a:pPr eaLnBrk="1" hangingPunct="1">
              <a:lnSpc>
                <a:spcPct val="90000"/>
              </a:lnSpc>
            </a:pPr>
            <a:r>
              <a:rPr lang="en-US" dirty="0" smtClean="0"/>
              <a:t>-------------</a:t>
            </a:r>
          </a:p>
          <a:p>
            <a:pPr eaLnBrk="1" hangingPunct="1">
              <a:lnSpc>
                <a:spcPct val="90000"/>
              </a:lnSpc>
            </a:pPr>
            <a:r>
              <a:rPr lang="en-US" dirty="0" smtClean="0"/>
              <a:t>CMC information is totally specific to a product – and CVM’s review of the CMC is a scientific evaluation of whether the data provided by the manufacturer demonstrates it has appropriate manufacturing procedures and controls to produce a safe and effective drug that is accurately described by the product label.</a:t>
            </a:r>
          </a:p>
          <a:p>
            <a:pPr eaLnBrk="1" hangingPunct="1">
              <a:lnSpc>
                <a:spcPct val="90000"/>
              </a:lnSpc>
            </a:pPr>
            <a:endParaRPr lang="en-US" dirty="0" smtClean="0"/>
          </a:p>
          <a:p>
            <a:pPr eaLnBrk="1" hangingPunct="1">
              <a:lnSpc>
                <a:spcPct val="90000"/>
              </a:lnSpc>
            </a:pPr>
            <a:r>
              <a:rPr lang="en-US" dirty="0" smtClean="0"/>
              <a:t>On the other hand, GMPs typically tend to encompass the manufacturer’s overall operations – for example, their record keeping, equipment cleaning and maintenance, raw materials control, validation of manufacturing processes, sampling and testing, quality control, etc. If something does go wrong with a batch of product, a GMP-compliant facility should be able to track down the cause of the problem and trace other batches that may have also been affected.  When the FDA inspects a facility for GMP compliance, they may focus on a specific product, or they may look at the operations in general.  FDA field investigators often ask for CMC information, and CMC reviewers will ask field investigators to look more closely at certain aspects of a specific product.  Again, the two are inter-related and over-lapping, but not the same.</a:t>
            </a:r>
          </a:p>
          <a:p>
            <a:pPr eaLnBrk="1" hangingPunct="1">
              <a:lnSpc>
                <a:spcPct val="90000"/>
              </a:lnSpc>
            </a:pPr>
            <a:endParaRPr 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DA9E44A-2C5A-4155-9A7A-FA0234B12597}" type="slidenum">
              <a:rPr lang="en-US" smtClean="0"/>
              <a:pPr/>
              <a:t>14</a:t>
            </a:fld>
            <a:endParaRPr lang="en-US" smtClean="0"/>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Reviewing the CMC information and doing a GMP inspection are two different ways we ensure that a product has appropriate quality and controls.</a:t>
            </a:r>
          </a:p>
          <a:p>
            <a:pPr eaLnBrk="1" hangingPunct="1"/>
            <a:endParaRPr lang="en-US" smtClean="0"/>
          </a:p>
          <a:p>
            <a:pPr eaLnBrk="1" hangingPunct="1"/>
            <a:r>
              <a:rPr lang="en-US" smtClean="0"/>
              <a:t>CMC information is totally specific to a product – and CVM’s review of the CMC is a scientific evaluation of whether the data provided by the manufacturer demonstrates it has appropriate manufacturing procedures and controls to produce a safe and effective drug that is accurately described by the product label.</a:t>
            </a:r>
          </a:p>
          <a:p>
            <a:pPr eaLnBrk="1" hangingPunct="1"/>
            <a:endParaRPr lang="en-US" smtClean="0"/>
          </a:p>
          <a:p>
            <a:pPr eaLnBrk="1" hangingPunct="1"/>
            <a:r>
              <a:rPr lang="en-US" smtClean="0"/>
              <a:t>On the other hand, GMPs typically tend to encompass the manufacturer’s overall operations – for example, their record keeping, equipment cleaning and maintenance, raw materials control, validation of manufacturing processes, sampling and testing, quality control, etc. If something does go wrong with a batch of product, a GMP-compliant facility should be able to track down the cause of the problem and trace other batches that may have also been affected.  When the FDA inspects a facility for GMP compliance, they may focus on a specific product, or they may look at the operations in general.  FDA field investigators often ask for CMC information, and CMC reviewers will ask field investigators to look more closely at certain aspects of a specific product.  Again, the two are inter-related and over-lapping, but not the same.</a:t>
            </a:r>
          </a:p>
          <a:p>
            <a:pPr eaLnBrk="1" hangingPunct="1"/>
            <a:endParaRPr lang="en-US" smtClean="0"/>
          </a:p>
          <a:p>
            <a:pPr eaLnBrk="1" hangingPunct="1"/>
            <a:endParaRPr lang="en-US" smtClean="0"/>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C87FBB8-7AA1-4DD8-AF97-D5621972AC4F}" type="slidenum">
              <a:rPr lang="en-US" smtClean="0"/>
              <a:pPr/>
              <a:t>15</a:t>
            </a:fld>
            <a:endParaRPr lang="en-US" smtClean="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READ slide</a:t>
            </a:r>
          </a:p>
          <a:p>
            <a:pPr eaLnBrk="1" hangingPunct="1">
              <a:spcAft>
                <a:spcPct val="20000"/>
              </a:spcAft>
            </a:pPr>
            <a:r>
              <a:rPr lang="en-US" sz="1600" smtClean="0"/>
              <a:t>-GMPs cover all aspects of production - </a:t>
            </a:r>
            <a:r>
              <a:rPr lang="en-US" i="1" smtClean="0"/>
              <a:t>There should be written procedures such that any properly trained personnel can follow the procedures and make a product that meets its predetermined quality standards.  The quality of the raw materials (including packaging) should be monitored.  Equipment and facilities should be clean and properly maintained. </a:t>
            </a:r>
            <a:endParaRPr lang="en-US" sz="1600" smtClean="0"/>
          </a:p>
          <a:p>
            <a:pPr eaLnBrk="1" hangingPunct="1">
              <a:spcAft>
                <a:spcPct val="20000"/>
              </a:spcAft>
            </a:pPr>
            <a:endParaRPr lang="en-US" sz="1600" smtClean="0"/>
          </a:p>
          <a:p>
            <a:pPr eaLnBrk="1" hangingPunct="1">
              <a:spcAft>
                <a:spcPct val="20000"/>
              </a:spcAft>
            </a:pPr>
            <a:r>
              <a:rPr lang="en-US" sz="1600" smtClean="0"/>
              <a:t>-Detailed, written procedures are </a:t>
            </a:r>
            <a:r>
              <a:rPr lang="en-US" sz="1600" u="sng" smtClean="0"/>
              <a:t>essential</a:t>
            </a:r>
            <a:r>
              <a:rPr lang="en-US" sz="1600" smtClean="0"/>
              <a:t> for the quality of the finished product. </a:t>
            </a:r>
            <a:r>
              <a:rPr lang="en-US" sz="1600" i="1" smtClean="0"/>
              <a:t>A robust quality system includes written SOPs detailing with specificity how every step of the manufacturing process is carried out and documented</a:t>
            </a:r>
          </a:p>
          <a:p>
            <a:pPr eaLnBrk="1" hangingPunct="1">
              <a:spcAft>
                <a:spcPct val="20000"/>
              </a:spcAft>
            </a:pPr>
            <a:endParaRPr lang="en-US" sz="1600" smtClean="0"/>
          </a:p>
          <a:p>
            <a:pPr eaLnBrk="1" hangingPunct="1">
              <a:spcAft>
                <a:spcPct val="20000"/>
              </a:spcAft>
            </a:pPr>
            <a:r>
              <a:rPr lang="en-US" sz="1600" smtClean="0"/>
              <a:t>-Specific recordkeeping systems must be established to demonstrate that procedures are consistently and correctly followed at each step in the manufacturing process - every time a product is made. </a:t>
            </a:r>
            <a:r>
              <a:rPr lang="en-US" i="1" smtClean="0"/>
              <a:t>Records should be kept such that a manufacturer can trace back a specific batch of pills, the date it was made, the lot numbers of the ingredients that went into it, etc.</a:t>
            </a:r>
          </a:p>
          <a:p>
            <a:pPr eaLnBrk="1" hangingPunct="1">
              <a:spcAft>
                <a:spcPct val="20000"/>
              </a:spcAft>
            </a:pPr>
            <a:endParaRPr lang="en-US" sz="1600" smtClean="0"/>
          </a:p>
          <a:p>
            <a:pPr eaLnBrk="1" hangingPunct="1"/>
            <a:endParaRPr lang="en-US" i="1" smtClean="0"/>
          </a:p>
          <a:p>
            <a:pPr eaLnBrk="1" hangingPunct="1"/>
            <a:r>
              <a:rPr lang="en-US" smtClean="0"/>
              <a:t>----------</a:t>
            </a:r>
          </a:p>
          <a:p>
            <a:pPr eaLnBrk="1" hangingPunct="1"/>
            <a:endParaRPr lang="en-US" i="1" smtClean="0"/>
          </a:p>
          <a:p>
            <a:pPr eaLnBrk="1" hangingPunct="1"/>
            <a:r>
              <a:rPr lang="en-US" i="1" smtClean="0"/>
              <a:t>During an inspection, an FDA investigator will audit records, watch manufacturing operations, ask questions, check the quality control and assurance units – they are the eyes and ears for FDA.  </a:t>
            </a:r>
          </a:p>
          <a:p>
            <a:pPr eaLnBrk="1" hangingPunct="1"/>
            <a:endParaRPr lang="en-US" i="1"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F6CCA0E4-092A-453D-84DF-E35424662D07}" type="slidenum">
              <a:rPr lang="en-US" smtClean="0"/>
              <a:pPr/>
              <a:t>16</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sz="1000" smtClean="0"/>
              <a:t>For the United States, GMP inspections are typically performed by an FDA office outside CVM – The Office of Regulatory Affairs.</a:t>
            </a:r>
          </a:p>
          <a:p>
            <a:pPr eaLnBrk="1" hangingPunct="1">
              <a:lnSpc>
                <a:spcPct val="90000"/>
              </a:lnSpc>
            </a:pPr>
            <a:endParaRPr lang="en-US" sz="1000" smtClean="0"/>
          </a:p>
          <a:p>
            <a:pPr eaLnBrk="1" hangingPunct="1">
              <a:lnSpc>
                <a:spcPct val="90000"/>
              </a:lnSpc>
            </a:pPr>
            <a:r>
              <a:rPr lang="en-US" sz="1000" smtClean="0"/>
              <a:t>With regard to GMP compliance, CVM - in particular the Division of Manufacturing Technologies and the Division of Compliance - interacts with the Office of Regulatory Affairs at various stages.</a:t>
            </a:r>
          </a:p>
          <a:p>
            <a:pPr eaLnBrk="1" hangingPunct="1">
              <a:lnSpc>
                <a:spcPct val="90000"/>
              </a:lnSpc>
            </a:pPr>
            <a:endParaRPr lang="en-US" sz="1000" i="1" smtClean="0"/>
          </a:p>
          <a:p>
            <a:pPr eaLnBrk="1" hangingPunct="1">
              <a:lnSpc>
                <a:spcPct val="90000"/>
              </a:lnSpc>
            </a:pPr>
            <a:r>
              <a:rPr lang="en-US" sz="1000" i="1" smtClean="0"/>
              <a:t>The Division of Manufacturing Technologies reviews the Chemistry, Manufacturing, and Controls Technical Section. GMP compliance is evaluated at the manufacturing site by Office of Regulatory Affairs.  If there are GMP deficiencies, the District Offices and CVM Division of Compliance determine what regulatory actions should be taken.</a:t>
            </a:r>
          </a:p>
          <a:p>
            <a:pPr eaLnBrk="1" hangingPunct="1">
              <a:lnSpc>
                <a:spcPct val="90000"/>
              </a:lnSpc>
            </a:pPr>
            <a:endParaRPr lang="en-US" sz="1000" smtClean="0"/>
          </a:p>
          <a:p>
            <a:pPr eaLnBrk="1" hangingPunct="1">
              <a:lnSpc>
                <a:spcPct val="90000"/>
              </a:lnSpc>
            </a:pPr>
            <a:r>
              <a:rPr lang="en-US" sz="1000" smtClean="0"/>
              <a:t>Inspections of manufacturing facilities are performed by investigators in the FDA Office of Regulatory Affairs, which is another part of FDA separate from CVM.  The Office of Regulatory Affairs conducts inspections in the US and overseas.  In CVM, there are two divisions that interact with investigators and the Office of Regulatory Affairs – the Division of Manufacturing Technologies (in ONADE) and the Division of Compliance (in OS&amp;C).</a:t>
            </a:r>
          </a:p>
          <a:p>
            <a:pPr eaLnBrk="1" hangingPunct="1">
              <a:lnSpc>
                <a:spcPct val="90000"/>
              </a:lnSpc>
            </a:pPr>
            <a:endParaRPr lang="en-US" sz="1000" smtClean="0"/>
          </a:p>
          <a:p>
            <a:pPr eaLnBrk="1" hangingPunct="1">
              <a:lnSpc>
                <a:spcPct val="90000"/>
              </a:lnSpc>
            </a:pPr>
            <a:r>
              <a:rPr lang="en-US" sz="1000" smtClean="0"/>
              <a:t>The District Offices (within the Office of Regulatory Affairs) and CVM Division of Compliance determine will regulatory actions regarding inspections</a:t>
            </a:r>
          </a:p>
          <a:p>
            <a:pPr eaLnBrk="1" hangingPunct="1">
              <a:lnSpc>
                <a:spcPct val="90000"/>
              </a:lnSpc>
            </a:pPr>
            <a:endParaRPr lang="en-US" sz="1000" smtClean="0"/>
          </a:p>
          <a:p>
            <a:pPr eaLnBrk="1" hangingPunct="1">
              <a:lnSpc>
                <a:spcPct val="90000"/>
              </a:lnSpc>
            </a:pPr>
            <a:r>
              <a:rPr lang="en-US" sz="1000" i="1" smtClean="0"/>
              <a:t>---------------</a:t>
            </a:r>
          </a:p>
          <a:p>
            <a:pPr eaLnBrk="1" hangingPunct="1">
              <a:lnSpc>
                <a:spcPct val="90000"/>
              </a:lnSpc>
            </a:pPr>
            <a:r>
              <a:rPr lang="en-US" sz="1000" smtClean="0"/>
              <a:t> </a:t>
            </a:r>
            <a:r>
              <a:rPr lang="en-US" sz="1000" i="1" smtClean="0"/>
              <a:t>You could also keep slide 18 and move it after the slide with the regs to explain how responsibilities for review and GMP evaluation are divided in the US.</a:t>
            </a:r>
            <a:r>
              <a:rPr lang="en-US" sz="1000" smtClean="0"/>
              <a:t>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7B751E6-D6EE-4E28-8156-700C1F59F20B}" type="slidenum">
              <a:rPr lang="en-US" smtClean="0"/>
              <a:pPr/>
              <a:t>17</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Until now, I’ve been talking in the context of pioneer drugs.  When you think about it, the review of a new generic drug is an interesting situation – something I’ll touch on only briefly here.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08F3BF11-C67A-4A04-A7B0-55EFFD04CE92}" type="slidenum">
              <a:rPr lang="en-US" smtClean="0"/>
              <a:pPr/>
              <a:t>18</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After the patent expires on a drug, the FDA allows other companies to make and sell generic drugs, which are copies of the pioneer drug.  But the maker of the generic drug does not know how the pioneer drug is made or its exact composition.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6E3DB32-5383-4430-B4C1-BB7C950C77CD}" type="slidenum">
              <a:rPr lang="en-US" smtClean="0"/>
              <a:pPr/>
              <a:t>19</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Review of the CMC information for generic drugs is important to assure the generic drug has quality similar to the pioneer drug.  CVM asks the same kinds of CMC questions I talked about earlier – how are the raw materials controlled and monitored? How is the drug made? What quality standards are used and how is the manufacturing process monitored and controlled to assure the product meets these standards.</a:t>
            </a:r>
          </a:p>
          <a:p>
            <a:pPr eaLnBrk="1" hangingPunct="1"/>
            <a:endParaRPr lang="en-US" dirty="0" smtClean="0"/>
          </a:p>
          <a:p>
            <a:pPr eaLnBrk="1" hangingPunct="1"/>
            <a:r>
              <a:rPr lang="en-US" dirty="0" smtClean="0"/>
              <a:t>FDA determines whether the manufacturing processes of the generic drug will result in a product of comparable quality.</a:t>
            </a:r>
          </a:p>
          <a:p>
            <a:pPr eaLnBrk="1" hangingPunct="1"/>
            <a:endParaRPr lang="en-US" dirty="0" smtClean="0"/>
          </a:p>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AE7AC07-FB1A-4B37-AD3F-C1228EEE570A}" type="slidenum">
              <a:rPr lang="en-US" smtClean="0"/>
              <a:pPr/>
              <a:t>2</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CMC technical section (critical elements) = one of the major technical sections that sponsors have to provide to CVM for review;</a:t>
            </a:r>
          </a:p>
          <a:p>
            <a:pPr eaLnBrk="1" hangingPunct="1"/>
            <a:endParaRPr lang="en-US" dirty="0" smtClean="0"/>
          </a:p>
          <a:p>
            <a:pPr eaLnBrk="1" hangingPunct="1"/>
            <a:r>
              <a:rPr lang="en-US" dirty="0" smtClean="0"/>
              <a:t>We build QUALITY into the product by assuring that the drug is safe and effective, meets appropriate standards – consistently, and </a:t>
            </a:r>
            <a:r>
              <a:rPr lang="en-US" dirty="0" err="1" smtClean="0"/>
              <a:t>labelled</a:t>
            </a:r>
            <a:r>
              <a:rPr lang="en-US" dirty="0" smtClean="0"/>
              <a:t> appropriately</a:t>
            </a:r>
          </a:p>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8C60B82-AD48-4EBE-8039-8C64A1D08BB5}" type="slidenum">
              <a:rPr lang="en-US" smtClean="0"/>
              <a:pPr/>
              <a:t>3</a:t>
            </a:fld>
            <a:endParaRPr lang="en-US"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t>There are raw materials that go into making a drug (solvents, chemical starting materials, inactive ingredients, etc.) – how is the quality of those raw materials monitored and controlled before use?</a:t>
            </a:r>
          </a:p>
          <a:p>
            <a:pPr eaLnBrk="1" hangingPunct="1"/>
            <a:r>
              <a:rPr lang="en-US" dirty="0" smtClean="0"/>
              <a:t>Are the steps needed to be controlled (e.g., reaction temperature) identified and controlled?</a:t>
            </a:r>
          </a:p>
          <a:p>
            <a:pPr eaLnBrk="1" hangingPunct="1"/>
            <a:r>
              <a:rPr lang="en-US" dirty="0" smtClean="0"/>
              <a:t>If it’s a sterile product, are the sterilization steps validated?</a:t>
            </a:r>
          </a:p>
          <a:p>
            <a:pPr eaLnBrk="1" hangingPunct="1"/>
            <a:r>
              <a:rPr lang="en-US" dirty="0" smtClean="0"/>
              <a:t>Do the stability data support the shelf life proposed for the label?</a:t>
            </a:r>
          </a:p>
          <a:p>
            <a:pPr eaLnBrk="1" hangingPunct="1"/>
            <a:endParaRPr lang="en-US" dirty="0" smtClean="0"/>
          </a:p>
          <a:p>
            <a:pPr eaLnBrk="1" hangingPunct="1"/>
            <a:r>
              <a:rPr lang="en-US" dirty="0" smtClean="0"/>
              <a:t>CMC TS provides answers to the those questions</a:t>
            </a:r>
          </a:p>
          <a:p>
            <a:pPr eaLnBrk="1" hangingPunct="1"/>
            <a:r>
              <a:rPr lang="en-US" dirty="0" smtClean="0"/>
              <a:t>“The ability to </a:t>
            </a:r>
            <a:r>
              <a:rPr lang="en-US" u="sng" dirty="0" smtClean="0"/>
              <a:t>consistently</a:t>
            </a:r>
            <a:r>
              <a:rPr lang="en-US" dirty="0" smtClean="0"/>
              <a:t> produce the </a:t>
            </a:r>
            <a:r>
              <a:rPr lang="en-US" u="sng" dirty="0" smtClean="0"/>
              <a:t>same</a:t>
            </a:r>
            <a:r>
              <a:rPr lang="en-US" dirty="0" smtClean="0"/>
              <a:t> product to meet the </a:t>
            </a:r>
            <a:r>
              <a:rPr lang="en-US" u="sng" dirty="0" smtClean="0"/>
              <a:t>same</a:t>
            </a:r>
            <a:r>
              <a:rPr lang="en-US" dirty="0" smtClean="0"/>
              <a:t> specifications time after time!”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FDAA313-1D26-4C66-BDA7-11C8E2A7ACE4}" type="slidenum">
              <a:rPr lang="en-US" smtClean="0"/>
              <a:pPr/>
              <a:t>4</a:t>
            </a:fld>
            <a:endParaRPr 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Another way to think about the CMC technical section…</a:t>
            </a:r>
          </a:p>
          <a:p>
            <a:pPr eaLnBrk="1" hangingPunct="1"/>
            <a:endParaRPr lang="en-US" smtClean="0"/>
          </a:p>
          <a:p>
            <a:pPr eaLnBrk="1" hangingPunct="1"/>
            <a:r>
              <a:rPr lang="en-US" smtClean="0"/>
              <a:t>It provides a link to the between the drug used in the clinical studies to the marketed drug on the shelf</a:t>
            </a:r>
          </a:p>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C2376D4-880A-4EDB-900D-08F0D92253FA}" type="slidenum">
              <a:rPr lang="en-US" smtClean="0"/>
              <a:pPr/>
              <a:t>5</a:t>
            </a:fld>
            <a:endParaRPr lang="en-US"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pPr>
            <a:r>
              <a:rPr lang="en-US" sz="1000" smtClean="0"/>
              <a:t>How is this connection between clinical and commercial batches first made?</a:t>
            </a:r>
          </a:p>
          <a:p>
            <a:pPr eaLnBrk="1" hangingPunct="1">
              <a:lnSpc>
                <a:spcPct val="80000"/>
              </a:lnSpc>
            </a:pPr>
            <a:endParaRPr lang="en-US" sz="1000" smtClean="0"/>
          </a:p>
          <a:p>
            <a:pPr eaLnBrk="1" hangingPunct="1">
              <a:lnSpc>
                <a:spcPct val="80000"/>
              </a:lnSpc>
            </a:pPr>
            <a:r>
              <a:rPr lang="en-US" sz="1000" smtClean="0"/>
              <a:t>Clinical batches are made to produce drug used in clinical studies.  Pilot batches are made to demonstrate a quality, stable drug can be made consistently – the data collected from the pilot batches are submitted to the FDA in the CMC technical section for review.  After the drug is approved, the manufacturer may need to increase the size of the batch from the pilot batch to the commercial batch size.  To do the scale up, the manufacturer may need to make engineering batches and process validation batches.  (I’ve separated out these batches here for illustration, but clinical batches can be the same as pilot batches, and process validation batches can be the same as commercial batches, and so on). </a:t>
            </a:r>
          </a:p>
          <a:p>
            <a:pPr eaLnBrk="1" hangingPunct="1">
              <a:lnSpc>
                <a:spcPct val="80000"/>
              </a:lnSpc>
            </a:pPr>
            <a:endParaRPr lang="en-US" sz="1000" smtClean="0"/>
          </a:p>
          <a:p>
            <a:pPr eaLnBrk="1" hangingPunct="1">
              <a:lnSpc>
                <a:spcPct val="80000"/>
              </a:lnSpc>
            </a:pPr>
            <a:r>
              <a:rPr lang="en-US" sz="1000" smtClean="0"/>
              <a:t>The drug should be made with the same formulation and similar manufacturing processes at each of these stages.</a:t>
            </a:r>
          </a:p>
          <a:p>
            <a:pPr eaLnBrk="1" hangingPunct="1">
              <a:lnSpc>
                <a:spcPct val="80000"/>
              </a:lnSpc>
            </a:pPr>
            <a:r>
              <a:rPr lang="en-US" sz="1000" smtClean="0"/>
              <a:t>-----------</a:t>
            </a:r>
          </a:p>
          <a:p>
            <a:pPr>
              <a:lnSpc>
                <a:spcPct val="80000"/>
              </a:lnSpc>
              <a:spcBef>
                <a:spcPct val="50000"/>
              </a:spcBef>
            </a:pPr>
            <a:r>
              <a:rPr lang="en-US" sz="1000" smtClean="0">
                <a:solidFill>
                  <a:srgbClr val="FFFF00"/>
                </a:solidFill>
              </a:rPr>
              <a:t>Batches at each stage should be made using the same or similar processes and raw materials</a:t>
            </a:r>
          </a:p>
          <a:p>
            <a:pPr>
              <a:lnSpc>
                <a:spcPct val="80000"/>
              </a:lnSpc>
              <a:spcBef>
                <a:spcPct val="50000"/>
              </a:spcBef>
            </a:pPr>
            <a:endParaRPr lang="en-US" sz="1000" smtClean="0">
              <a:solidFill>
                <a:srgbClr val="FFFF00"/>
              </a:solidFill>
            </a:endParaRPr>
          </a:p>
          <a:p>
            <a:pPr eaLnBrk="1" hangingPunct="1">
              <a:lnSpc>
                <a:spcPct val="80000"/>
              </a:lnSpc>
            </a:pPr>
            <a:endParaRPr lang="en-US" sz="10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C5CDE842-606B-492F-AAFB-5116AA682712}" type="slidenum">
              <a:rPr lang="en-US" smtClean="0"/>
              <a:pPr/>
              <a:t>6</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The CMC technical section is not a “check list” or simply a list of tests performed on the product.  </a:t>
            </a:r>
          </a:p>
          <a:p>
            <a:pPr eaLnBrk="1" hangingPunct="1"/>
            <a:endParaRPr lang="en-US" smtClean="0"/>
          </a:p>
          <a:p>
            <a:pPr eaLnBrk="1" hangingPunct="1"/>
            <a:r>
              <a:rPr lang="en-US" smtClean="0"/>
              <a:t>The kind of questions raised will depend on the nature of the product.</a:t>
            </a:r>
          </a:p>
          <a:p>
            <a:pPr>
              <a:spcBef>
                <a:spcPct val="0"/>
              </a:spcBef>
            </a:pPr>
            <a:r>
              <a:rPr lang="en-US" sz="1000" smtClean="0"/>
              <a:t>Quality attributes may be specific to the product or type of product</a:t>
            </a:r>
          </a:p>
          <a:p>
            <a:pPr eaLnBrk="1" hangingPunct="1"/>
            <a:r>
              <a:rPr lang="en-US" smtClean="0"/>
              <a:t>For example for a a sterile product, the answers to these questions are different from product to product – and CVM evaluates whether the data provided by the sponsor supports the adequacy of the answers.</a:t>
            </a:r>
          </a:p>
          <a:p>
            <a:pPr eaLnBrk="1" hangingPunct="1"/>
            <a:endParaRPr lang="en-US" smtClean="0"/>
          </a:p>
          <a:p>
            <a:pPr eaLnBrk="1" hangingPunct="1"/>
            <a:r>
              <a:rPr lang="en-US" smtClean="0"/>
              <a:t>***Because each product is unique, sponsors are encouraged to contact CVM during product development to begin a dialogue.  We expect sponsors to have questions, we will have questions (because we need to understand your product in order to properly review it), sponsors may learn what concerns CVM may have.***</a:t>
            </a:r>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6B1E48A-4539-4569-9A13-84642E23463A}" type="slidenum">
              <a:rPr lang="en-US" smtClean="0"/>
              <a:pPr/>
              <a:t>7</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Relying solely on testing of the product at the end will not be enough to assure product quality over the long run.</a:t>
            </a:r>
          </a:p>
          <a:p>
            <a:pPr eaLnBrk="1" hangingPunct="1"/>
            <a:endParaRPr lang="en-US" smtClean="0"/>
          </a:p>
          <a:p>
            <a:pPr eaLnBrk="1" hangingPunct="1"/>
            <a:r>
              <a:rPr lang="en-US" smtClean="0"/>
              <a:t>The manufacturer that understands the sources of variability in its process can preempt problems, and if problems occur, is more likely to quickly find the root cause and fix it.  </a:t>
            </a:r>
          </a:p>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9E94F07A-BF5D-49DD-A391-992E7DD24F39}" type="slidenum">
              <a:rPr lang="en-US" smtClean="0"/>
              <a:pPr/>
              <a:t>8</a:t>
            </a:fld>
            <a:endParaRPr lang="en-US" smtClean="0"/>
          </a:p>
        </p:txBody>
      </p:sp>
      <p:sp>
        <p:nvSpPr>
          <p:cNvPr id="31747" name="Rectangle 2"/>
          <p:cNvSpPr>
            <a:spLocks noGrp="1" noRot="1" noChangeAspect="1" noChangeArrowheads="1" noTextEdit="1"/>
          </p:cNvSpPr>
          <p:nvPr>
            <p:ph type="sldImg"/>
          </p:nvPr>
        </p:nvSpPr>
        <p:spPr>
          <a:ln/>
        </p:spPr>
      </p:sp>
      <p:sp>
        <p:nvSpPr>
          <p:cNvPr id="249859" name="Rectangle 3"/>
          <p:cNvSpPr>
            <a:spLocks noGrp="1" noChangeArrowheads="1"/>
          </p:cNvSpPr>
          <p:nvPr>
            <p:ph type="body" idx="1"/>
          </p:nvPr>
        </p:nvSpPr>
        <p:spPr/>
        <p:txBody>
          <a:bodyPr/>
          <a:lstStyle/>
          <a:p>
            <a:pPr>
              <a:spcBef>
                <a:spcPct val="50000"/>
              </a:spcBef>
              <a:defRPr/>
            </a:pPr>
            <a:r>
              <a:rPr lang="en-US" dirty="0" smtClean="0">
                <a:solidFill>
                  <a:srgbClr val="FFFF00"/>
                </a:solidFill>
                <a:effectLst>
                  <a:outerShdw blurRad="38100" dist="38100" dir="2700000" algn="tl">
                    <a:srgbClr val="C0C0C0"/>
                  </a:outerShdw>
                </a:effectLst>
              </a:rPr>
              <a:t>The same (or similar) processes and raw materials should be used to manufacture the drug used in clinical studies and the marketed drug</a:t>
            </a:r>
          </a:p>
          <a:p>
            <a:pPr>
              <a:spcBef>
                <a:spcPct val="50000"/>
              </a:spcBef>
              <a:defRPr/>
            </a:pPr>
            <a:endParaRPr lang="en-US" dirty="0" smtClean="0">
              <a:solidFill>
                <a:srgbClr val="FFFF00"/>
              </a:solidFill>
              <a:effectLst>
                <a:outerShdw blurRad="38100" dist="38100" dir="2700000" algn="tl">
                  <a:srgbClr val="C0C0C0"/>
                </a:outerShdw>
              </a:effectLst>
            </a:endParaRPr>
          </a:p>
          <a:p>
            <a:pPr>
              <a:spcBef>
                <a:spcPct val="50000"/>
              </a:spcBef>
              <a:defRPr/>
            </a:pPr>
            <a:r>
              <a:rPr lang="en-US" sz="1000" dirty="0" smtClean="0"/>
              <a:t>Common product quality attributes may include:</a:t>
            </a:r>
            <a:endParaRPr lang="en-US" dirty="0" smtClean="0">
              <a:solidFill>
                <a:srgbClr val="FFFF00"/>
              </a:solidFill>
              <a:effectLst>
                <a:outerShdw blurRad="38100" dist="38100" dir="2700000" algn="tl">
                  <a:srgbClr val="C0C0C0"/>
                </a:outerShdw>
              </a:effectLst>
            </a:endParaRPr>
          </a:p>
          <a:p>
            <a:pPr lvl="1" eaLnBrk="1" hangingPunct="1">
              <a:buClr>
                <a:schemeClr val="tx1"/>
              </a:buClr>
              <a:defRPr/>
            </a:pPr>
            <a:r>
              <a:rPr lang="en-US" dirty="0" smtClean="0"/>
              <a:t>Potency of active pharmaceutical ingredient (API) in the drug product</a:t>
            </a:r>
          </a:p>
          <a:p>
            <a:pPr lvl="1" eaLnBrk="1" hangingPunct="1">
              <a:buClr>
                <a:schemeClr val="tx1"/>
              </a:buClr>
              <a:defRPr/>
            </a:pPr>
            <a:r>
              <a:rPr lang="en-US" dirty="0" smtClean="0"/>
              <a:t>Impurities related to the API</a:t>
            </a:r>
          </a:p>
          <a:p>
            <a:pPr lvl="1" eaLnBrk="1" hangingPunct="1">
              <a:buClr>
                <a:schemeClr val="tx1"/>
              </a:buClr>
              <a:defRPr/>
            </a:pPr>
            <a:r>
              <a:rPr lang="en-US" dirty="0" smtClean="0"/>
              <a:t>Residual solvents from the manufacturing process</a:t>
            </a:r>
          </a:p>
          <a:p>
            <a:pPr lvl="1" eaLnBrk="1" hangingPunct="1">
              <a:buClr>
                <a:schemeClr val="tx1"/>
              </a:buClr>
              <a:defRPr/>
            </a:pPr>
            <a:r>
              <a:rPr lang="en-US" dirty="0" smtClean="0"/>
              <a:t>Concentration of critical formulation component (e.g., preservative)</a:t>
            </a:r>
          </a:p>
          <a:p>
            <a:pPr lvl="1" eaLnBrk="1" hangingPunct="1">
              <a:buClr>
                <a:schemeClr val="tx1"/>
              </a:buClr>
              <a:defRPr/>
            </a:pPr>
            <a:r>
              <a:rPr lang="en-US" dirty="0" smtClean="0"/>
              <a:t>Container-closure integrity</a:t>
            </a:r>
          </a:p>
          <a:p>
            <a:pPr lvl="1" eaLnBrk="1" hangingPunct="1">
              <a:defRPr/>
            </a:pPr>
            <a:endParaRPr lang="en-US" dirty="0" smtClean="0"/>
          </a:p>
          <a:p>
            <a:pPr>
              <a:spcBef>
                <a:spcPct val="50000"/>
              </a:spcBef>
              <a:defRPr/>
            </a:pPr>
            <a:endParaRPr lang="en-US" dirty="0" smtClean="0">
              <a:solidFill>
                <a:srgbClr val="FFFF00"/>
              </a:solidFill>
              <a:effectLst>
                <a:outerShdw blurRad="38100" dist="38100" dir="2700000" algn="tl">
                  <a:srgbClr val="C0C0C0"/>
                </a:outerShdw>
              </a:effectLs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4DBF99AC-AF6A-4814-AEB9-CACD2FAD4496}" type="slidenum">
              <a:rPr lang="en-US" smtClean="0"/>
              <a:pPr/>
              <a:t>9</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Manufacturing changes are inevitable over time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175" y="4267200"/>
            <a:ext cx="9140825" cy="2590800"/>
            <a:chOff x="2" y="2688"/>
            <a:chExt cx="5758" cy="1632"/>
          </a:xfrm>
        </p:grpSpPr>
        <p:sp>
          <p:nvSpPr>
            <p:cNvPr id="5" name="Freeform 3"/>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p:spPr>
          <p:txBody>
            <a:bodyPr/>
            <a:lstStyle/>
            <a:p>
              <a:pPr>
                <a:defRPr/>
              </a:pPr>
              <a:endParaRPr lang="en-US"/>
            </a:p>
          </p:txBody>
        </p:sp>
        <p:grpSp>
          <p:nvGrpSpPr>
            <p:cNvPr id="6" name="Group 4"/>
            <p:cNvGrpSpPr>
              <a:grpSpLocks/>
            </p:cNvGrpSpPr>
            <p:nvPr userDrawn="1"/>
          </p:nvGrpSpPr>
          <p:grpSpPr bwMode="auto">
            <a:xfrm>
              <a:off x="3528" y="3715"/>
              <a:ext cx="792" cy="521"/>
              <a:chOff x="3527" y="3715"/>
              <a:chExt cx="792" cy="521"/>
            </a:xfrm>
          </p:grpSpPr>
          <p:sp>
            <p:nvSpPr>
              <p:cNvPr id="57" name="Oval 5"/>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p:spPr>
            <p:txBody>
              <a:bodyPr/>
              <a:lstStyle/>
              <a:p>
                <a:pPr>
                  <a:defRPr/>
                </a:pPr>
                <a:endParaRPr lang="en-US"/>
              </a:p>
            </p:txBody>
          </p:sp>
          <p:sp>
            <p:nvSpPr>
              <p:cNvPr id="58" name="Oval 6"/>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p:spPr>
            <p:txBody>
              <a:bodyPr/>
              <a:lstStyle/>
              <a:p>
                <a:pPr>
                  <a:defRPr/>
                </a:pPr>
                <a:endParaRPr lang="en-US"/>
              </a:p>
            </p:txBody>
          </p:sp>
          <p:sp>
            <p:nvSpPr>
              <p:cNvPr id="59" name="Oval 7"/>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p:spPr>
            <p:txBody>
              <a:bodyPr/>
              <a:lstStyle/>
              <a:p>
                <a:pPr>
                  <a:defRPr/>
                </a:pPr>
                <a:endParaRPr lang="en-US"/>
              </a:p>
            </p:txBody>
          </p:sp>
          <p:sp>
            <p:nvSpPr>
              <p:cNvPr id="60" name="Oval 8"/>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p:spPr>
            <p:txBody>
              <a:bodyPr/>
              <a:lstStyle/>
              <a:p>
                <a:pPr>
                  <a:defRPr/>
                </a:pPr>
                <a:endParaRPr lang="en-US"/>
              </a:p>
            </p:txBody>
          </p:sp>
          <p:sp>
            <p:nvSpPr>
              <p:cNvPr id="61" name="Oval 9"/>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p:spPr>
            <p:txBody>
              <a:bodyPr/>
              <a:lstStyle/>
              <a:p>
                <a:pPr>
                  <a:defRPr/>
                </a:pPr>
                <a:endParaRPr lang="en-US"/>
              </a:p>
            </p:txBody>
          </p:sp>
          <p:sp>
            <p:nvSpPr>
              <p:cNvPr id="62" name="Freeform 10"/>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p:spPr>
            <p:txBody>
              <a:bodyPr/>
              <a:lstStyle/>
              <a:p>
                <a:pPr>
                  <a:defRPr/>
                </a:pPr>
                <a:endParaRPr lang="en-US"/>
              </a:p>
            </p:txBody>
          </p:sp>
          <p:sp>
            <p:nvSpPr>
              <p:cNvPr id="63" name="Freeform 11"/>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p:spPr>
            <p:txBody>
              <a:bodyPr/>
              <a:lstStyle/>
              <a:p>
                <a:pPr>
                  <a:defRPr/>
                </a:pPr>
                <a:endParaRPr lang="en-US"/>
              </a:p>
            </p:txBody>
          </p:sp>
          <p:sp>
            <p:nvSpPr>
              <p:cNvPr id="64" name="Freeform 12"/>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p:spPr>
            <p:txBody>
              <a:bodyPr/>
              <a:lstStyle/>
              <a:p>
                <a:pPr>
                  <a:defRPr/>
                </a:pPr>
                <a:endParaRPr lang="en-US"/>
              </a:p>
            </p:txBody>
          </p:sp>
          <p:sp>
            <p:nvSpPr>
              <p:cNvPr id="65" name="Freeform 13"/>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p:spPr>
            <p:txBody>
              <a:bodyPr/>
              <a:lstStyle/>
              <a:p>
                <a:pPr>
                  <a:defRPr/>
                </a:pPr>
                <a:endParaRPr lang="en-US"/>
              </a:p>
            </p:txBody>
          </p:sp>
          <p:sp>
            <p:nvSpPr>
              <p:cNvPr id="66" name="Freeform 14"/>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p:spPr>
            <p:txBody>
              <a:bodyPr/>
              <a:lstStyle/>
              <a:p>
                <a:pPr>
                  <a:defRPr/>
                </a:pPr>
                <a:endParaRPr lang="en-US"/>
              </a:p>
            </p:txBody>
          </p:sp>
          <p:sp>
            <p:nvSpPr>
              <p:cNvPr id="67" name="Oval 15"/>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p:spPr>
            <p:txBody>
              <a:bodyPr/>
              <a:lstStyle/>
              <a:p>
                <a:pPr>
                  <a:defRPr/>
                </a:pPr>
                <a:endParaRPr lang="en-US"/>
              </a:p>
            </p:txBody>
          </p:sp>
        </p:grpSp>
        <p:grpSp>
          <p:nvGrpSpPr>
            <p:cNvPr id="7" name="Group 16"/>
            <p:cNvGrpSpPr>
              <a:grpSpLocks/>
            </p:cNvGrpSpPr>
            <p:nvPr userDrawn="1"/>
          </p:nvGrpSpPr>
          <p:grpSpPr bwMode="auto">
            <a:xfrm>
              <a:off x="1776" y="3631"/>
              <a:ext cx="1626" cy="683"/>
              <a:chOff x="1776" y="3631"/>
              <a:chExt cx="1626" cy="683"/>
            </a:xfrm>
          </p:grpSpPr>
          <p:sp>
            <p:nvSpPr>
              <p:cNvPr id="39" name="Oval 17"/>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p:spPr>
            <p:txBody>
              <a:bodyPr/>
              <a:lstStyle/>
              <a:p>
                <a:pPr>
                  <a:defRPr/>
                </a:pPr>
                <a:endParaRPr lang="en-US"/>
              </a:p>
            </p:txBody>
          </p:sp>
          <p:sp>
            <p:nvSpPr>
              <p:cNvPr id="40" name="Oval 18"/>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p:spPr>
            <p:txBody>
              <a:bodyPr/>
              <a:lstStyle/>
              <a:p>
                <a:pPr>
                  <a:defRPr/>
                </a:pPr>
                <a:endParaRPr lang="en-US"/>
              </a:p>
            </p:txBody>
          </p:sp>
          <p:sp>
            <p:nvSpPr>
              <p:cNvPr id="41" name="Oval 19"/>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p:spPr>
            <p:txBody>
              <a:bodyPr/>
              <a:lstStyle/>
              <a:p>
                <a:pPr>
                  <a:defRPr/>
                </a:pPr>
                <a:endParaRPr lang="en-US"/>
              </a:p>
            </p:txBody>
          </p:sp>
          <p:sp>
            <p:nvSpPr>
              <p:cNvPr id="42" name="Oval 20"/>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p:spPr>
            <p:txBody>
              <a:bodyPr/>
              <a:lstStyle/>
              <a:p>
                <a:pPr>
                  <a:defRPr/>
                </a:pPr>
                <a:endParaRPr lang="en-US"/>
              </a:p>
            </p:txBody>
          </p:sp>
          <p:sp>
            <p:nvSpPr>
              <p:cNvPr id="43" name="Oval 21"/>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p:spPr>
            <p:txBody>
              <a:bodyPr/>
              <a:lstStyle/>
              <a:p>
                <a:pPr>
                  <a:defRPr/>
                </a:pPr>
                <a:endParaRPr lang="en-US"/>
              </a:p>
            </p:txBody>
          </p:sp>
          <p:sp>
            <p:nvSpPr>
              <p:cNvPr id="44" name="Oval 22"/>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p:spPr>
            <p:txBody>
              <a:bodyPr/>
              <a:lstStyle/>
              <a:p>
                <a:pPr>
                  <a:defRPr/>
                </a:pPr>
                <a:endParaRPr lang="en-US"/>
              </a:p>
            </p:txBody>
          </p:sp>
          <p:sp>
            <p:nvSpPr>
              <p:cNvPr id="45" name="Oval 23"/>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p:spPr>
            <p:txBody>
              <a:bodyPr/>
              <a:lstStyle/>
              <a:p>
                <a:pPr>
                  <a:defRPr/>
                </a:pPr>
                <a:endParaRPr lang="en-US"/>
              </a:p>
            </p:txBody>
          </p:sp>
          <p:sp>
            <p:nvSpPr>
              <p:cNvPr id="46" name="Oval 24"/>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p:spPr>
            <p:txBody>
              <a:bodyPr/>
              <a:lstStyle/>
              <a:p>
                <a:pPr>
                  <a:defRPr/>
                </a:pPr>
                <a:endParaRPr lang="en-US"/>
              </a:p>
            </p:txBody>
          </p:sp>
          <p:sp>
            <p:nvSpPr>
              <p:cNvPr id="47" name="Freeform 25"/>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p:spPr>
            <p:txBody>
              <a:bodyPr/>
              <a:lstStyle/>
              <a:p>
                <a:pPr>
                  <a:defRPr/>
                </a:pPr>
                <a:endParaRPr lang="en-US"/>
              </a:p>
            </p:txBody>
          </p:sp>
          <p:sp>
            <p:nvSpPr>
              <p:cNvPr id="48" name="Freeform 26"/>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p:spPr>
            <p:txBody>
              <a:bodyPr/>
              <a:lstStyle/>
              <a:p>
                <a:pPr>
                  <a:defRPr/>
                </a:pPr>
                <a:endParaRPr lang="en-US"/>
              </a:p>
            </p:txBody>
          </p:sp>
          <p:sp>
            <p:nvSpPr>
              <p:cNvPr id="49" name="Freeform 27"/>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p:spPr>
            <p:txBody>
              <a:bodyPr/>
              <a:lstStyle/>
              <a:p>
                <a:pPr>
                  <a:defRPr/>
                </a:pPr>
                <a:endParaRPr lang="en-US"/>
              </a:p>
            </p:txBody>
          </p:sp>
          <p:sp>
            <p:nvSpPr>
              <p:cNvPr id="50" name="Freeform 28"/>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p:spPr>
            <p:txBody>
              <a:bodyPr/>
              <a:lstStyle/>
              <a:p>
                <a:pPr>
                  <a:defRPr/>
                </a:pPr>
                <a:endParaRPr lang="en-US"/>
              </a:p>
            </p:txBody>
          </p:sp>
          <p:sp>
            <p:nvSpPr>
              <p:cNvPr id="51" name="Freeform 29"/>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p:spPr>
            <p:txBody>
              <a:bodyPr/>
              <a:lstStyle/>
              <a:p>
                <a:pPr>
                  <a:defRPr/>
                </a:pPr>
                <a:endParaRPr lang="en-US"/>
              </a:p>
            </p:txBody>
          </p:sp>
          <p:sp>
            <p:nvSpPr>
              <p:cNvPr id="52" name="Freeform 30"/>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p:spPr>
            <p:txBody>
              <a:bodyPr/>
              <a:lstStyle/>
              <a:p>
                <a:pPr>
                  <a:defRPr/>
                </a:pPr>
                <a:endParaRPr lang="en-US"/>
              </a:p>
            </p:txBody>
          </p:sp>
          <p:sp>
            <p:nvSpPr>
              <p:cNvPr id="53" name="Freeform 31"/>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p:spPr>
            <p:txBody>
              <a:bodyPr/>
              <a:lstStyle/>
              <a:p>
                <a:pPr>
                  <a:defRPr/>
                </a:pPr>
                <a:endParaRPr lang="en-US"/>
              </a:p>
            </p:txBody>
          </p:sp>
          <p:sp>
            <p:nvSpPr>
              <p:cNvPr id="54" name="Freeform 32"/>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p:spPr>
            <p:txBody>
              <a:bodyPr/>
              <a:lstStyle/>
              <a:p>
                <a:pPr>
                  <a:defRPr/>
                </a:pPr>
                <a:endParaRPr lang="en-US"/>
              </a:p>
            </p:txBody>
          </p:sp>
          <p:sp>
            <p:nvSpPr>
              <p:cNvPr id="55" name="Freeform 33"/>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p:spPr>
            <p:txBody>
              <a:bodyPr/>
              <a:lstStyle/>
              <a:p>
                <a:pPr>
                  <a:defRPr/>
                </a:pPr>
                <a:endParaRPr lang="en-US"/>
              </a:p>
            </p:txBody>
          </p:sp>
          <p:sp>
            <p:nvSpPr>
              <p:cNvPr id="56" name="Freeform 34"/>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p:spPr>
            <p:txBody>
              <a:bodyPr/>
              <a:lstStyle/>
              <a:p>
                <a:pPr>
                  <a:defRPr/>
                </a:pPr>
                <a:endParaRPr lang="en-US"/>
              </a:p>
            </p:txBody>
          </p:sp>
        </p:grpSp>
        <p:grpSp>
          <p:nvGrpSpPr>
            <p:cNvPr id="8" name="Group 35"/>
            <p:cNvGrpSpPr>
              <a:grpSpLocks/>
            </p:cNvGrpSpPr>
            <p:nvPr userDrawn="1"/>
          </p:nvGrpSpPr>
          <p:grpSpPr bwMode="auto">
            <a:xfrm>
              <a:off x="4128" y="3360"/>
              <a:ext cx="1351" cy="821"/>
              <a:chOff x="4128" y="3360"/>
              <a:chExt cx="1351" cy="821"/>
            </a:xfrm>
          </p:grpSpPr>
          <p:sp>
            <p:nvSpPr>
              <p:cNvPr id="22" name="Freeform 36"/>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p:spPr>
            <p:txBody>
              <a:bodyPr/>
              <a:lstStyle/>
              <a:p>
                <a:pPr>
                  <a:defRPr/>
                </a:pPr>
                <a:endParaRPr lang="en-US"/>
              </a:p>
            </p:txBody>
          </p:sp>
          <p:sp>
            <p:nvSpPr>
              <p:cNvPr id="23" name="Freeform 37"/>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p:spPr>
            <p:txBody>
              <a:bodyPr/>
              <a:lstStyle/>
              <a:p>
                <a:pPr>
                  <a:defRPr/>
                </a:pPr>
                <a:endParaRPr lang="en-US"/>
              </a:p>
            </p:txBody>
          </p:sp>
          <p:sp>
            <p:nvSpPr>
              <p:cNvPr id="24" name="Freeform 38"/>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p:spPr>
            <p:txBody>
              <a:bodyPr/>
              <a:lstStyle/>
              <a:p>
                <a:pPr>
                  <a:defRPr/>
                </a:pPr>
                <a:endParaRPr lang="en-US"/>
              </a:p>
            </p:txBody>
          </p:sp>
          <p:sp>
            <p:nvSpPr>
              <p:cNvPr id="25" name="Freeform 39"/>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p:spPr>
            <p:txBody>
              <a:bodyPr/>
              <a:lstStyle/>
              <a:p>
                <a:pPr>
                  <a:defRPr/>
                </a:pPr>
                <a:endParaRPr lang="en-US"/>
              </a:p>
            </p:txBody>
          </p:sp>
          <p:sp>
            <p:nvSpPr>
              <p:cNvPr id="26" name="Freeform 40"/>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p:spPr>
            <p:txBody>
              <a:bodyPr/>
              <a:lstStyle/>
              <a:p>
                <a:pPr>
                  <a:defRPr/>
                </a:pPr>
                <a:endParaRPr lang="en-US"/>
              </a:p>
            </p:txBody>
          </p:sp>
          <p:sp>
            <p:nvSpPr>
              <p:cNvPr id="27" name="Freeform 41"/>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p:spPr>
            <p:txBody>
              <a:bodyPr/>
              <a:lstStyle/>
              <a:p>
                <a:pPr>
                  <a:defRPr/>
                </a:pPr>
                <a:endParaRPr lang="en-US"/>
              </a:p>
            </p:txBody>
          </p:sp>
          <p:sp>
            <p:nvSpPr>
              <p:cNvPr id="28" name="Freeform 42"/>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p:spPr>
            <p:txBody>
              <a:bodyPr/>
              <a:lstStyle/>
              <a:p>
                <a:pPr>
                  <a:defRPr/>
                </a:pPr>
                <a:endParaRPr lang="en-US"/>
              </a:p>
            </p:txBody>
          </p:sp>
          <p:sp>
            <p:nvSpPr>
              <p:cNvPr id="29" name="Freeform 43"/>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p:spPr>
            <p:txBody>
              <a:bodyPr/>
              <a:lstStyle/>
              <a:p>
                <a:pPr>
                  <a:defRPr/>
                </a:pPr>
                <a:endParaRPr lang="en-US"/>
              </a:p>
            </p:txBody>
          </p:sp>
          <p:sp>
            <p:nvSpPr>
              <p:cNvPr id="30" name="Freeform 44"/>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p:spPr>
            <p:txBody>
              <a:bodyPr/>
              <a:lstStyle/>
              <a:p>
                <a:pPr>
                  <a:defRPr/>
                </a:pPr>
                <a:endParaRPr lang="en-US"/>
              </a:p>
            </p:txBody>
          </p:sp>
          <p:sp>
            <p:nvSpPr>
              <p:cNvPr id="31" name="Freeform 45"/>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p:spPr>
            <p:txBody>
              <a:bodyPr/>
              <a:lstStyle/>
              <a:p>
                <a:pPr>
                  <a:defRPr/>
                </a:pPr>
                <a:endParaRPr lang="en-US"/>
              </a:p>
            </p:txBody>
          </p:sp>
          <p:sp>
            <p:nvSpPr>
              <p:cNvPr id="32" name="Freeform 46"/>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p:spPr>
            <p:txBody>
              <a:bodyPr/>
              <a:lstStyle/>
              <a:p>
                <a:pPr>
                  <a:defRPr/>
                </a:pPr>
                <a:endParaRPr lang="en-US"/>
              </a:p>
            </p:txBody>
          </p:sp>
          <p:sp>
            <p:nvSpPr>
              <p:cNvPr id="33" name="Oval 47"/>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p:spPr>
            <p:txBody>
              <a:bodyPr/>
              <a:lstStyle/>
              <a:p>
                <a:pPr>
                  <a:defRPr/>
                </a:pPr>
                <a:endParaRPr lang="en-US"/>
              </a:p>
            </p:txBody>
          </p:sp>
          <p:sp>
            <p:nvSpPr>
              <p:cNvPr id="34" name="Oval 48"/>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p:spPr>
            <p:txBody>
              <a:bodyPr/>
              <a:lstStyle/>
              <a:p>
                <a:pPr>
                  <a:defRPr/>
                </a:pPr>
                <a:endParaRPr lang="en-US"/>
              </a:p>
            </p:txBody>
          </p:sp>
          <p:sp>
            <p:nvSpPr>
              <p:cNvPr id="35" name="Oval 49"/>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p:spPr>
            <p:txBody>
              <a:bodyPr/>
              <a:lstStyle/>
              <a:p>
                <a:pPr>
                  <a:defRPr/>
                </a:pPr>
                <a:endParaRPr lang="en-US"/>
              </a:p>
            </p:txBody>
          </p:sp>
          <p:sp>
            <p:nvSpPr>
              <p:cNvPr id="36" name="Oval 50"/>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p:spPr>
            <p:txBody>
              <a:bodyPr/>
              <a:lstStyle/>
              <a:p>
                <a:pPr>
                  <a:defRPr/>
                </a:pPr>
                <a:endParaRPr lang="en-US"/>
              </a:p>
            </p:txBody>
          </p:sp>
          <p:sp>
            <p:nvSpPr>
              <p:cNvPr id="37" name="Oval 51"/>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p:spPr>
            <p:txBody>
              <a:bodyPr/>
              <a:lstStyle/>
              <a:p>
                <a:pPr>
                  <a:defRPr/>
                </a:pPr>
                <a:endParaRPr lang="en-US"/>
              </a:p>
            </p:txBody>
          </p:sp>
          <p:sp>
            <p:nvSpPr>
              <p:cNvPr id="38" name="Oval 52"/>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p:spPr>
            <p:txBody>
              <a:bodyPr/>
              <a:lstStyle/>
              <a:p>
                <a:pPr>
                  <a:defRPr/>
                </a:pPr>
                <a:endParaRPr lang="en-US"/>
              </a:p>
            </p:txBody>
          </p:sp>
        </p:grpSp>
        <p:grpSp>
          <p:nvGrpSpPr>
            <p:cNvPr id="9" name="Group 53"/>
            <p:cNvGrpSpPr>
              <a:grpSpLocks/>
            </p:cNvGrpSpPr>
            <p:nvPr userDrawn="1"/>
          </p:nvGrpSpPr>
          <p:grpSpPr bwMode="auto">
            <a:xfrm>
              <a:off x="5280" y="3024"/>
              <a:ext cx="425" cy="258"/>
              <a:chOff x="5280" y="3024"/>
              <a:chExt cx="425" cy="258"/>
            </a:xfrm>
          </p:grpSpPr>
          <p:sp>
            <p:nvSpPr>
              <p:cNvPr id="10" name="Freeform 54"/>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p:spPr>
            <p:txBody>
              <a:bodyPr/>
              <a:lstStyle/>
              <a:p>
                <a:pPr>
                  <a:defRPr/>
                </a:pPr>
                <a:endParaRPr lang="en-US"/>
              </a:p>
            </p:txBody>
          </p:sp>
          <p:sp>
            <p:nvSpPr>
              <p:cNvPr id="11" name="Freeform 55"/>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p:spPr>
            <p:txBody>
              <a:bodyPr/>
              <a:lstStyle/>
              <a:p>
                <a:pPr>
                  <a:defRPr/>
                </a:pPr>
                <a:endParaRPr lang="en-US"/>
              </a:p>
            </p:txBody>
          </p:sp>
          <p:sp>
            <p:nvSpPr>
              <p:cNvPr id="12" name="Freeform 56"/>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p:spPr>
            <p:txBody>
              <a:bodyPr/>
              <a:lstStyle/>
              <a:p>
                <a:pPr>
                  <a:defRPr/>
                </a:pPr>
                <a:endParaRPr lang="en-US"/>
              </a:p>
            </p:txBody>
          </p:sp>
          <p:sp>
            <p:nvSpPr>
              <p:cNvPr id="13" name="Freeform 57"/>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p:spPr>
            <p:txBody>
              <a:bodyPr/>
              <a:lstStyle/>
              <a:p>
                <a:pPr>
                  <a:defRPr/>
                </a:pPr>
                <a:endParaRPr lang="en-US"/>
              </a:p>
            </p:txBody>
          </p:sp>
          <p:sp>
            <p:nvSpPr>
              <p:cNvPr id="14" name="Freeform 58"/>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p:spPr>
            <p:txBody>
              <a:bodyPr/>
              <a:lstStyle/>
              <a:p>
                <a:pPr>
                  <a:defRPr/>
                </a:pPr>
                <a:endParaRPr lang="en-US"/>
              </a:p>
            </p:txBody>
          </p:sp>
          <p:sp>
            <p:nvSpPr>
              <p:cNvPr id="15" name="Freeform 59"/>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p:spPr>
            <p:txBody>
              <a:bodyPr/>
              <a:lstStyle/>
              <a:p>
                <a:pPr>
                  <a:defRPr/>
                </a:pPr>
                <a:endParaRPr lang="en-US"/>
              </a:p>
            </p:txBody>
          </p:sp>
          <p:sp>
            <p:nvSpPr>
              <p:cNvPr id="16" name="Freeform 60"/>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p:spPr>
            <p:txBody>
              <a:bodyPr/>
              <a:lstStyle/>
              <a:p>
                <a:pPr>
                  <a:defRPr/>
                </a:pPr>
                <a:endParaRPr lang="en-US"/>
              </a:p>
            </p:txBody>
          </p:sp>
          <p:grpSp>
            <p:nvGrpSpPr>
              <p:cNvPr id="17" name="Group 61"/>
              <p:cNvGrpSpPr>
                <a:grpSpLocks/>
              </p:cNvGrpSpPr>
              <p:nvPr/>
            </p:nvGrpSpPr>
            <p:grpSpPr bwMode="auto">
              <a:xfrm>
                <a:off x="5381" y="3085"/>
                <a:ext cx="227" cy="132"/>
                <a:chOff x="5381" y="3085"/>
                <a:chExt cx="227" cy="132"/>
              </a:xfrm>
            </p:grpSpPr>
            <p:sp>
              <p:nvSpPr>
                <p:cNvPr id="18" name="Oval 62"/>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p:spPr>
              <p:txBody>
                <a:bodyPr/>
                <a:lstStyle/>
                <a:p>
                  <a:pPr>
                    <a:defRPr/>
                  </a:pPr>
                  <a:endParaRPr lang="en-US"/>
                </a:p>
              </p:txBody>
            </p:sp>
            <p:sp>
              <p:nvSpPr>
                <p:cNvPr id="19" name="Oval 63"/>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p:spPr>
              <p:txBody>
                <a:bodyPr/>
                <a:lstStyle/>
                <a:p>
                  <a:pPr>
                    <a:defRPr/>
                  </a:pPr>
                  <a:endParaRPr lang="en-US"/>
                </a:p>
              </p:txBody>
            </p:sp>
            <p:sp>
              <p:nvSpPr>
                <p:cNvPr id="20" name="Oval 64"/>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p:spPr>
              <p:txBody>
                <a:bodyPr/>
                <a:lstStyle/>
                <a:p>
                  <a:pPr>
                    <a:defRPr/>
                  </a:pPr>
                  <a:endParaRPr lang="en-US"/>
                </a:p>
              </p:txBody>
            </p:sp>
            <p:sp>
              <p:nvSpPr>
                <p:cNvPr id="21" name="Oval 65"/>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p:spPr>
              <p:txBody>
                <a:bodyPr/>
                <a:lstStyle/>
                <a:p>
                  <a:pPr>
                    <a:defRPr/>
                  </a:pPr>
                  <a:endParaRPr lang="en-US"/>
                </a:p>
              </p:txBody>
            </p:sp>
          </p:grpSp>
        </p:grpSp>
      </p:grpSp>
      <p:sp>
        <p:nvSpPr>
          <p:cNvPr id="92226" name="Rectangle 66"/>
          <p:cNvSpPr>
            <a:spLocks noGrp="1" noChangeArrowheads="1"/>
          </p:cNvSpPr>
          <p:nvPr>
            <p:ph type="ctrTitle" sz="quarter"/>
          </p:nvPr>
        </p:nvSpPr>
        <p:spPr>
          <a:xfrm>
            <a:off x="685800" y="1692275"/>
            <a:ext cx="7772400" cy="1736725"/>
          </a:xfrm>
        </p:spPr>
        <p:txBody>
          <a:bodyPr anchor="b"/>
          <a:lstStyle>
            <a:lvl1pPr>
              <a:defRPr sz="5400"/>
            </a:lvl1pPr>
          </a:lstStyle>
          <a:p>
            <a:pPr lvl="0"/>
            <a:r>
              <a:rPr lang="en-US" noProof="0" smtClean="0"/>
              <a:t>Click to edit Master title style</a:t>
            </a:r>
          </a:p>
        </p:txBody>
      </p:sp>
      <p:sp>
        <p:nvSpPr>
          <p:cNvPr id="92227" name="Rectangle 67"/>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8" name="Rectangle 68"/>
          <p:cNvSpPr>
            <a:spLocks noGrp="1" noChangeArrowheads="1"/>
          </p:cNvSpPr>
          <p:nvPr>
            <p:ph type="dt" sz="quarter" idx="10"/>
          </p:nvPr>
        </p:nvSpPr>
        <p:spPr>
          <a:xfrm>
            <a:off x="457200" y="6248400"/>
            <a:ext cx="2133600" cy="457200"/>
          </a:xfrm>
        </p:spPr>
        <p:txBody>
          <a:bodyPr/>
          <a:lstStyle>
            <a:lvl1pPr>
              <a:defRPr/>
            </a:lvl1pPr>
          </a:lstStyle>
          <a:p>
            <a:pPr>
              <a:defRPr/>
            </a:pPr>
            <a:endParaRPr lang="en-US"/>
          </a:p>
        </p:txBody>
      </p:sp>
      <p:sp>
        <p:nvSpPr>
          <p:cNvPr id="69" name="Rectangle 69"/>
          <p:cNvSpPr>
            <a:spLocks noGrp="1" noChangeArrowheads="1"/>
          </p:cNvSpPr>
          <p:nvPr>
            <p:ph type="ftr" sz="quarter" idx="11"/>
          </p:nvPr>
        </p:nvSpPr>
        <p:spPr>
          <a:xfrm>
            <a:off x="3124200" y="6248400"/>
            <a:ext cx="2895600" cy="457200"/>
          </a:xfrm>
        </p:spPr>
        <p:txBody>
          <a:bodyPr/>
          <a:lstStyle>
            <a:lvl1pPr>
              <a:defRPr/>
            </a:lvl1pPr>
          </a:lstStyle>
          <a:p>
            <a:pPr>
              <a:defRPr/>
            </a:pPr>
            <a:endParaRPr lang="en-US"/>
          </a:p>
        </p:txBody>
      </p:sp>
      <p:sp>
        <p:nvSpPr>
          <p:cNvPr id="70" name="Rectangle 70"/>
          <p:cNvSpPr>
            <a:spLocks noGrp="1" noChangeArrowheads="1"/>
          </p:cNvSpPr>
          <p:nvPr>
            <p:ph type="sldNum" sz="quarter" idx="12"/>
          </p:nvPr>
        </p:nvSpPr>
        <p:spPr>
          <a:xfrm>
            <a:off x="6553200" y="6248400"/>
            <a:ext cx="2133600" cy="457200"/>
          </a:xfrm>
        </p:spPr>
        <p:txBody>
          <a:bodyPr/>
          <a:lstStyle>
            <a:lvl1pPr>
              <a:defRPr/>
            </a:lvl1pPr>
          </a:lstStyle>
          <a:p>
            <a:pPr>
              <a:defRPr/>
            </a:pPr>
            <a:fld id="{EA62040D-679D-46F2-A0E1-7BA05A7443A1}" type="slidenum">
              <a:rPr lang="en-US"/>
              <a:pPr>
                <a:defRPr/>
              </a:pPr>
              <a:t>‹#›</a:t>
            </a:fld>
            <a:endParaRPr lang="en-US"/>
          </a:p>
        </p:txBody>
      </p:sp>
    </p:spTree>
    <p:extLst>
      <p:ext uri="{BB962C8B-B14F-4D97-AF65-F5344CB8AC3E}">
        <p14:creationId xmlns:p14="http://schemas.microsoft.com/office/powerpoint/2010/main" val="147713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D45CB79B-141A-4315-84A1-ABE148D67659}" type="slidenum">
              <a:rPr lang="en-US"/>
              <a:pPr>
                <a:defRPr/>
              </a:pPr>
              <a:t>‹#›</a:t>
            </a:fld>
            <a:endParaRPr lang="en-US"/>
          </a:p>
        </p:txBody>
      </p:sp>
    </p:spTree>
    <p:extLst>
      <p:ext uri="{BB962C8B-B14F-4D97-AF65-F5344CB8AC3E}">
        <p14:creationId xmlns:p14="http://schemas.microsoft.com/office/powerpoint/2010/main" val="2561290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483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483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49AB7B63-9F88-4CD5-B7A0-D2D7C642BDFE}" type="slidenum">
              <a:rPr lang="en-US"/>
              <a:pPr>
                <a:defRPr/>
              </a:pPr>
              <a:t>‹#›</a:t>
            </a:fld>
            <a:endParaRPr lang="en-US"/>
          </a:p>
        </p:txBody>
      </p:sp>
    </p:spTree>
    <p:extLst>
      <p:ext uri="{BB962C8B-B14F-4D97-AF65-F5344CB8AC3E}">
        <p14:creationId xmlns:p14="http://schemas.microsoft.com/office/powerpoint/2010/main" val="4025506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600200"/>
            <a:ext cx="4038600" cy="4525963"/>
          </a:xfrm>
        </p:spPr>
        <p:txBody>
          <a:bodyPr/>
          <a:lstStyle/>
          <a:p>
            <a:pPr lvl="0"/>
            <a:endParaRPr lang="en-US" noProof="0" smtClean="0"/>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9272FE18-A0DB-4C53-B14B-6D41C0031779}" type="slidenum">
              <a:rPr lang="en-US"/>
              <a:pPr>
                <a:defRPr/>
              </a:pPr>
              <a:t>‹#›</a:t>
            </a:fld>
            <a:endParaRPr lang="en-US"/>
          </a:p>
        </p:txBody>
      </p:sp>
    </p:spTree>
    <p:extLst>
      <p:ext uri="{BB962C8B-B14F-4D97-AF65-F5344CB8AC3E}">
        <p14:creationId xmlns:p14="http://schemas.microsoft.com/office/powerpoint/2010/main" val="24137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52FA269A-1249-42C8-A280-0E4F68A739B9}" type="slidenum">
              <a:rPr lang="en-US"/>
              <a:pPr>
                <a:defRPr/>
              </a:pPr>
              <a:t>‹#›</a:t>
            </a:fld>
            <a:endParaRPr lang="en-US"/>
          </a:p>
        </p:txBody>
      </p:sp>
    </p:spTree>
    <p:extLst>
      <p:ext uri="{BB962C8B-B14F-4D97-AF65-F5344CB8AC3E}">
        <p14:creationId xmlns:p14="http://schemas.microsoft.com/office/powerpoint/2010/main" val="287348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9"/>
          <p:cNvSpPr>
            <a:spLocks noGrp="1" noChangeArrowheads="1"/>
          </p:cNvSpPr>
          <p:nvPr>
            <p:ph type="dt" sz="half" idx="10"/>
          </p:nvPr>
        </p:nvSpPr>
        <p:spPr>
          <a:ln/>
        </p:spPr>
        <p:txBody>
          <a:bodyPr/>
          <a:lstStyle>
            <a:lvl1pPr>
              <a:defRPr/>
            </a:lvl1pPr>
          </a:lstStyle>
          <a:p>
            <a:pPr>
              <a:defRPr/>
            </a:pPr>
            <a:endParaRPr lang="en-US"/>
          </a:p>
        </p:txBody>
      </p:sp>
      <p:sp>
        <p:nvSpPr>
          <p:cNvPr id="5" name="Rectangle 70"/>
          <p:cNvSpPr>
            <a:spLocks noGrp="1" noChangeArrowheads="1"/>
          </p:cNvSpPr>
          <p:nvPr>
            <p:ph type="ftr" sz="quarter" idx="11"/>
          </p:nvPr>
        </p:nvSpPr>
        <p:spPr>
          <a:ln/>
        </p:spPr>
        <p:txBody>
          <a:bodyPr/>
          <a:lstStyle>
            <a:lvl1pPr>
              <a:defRPr/>
            </a:lvl1pPr>
          </a:lstStyle>
          <a:p>
            <a:pPr>
              <a:defRPr/>
            </a:pPr>
            <a:endParaRPr lang="en-US"/>
          </a:p>
        </p:txBody>
      </p:sp>
      <p:sp>
        <p:nvSpPr>
          <p:cNvPr id="6" name="Rectangle 71"/>
          <p:cNvSpPr>
            <a:spLocks noGrp="1" noChangeArrowheads="1"/>
          </p:cNvSpPr>
          <p:nvPr>
            <p:ph type="sldNum" sz="quarter" idx="12"/>
          </p:nvPr>
        </p:nvSpPr>
        <p:spPr>
          <a:ln/>
        </p:spPr>
        <p:txBody>
          <a:bodyPr/>
          <a:lstStyle>
            <a:lvl1pPr>
              <a:defRPr/>
            </a:lvl1pPr>
          </a:lstStyle>
          <a:p>
            <a:pPr>
              <a:defRPr/>
            </a:pPr>
            <a:fld id="{79F57BCC-42A1-4498-8DAC-322A4B2DDF50}" type="slidenum">
              <a:rPr lang="en-US"/>
              <a:pPr>
                <a:defRPr/>
              </a:pPr>
              <a:t>‹#›</a:t>
            </a:fld>
            <a:endParaRPr lang="en-US"/>
          </a:p>
        </p:txBody>
      </p:sp>
    </p:spTree>
    <p:extLst>
      <p:ext uri="{BB962C8B-B14F-4D97-AF65-F5344CB8AC3E}">
        <p14:creationId xmlns:p14="http://schemas.microsoft.com/office/powerpoint/2010/main" val="4057131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46092575-C57E-49B6-83FF-5097022942C0}" type="slidenum">
              <a:rPr lang="en-US"/>
              <a:pPr>
                <a:defRPr/>
              </a:pPr>
              <a:t>‹#›</a:t>
            </a:fld>
            <a:endParaRPr lang="en-US"/>
          </a:p>
        </p:txBody>
      </p:sp>
    </p:spTree>
    <p:extLst>
      <p:ext uri="{BB962C8B-B14F-4D97-AF65-F5344CB8AC3E}">
        <p14:creationId xmlns:p14="http://schemas.microsoft.com/office/powerpoint/2010/main" val="34299908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endParaRPr lang="en-US"/>
          </a:p>
        </p:txBody>
      </p:sp>
      <p:sp>
        <p:nvSpPr>
          <p:cNvPr id="8" name="Rectangle 70"/>
          <p:cNvSpPr>
            <a:spLocks noGrp="1" noChangeArrowheads="1"/>
          </p:cNvSpPr>
          <p:nvPr>
            <p:ph type="ftr" sz="quarter" idx="11"/>
          </p:nvPr>
        </p:nvSpPr>
        <p:spPr>
          <a:ln/>
        </p:spPr>
        <p:txBody>
          <a:bodyPr/>
          <a:lstStyle>
            <a:lvl1pPr>
              <a:defRPr/>
            </a:lvl1pPr>
          </a:lstStyle>
          <a:p>
            <a:pPr>
              <a:defRPr/>
            </a:pPr>
            <a:endParaRPr lang="en-US"/>
          </a:p>
        </p:txBody>
      </p:sp>
      <p:sp>
        <p:nvSpPr>
          <p:cNvPr id="9" name="Rectangle 71"/>
          <p:cNvSpPr>
            <a:spLocks noGrp="1" noChangeArrowheads="1"/>
          </p:cNvSpPr>
          <p:nvPr>
            <p:ph type="sldNum" sz="quarter" idx="12"/>
          </p:nvPr>
        </p:nvSpPr>
        <p:spPr>
          <a:ln/>
        </p:spPr>
        <p:txBody>
          <a:bodyPr/>
          <a:lstStyle>
            <a:lvl1pPr>
              <a:defRPr/>
            </a:lvl1pPr>
          </a:lstStyle>
          <a:p>
            <a:pPr>
              <a:defRPr/>
            </a:pPr>
            <a:fld id="{901851DC-F518-40C8-88B9-D59ECBA1577E}" type="slidenum">
              <a:rPr lang="en-US"/>
              <a:pPr>
                <a:defRPr/>
              </a:pPr>
              <a:t>‹#›</a:t>
            </a:fld>
            <a:endParaRPr lang="en-US"/>
          </a:p>
        </p:txBody>
      </p:sp>
    </p:spTree>
    <p:extLst>
      <p:ext uri="{BB962C8B-B14F-4D97-AF65-F5344CB8AC3E}">
        <p14:creationId xmlns:p14="http://schemas.microsoft.com/office/powerpoint/2010/main" val="3356642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9"/>
          <p:cNvSpPr>
            <a:spLocks noGrp="1" noChangeArrowheads="1"/>
          </p:cNvSpPr>
          <p:nvPr>
            <p:ph type="dt" sz="half" idx="10"/>
          </p:nvPr>
        </p:nvSpPr>
        <p:spPr>
          <a:ln/>
        </p:spPr>
        <p:txBody>
          <a:bodyPr/>
          <a:lstStyle>
            <a:lvl1pPr>
              <a:defRPr/>
            </a:lvl1pPr>
          </a:lstStyle>
          <a:p>
            <a:pPr>
              <a:defRPr/>
            </a:pPr>
            <a:endParaRPr lang="en-US"/>
          </a:p>
        </p:txBody>
      </p:sp>
      <p:sp>
        <p:nvSpPr>
          <p:cNvPr id="4" name="Rectangle 70"/>
          <p:cNvSpPr>
            <a:spLocks noGrp="1" noChangeArrowheads="1"/>
          </p:cNvSpPr>
          <p:nvPr>
            <p:ph type="ftr" sz="quarter" idx="11"/>
          </p:nvPr>
        </p:nvSpPr>
        <p:spPr>
          <a:ln/>
        </p:spPr>
        <p:txBody>
          <a:bodyPr/>
          <a:lstStyle>
            <a:lvl1pPr>
              <a:defRPr/>
            </a:lvl1pPr>
          </a:lstStyle>
          <a:p>
            <a:pPr>
              <a:defRPr/>
            </a:pPr>
            <a:endParaRPr lang="en-US"/>
          </a:p>
        </p:txBody>
      </p:sp>
      <p:sp>
        <p:nvSpPr>
          <p:cNvPr id="5" name="Rectangle 71"/>
          <p:cNvSpPr>
            <a:spLocks noGrp="1" noChangeArrowheads="1"/>
          </p:cNvSpPr>
          <p:nvPr>
            <p:ph type="sldNum" sz="quarter" idx="12"/>
          </p:nvPr>
        </p:nvSpPr>
        <p:spPr>
          <a:ln/>
        </p:spPr>
        <p:txBody>
          <a:bodyPr/>
          <a:lstStyle>
            <a:lvl1pPr>
              <a:defRPr/>
            </a:lvl1pPr>
          </a:lstStyle>
          <a:p>
            <a:pPr>
              <a:defRPr/>
            </a:pPr>
            <a:fld id="{5E06FD23-15C2-4A2C-95A5-9CEFB5866FD8}" type="slidenum">
              <a:rPr lang="en-US"/>
              <a:pPr>
                <a:defRPr/>
              </a:pPr>
              <a:t>‹#›</a:t>
            </a:fld>
            <a:endParaRPr lang="en-US"/>
          </a:p>
        </p:txBody>
      </p:sp>
    </p:spTree>
    <p:extLst>
      <p:ext uri="{BB962C8B-B14F-4D97-AF65-F5344CB8AC3E}">
        <p14:creationId xmlns:p14="http://schemas.microsoft.com/office/powerpoint/2010/main" val="3198482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9"/>
          <p:cNvSpPr>
            <a:spLocks noGrp="1" noChangeArrowheads="1"/>
          </p:cNvSpPr>
          <p:nvPr>
            <p:ph type="dt" sz="half" idx="10"/>
          </p:nvPr>
        </p:nvSpPr>
        <p:spPr>
          <a:ln/>
        </p:spPr>
        <p:txBody>
          <a:bodyPr/>
          <a:lstStyle>
            <a:lvl1pPr>
              <a:defRPr/>
            </a:lvl1pPr>
          </a:lstStyle>
          <a:p>
            <a:pPr>
              <a:defRPr/>
            </a:pPr>
            <a:endParaRPr lang="en-US"/>
          </a:p>
        </p:txBody>
      </p:sp>
      <p:sp>
        <p:nvSpPr>
          <p:cNvPr id="3" name="Rectangle 70"/>
          <p:cNvSpPr>
            <a:spLocks noGrp="1" noChangeArrowheads="1"/>
          </p:cNvSpPr>
          <p:nvPr>
            <p:ph type="ftr" sz="quarter" idx="11"/>
          </p:nvPr>
        </p:nvSpPr>
        <p:spPr>
          <a:ln/>
        </p:spPr>
        <p:txBody>
          <a:bodyPr/>
          <a:lstStyle>
            <a:lvl1pPr>
              <a:defRPr/>
            </a:lvl1pPr>
          </a:lstStyle>
          <a:p>
            <a:pPr>
              <a:defRPr/>
            </a:pPr>
            <a:endParaRPr lang="en-US"/>
          </a:p>
        </p:txBody>
      </p:sp>
      <p:sp>
        <p:nvSpPr>
          <p:cNvPr id="4" name="Rectangle 71"/>
          <p:cNvSpPr>
            <a:spLocks noGrp="1" noChangeArrowheads="1"/>
          </p:cNvSpPr>
          <p:nvPr>
            <p:ph type="sldNum" sz="quarter" idx="12"/>
          </p:nvPr>
        </p:nvSpPr>
        <p:spPr>
          <a:ln/>
        </p:spPr>
        <p:txBody>
          <a:bodyPr/>
          <a:lstStyle>
            <a:lvl1pPr>
              <a:defRPr/>
            </a:lvl1pPr>
          </a:lstStyle>
          <a:p>
            <a:pPr>
              <a:defRPr/>
            </a:pPr>
            <a:fld id="{E3153BAF-3C61-43C4-B278-618316790611}" type="slidenum">
              <a:rPr lang="en-US"/>
              <a:pPr>
                <a:defRPr/>
              </a:pPr>
              <a:t>‹#›</a:t>
            </a:fld>
            <a:endParaRPr lang="en-US"/>
          </a:p>
        </p:txBody>
      </p:sp>
    </p:spTree>
    <p:extLst>
      <p:ext uri="{BB962C8B-B14F-4D97-AF65-F5344CB8AC3E}">
        <p14:creationId xmlns:p14="http://schemas.microsoft.com/office/powerpoint/2010/main" val="4243042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B933EC79-2DAA-4010-B69B-4D1FFFC3546C}" type="slidenum">
              <a:rPr lang="en-US"/>
              <a:pPr>
                <a:defRPr/>
              </a:pPr>
              <a:t>‹#›</a:t>
            </a:fld>
            <a:endParaRPr lang="en-US"/>
          </a:p>
        </p:txBody>
      </p:sp>
    </p:spTree>
    <p:extLst>
      <p:ext uri="{BB962C8B-B14F-4D97-AF65-F5344CB8AC3E}">
        <p14:creationId xmlns:p14="http://schemas.microsoft.com/office/powerpoint/2010/main" val="3719405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9"/>
          <p:cNvSpPr>
            <a:spLocks noGrp="1" noChangeArrowheads="1"/>
          </p:cNvSpPr>
          <p:nvPr>
            <p:ph type="dt" sz="half" idx="10"/>
          </p:nvPr>
        </p:nvSpPr>
        <p:spPr>
          <a:ln/>
        </p:spPr>
        <p:txBody>
          <a:bodyPr/>
          <a:lstStyle>
            <a:lvl1pPr>
              <a:defRPr/>
            </a:lvl1pPr>
          </a:lstStyle>
          <a:p>
            <a:pPr>
              <a:defRPr/>
            </a:pPr>
            <a:endParaRPr lang="en-US"/>
          </a:p>
        </p:txBody>
      </p:sp>
      <p:sp>
        <p:nvSpPr>
          <p:cNvPr id="6" name="Rectangle 70"/>
          <p:cNvSpPr>
            <a:spLocks noGrp="1" noChangeArrowheads="1"/>
          </p:cNvSpPr>
          <p:nvPr>
            <p:ph type="ftr" sz="quarter" idx="11"/>
          </p:nvPr>
        </p:nvSpPr>
        <p:spPr>
          <a:ln/>
        </p:spPr>
        <p:txBody>
          <a:bodyPr/>
          <a:lstStyle>
            <a:lvl1pPr>
              <a:defRPr/>
            </a:lvl1pPr>
          </a:lstStyle>
          <a:p>
            <a:pPr>
              <a:defRPr/>
            </a:pPr>
            <a:endParaRPr lang="en-US"/>
          </a:p>
        </p:txBody>
      </p:sp>
      <p:sp>
        <p:nvSpPr>
          <p:cNvPr id="7" name="Rectangle 71"/>
          <p:cNvSpPr>
            <a:spLocks noGrp="1" noChangeArrowheads="1"/>
          </p:cNvSpPr>
          <p:nvPr>
            <p:ph type="sldNum" sz="quarter" idx="12"/>
          </p:nvPr>
        </p:nvSpPr>
        <p:spPr>
          <a:ln/>
        </p:spPr>
        <p:txBody>
          <a:bodyPr/>
          <a:lstStyle>
            <a:lvl1pPr>
              <a:defRPr/>
            </a:lvl1pPr>
          </a:lstStyle>
          <a:p>
            <a:pPr>
              <a:defRPr/>
            </a:pPr>
            <a:fld id="{945A2DE3-5C0C-4D64-81FD-F54A35D0B164}" type="slidenum">
              <a:rPr lang="en-US"/>
              <a:pPr>
                <a:defRPr/>
              </a:pPr>
              <a:t>‹#›</a:t>
            </a:fld>
            <a:endParaRPr lang="en-US"/>
          </a:p>
        </p:txBody>
      </p:sp>
    </p:spTree>
    <p:extLst>
      <p:ext uri="{BB962C8B-B14F-4D97-AF65-F5344CB8AC3E}">
        <p14:creationId xmlns:p14="http://schemas.microsoft.com/office/powerpoint/2010/main" val="2460292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Freeform 2"/>
          <p:cNvSpPr>
            <a:spLocks/>
          </p:cNvSpPr>
          <p:nvPr/>
        </p:nvSpPr>
        <p:spPr bwMode="hidden">
          <a:xfrm>
            <a:off x="6627813" y="6429375"/>
            <a:ext cx="285750" cy="209550"/>
          </a:xfrm>
          <a:custGeom>
            <a:avLst/>
            <a:gdLst>
              <a:gd name="T0" fmla="*/ 0 w 179"/>
              <a:gd name="T1" fmla="*/ 132 h 132"/>
              <a:gd name="T2" fmla="*/ 29 w 179"/>
              <a:gd name="T3" fmla="*/ 132 h 132"/>
              <a:gd name="T4" fmla="*/ 77 w 179"/>
              <a:gd name="T5" fmla="*/ 108 h 132"/>
              <a:gd name="T6" fmla="*/ 119 w 179"/>
              <a:gd name="T7" fmla="*/ 78 h 132"/>
              <a:gd name="T8" fmla="*/ 155 w 179"/>
              <a:gd name="T9" fmla="*/ 48 h 132"/>
              <a:gd name="T10" fmla="*/ 179 w 179"/>
              <a:gd name="T11" fmla="*/ 12 h 132"/>
              <a:gd name="T12" fmla="*/ 173 w 179"/>
              <a:gd name="T13" fmla="*/ 6 h 132"/>
              <a:gd name="T14" fmla="*/ 167 w 179"/>
              <a:gd name="T15" fmla="*/ 0 h 132"/>
              <a:gd name="T16" fmla="*/ 137 w 179"/>
              <a:gd name="T17" fmla="*/ 42 h 132"/>
              <a:gd name="T18" fmla="*/ 101 w 179"/>
              <a:gd name="T19" fmla="*/ 78 h 132"/>
              <a:gd name="T20" fmla="*/ 53 w 179"/>
              <a:gd name="T21" fmla="*/ 108 h 132"/>
              <a:gd name="T22" fmla="*/ 0 w 179"/>
              <a:gd name="T23" fmla="*/ 132 h 132"/>
              <a:gd name="T24" fmla="*/ 0 w 179"/>
              <a:gd name="T25" fmla="*/ 13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32">
                <a:moveTo>
                  <a:pt x="0" y="132"/>
                </a:moveTo>
                <a:lnTo>
                  <a:pt x="29" y="132"/>
                </a:lnTo>
                <a:lnTo>
                  <a:pt x="77" y="108"/>
                </a:lnTo>
                <a:lnTo>
                  <a:pt x="119" y="78"/>
                </a:lnTo>
                <a:lnTo>
                  <a:pt x="155" y="48"/>
                </a:lnTo>
                <a:lnTo>
                  <a:pt x="179" y="12"/>
                </a:lnTo>
                <a:lnTo>
                  <a:pt x="173" y="6"/>
                </a:lnTo>
                <a:lnTo>
                  <a:pt x="167" y="0"/>
                </a:lnTo>
                <a:lnTo>
                  <a:pt x="137" y="42"/>
                </a:lnTo>
                <a:lnTo>
                  <a:pt x="101" y="78"/>
                </a:lnTo>
                <a:lnTo>
                  <a:pt x="53" y="108"/>
                </a:lnTo>
                <a:lnTo>
                  <a:pt x="0" y="132"/>
                </a:lnTo>
                <a:lnTo>
                  <a:pt x="0" y="132"/>
                </a:lnTo>
                <a:close/>
              </a:path>
            </a:pathLst>
          </a:custGeom>
          <a:gradFill rotWithShape="0">
            <a:gsLst>
              <a:gs pos="0">
                <a:schemeClr val="accent2"/>
              </a:gs>
              <a:gs pos="100000">
                <a:schemeClr val="accent2">
                  <a:gamma/>
                  <a:shade val="87843"/>
                  <a:invGamma/>
                </a:schemeClr>
              </a:gs>
            </a:gsLst>
            <a:lin ang="18900000" scaled="1"/>
          </a:gradFill>
          <a:ln>
            <a:noFill/>
          </a:ln>
          <a:extLst/>
        </p:spPr>
        <p:txBody>
          <a:bodyPr/>
          <a:lstStyle/>
          <a:p>
            <a:pPr>
              <a:defRPr/>
            </a:pPr>
            <a:endParaRPr lang="en-US"/>
          </a:p>
        </p:txBody>
      </p:sp>
      <p:grpSp>
        <p:nvGrpSpPr>
          <p:cNvPr id="1027" name="Group 3"/>
          <p:cNvGrpSpPr>
            <a:grpSpLocks/>
          </p:cNvGrpSpPr>
          <p:nvPr/>
        </p:nvGrpSpPr>
        <p:grpSpPr bwMode="auto">
          <a:xfrm>
            <a:off x="3175" y="4267200"/>
            <a:ext cx="9140825" cy="2590800"/>
            <a:chOff x="2" y="2688"/>
            <a:chExt cx="5758" cy="1632"/>
          </a:xfrm>
        </p:grpSpPr>
        <p:sp>
          <p:nvSpPr>
            <p:cNvPr id="91140" name="Freeform 4"/>
            <p:cNvSpPr>
              <a:spLocks/>
            </p:cNvSpPr>
            <p:nvPr/>
          </p:nvSpPr>
          <p:spPr bwMode="hidden">
            <a:xfrm>
              <a:off x="2" y="2688"/>
              <a:ext cx="5758" cy="1632"/>
            </a:xfrm>
            <a:custGeom>
              <a:avLst/>
              <a:gdLst>
                <a:gd name="T0" fmla="*/ 5740 w 5740"/>
                <a:gd name="T1" fmla="*/ 4316 h 4316"/>
                <a:gd name="T2" fmla="*/ 0 w 5740"/>
                <a:gd name="T3" fmla="*/ 4316 h 4316"/>
                <a:gd name="T4" fmla="*/ 0 w 5740"/>
                <a:gd name="T5" fmla="*/ 0 h 4316"/>
                <a:gd name="T6" fmla="*/ 5740 w 5740"/>
                <a:gd name="T7" fmla="*/ 0 h 4316"/>
                <a:gd name="T8" fmla="*/ 5740 w 5740"/>
                <a:gd name="T9" fmla="*/ 4316 h 4316"/>
                <a:gd name="T10" fmla="*/ 5740 w 5740"/>
                <a:gd name="T11" fmla="*/ 4316 h 4316"/>
              </a:gdLst>
              <a:ahLst/>
              <a:cxnLst>
                <a:cxn ang="0">
                  <a:pos x="T0" y="T1"/>
                </a:cxn>
                <a:cxn ang="0">
                  <a:pos x="T2" y="T3"/>
                </a:cxn>
                <a:cxn ang="0">
                  <a:pos x="T4" y="T5"/>
                </a:cxn>
                <a:cxn ang="0">
                  <a:pos x="T6" y="T7"/>
                </a:cxn>
                <a:cxn ang="0">
                  <a:pos x="T8" y="T9"/>
                </a:cxn>
                <a:cxn ang="0">
                  <a:pos x="T10" y="T11"/>
                </a:cxn>
              </a:cxnLst>
              <a:rect l="0" t="0" r="r" b="b"/>
              <a:pathLst>
                <a:path w="5740" h="4316">
                  <a:moveTo>
                    <a:pt x="5740" y="4316"/>
                  </a:moveTo>
                  <a:lnTo>
                    <a:pt x="0" y="4316"/>
                  </a:lnTo>
                  <a:lnTo>
                    <a:pt x="0" y="0"/>
                  </a:lnTo>
                  <a:lnTo>
                    <a:pt x="5740" y="0"/>
                  </a:lnTo>
                  <a:lnTo>
                    <a:pt x="5740" y="4316"/>
                  </a:lnTo>
                  <a:lnTo>
                    <a:pt x="5740" y="4316"/>
                  </a:lnTo>
                  <a:close/>
                </a:path>
              </a:pathLst>
            </a:custGeom>
            <a:gradFill rotWithShape="0">
              <a:gsLst>
                <a:gs pos="0">
                  <a:schemeClr val="bg1"/>
                </a:gs>
                <a:gs pos="100000">
                  <a:schemeClr val="accent2"/>
                </a:gs>
              </a:gsLst>
              <a:lin ang="5400000" scaled="1"/>
            </a:gradFill>
            <a:ln>
              <a:noFill/>
            </a:ln>
            <a:extLst/>
          </p:spPr>
          <p:txBody>
            <a:bodyPr/>
            <a:lstStyle/>
            <a:p>
              <a:pPr>
                <a:defRPr/>
              </a:pPr>
              <a:endParaRPr lang="en-US"/>
            </a:p>
          </p:txBody>
        </p:sp>
        <p:grpSp>
          <p:nvGrpSpPr>
            <p:cNvPr id="1034" name="Group 5"/>
            <p:cNvGrpSpPr>
              <a:grpSpLocks/>
            </p:cNvGrpSpPr>
            <p:nvPr userDrawn="1"/>
          </p:nvGrpSpPr>
          <p:grpSpPr bwMode="auto">
            <a:xfrm>
              <a:off x="3528" y="3715"/>
              <a:ext cx="792" cy="521"/>
              <a:chOff x="3527" y="3715"/>
              <a:chExt cx="792" cy="521"/>
            </a:xfrm>
          </p:grpSpPr>
          <p:sp>
            <p:nvSpPr>
              <p:cNvPr id="91142" name="Oval 6"/>
              <p:cNvSpPr>
                <a:spLocks noChangeArrowheads="1"/>
              </p:cNvSpPr>
              <p:nvPr/>
            </p:nvSpPr>
            <p:spPr bwMode="hidden">
              <a:xfrm>
                <a:off x="3686" y="3810"/>
                <a:ext cx="532" cy="327"/>
              </a:xfrm>
              <a:prstGeom prst="ellipse">
                <a:avLst/>
              </a:prstGeom>
              <a:gradFill rotWithShape="0">
                <a:gsLst>
                  <a:gs pos="0">
                    <a:schemeClr val="accent2"/>
                  </a:gs>
                  <a:gs pos="100000">
                    <a:schemeClr val="accent2">
                      <a:gamma/>
                      <a:shade val="90980"/>
                      <a:invGamma/>
                    </a:schemeClr>
                  </a:gs>
                </a:gsLst>
                <a:path path="shape">
                  <a:fillToRect l="50000" t="50000" r="50000" b="50000"/>
                </a:path>
              </a:gradFill>
              <a:ln>
                <a:noFill/>
              </a:ln>
              <a:effectLst/>
              <a:extLst/>
            </p:spPr>
            <p:txBody>
              <a:bodyPr/>
              <a:lstStyle/>
              <a:p>
                <a:pPr>
                  <a:defRPr/>
                </a:pPr>
                <a:endParaRPr lang="en-US"/>
              </a:p>
            </p:txBody>
          </p:sp>
          <p:sp>
            <p:nvSpPr>
              <p:cNvPr id="91143" name="Oval 7"/>
              <p:cNvSpPr>
                <a:spLocks noChangeArrowheads="1"/>
              </p:cNvSpPr>
              <p:nvPr/>
            </p:nvSpPr>
            <p:spPr bwMode="hidden">
              <a:xfrm>
                <a:off x="3726" y="3840"/>
                <a:ext cx="452" cy="275"/>
              </a:xfrm>
              <a:prstGeom prst="ellipse">
                <a:avLst/>
              </a:prstGeom>
              <a:gradFill rotWithShape="0">
                <a:gsLst>
                  <a:gs pos="0">
                    <a:schemeClr val="accent2">
                      <a:gamma/>
                      <a:shade val="90980"/>
                      <a:invGamma/>
                    </a:schemeClr>
                  </a:gs>
                  <a:gs pos="100000">
                    <a:schemeClr val="accent2"/>
                  </a:gs>
                </a:gsLst>
                <a:lin ang="5400000" scaled="1"/>
              </a:gradFill>
              <a:ln>
                <a:noFill/>
              </a:ln>
              <a:effectLst/>
              <a:extLst/>
            </p:spPr>
            <p:txBody>
              <a:bodyPr/>
              <a:lstStyle/>
              <a:p>
                <a:pPr>
                  <a:defRPr/>
                </a:pPr>
                <a:endParaRPr lang="en-US"/>
              </a:p>
            </p:txBody>
          </p:sp>
          <p:sp>
            <p:nvSpPr>
              <p:cNvPr id="91144" name="Oval 8"/>
              <p:cNvSpPr>
                <a:spLocks noChangeArrowheads="1"/>
              </p:cNvSpPr>
              <p:nvPr/>
            </p:nvSpPr>
            <p:spPr bwMode="hidden">
              <a:xfrm>
                <a:off x="3782" y="3872"/>
                <a:ext cx="344" cy="207"/>
              </a:xfrm>
              <a:prstGeom prst="ellipse">
                <a:avLst/>
              </a:prstGeom>
              <a:gradFill rotWithShape="0">
                <a:gsLst>
                  <a:gs pos="0">
                    <a:schemeClr val="accent2"/>
                  </a:gs>
                  <a:gs pos="100000">
                    <a:schemeClr val="accent2">
                      <a:gamma/>
                      <a:shade val="94118"/>
                      <a:invGamma/>
                    </a:schemeClr>
                  </a:gs>
                </a:gsLst>
                <a:lin ang="5400000" scaled="1"/>
              </a:gradFill>
              <a:ln>
                <a:noFill/>
              </a:ln>
              <a:effectLst/>
              <a:extLst/>
            </p:spPr>
            <p:txBody>
              <a:bodyPr/>
              <a:lstStyle/>
              <a:p>
                <a:pPr>
                  <a:defRPr/>
                </a:pPr>
                <a:endParaRPr lang="en-US"/>
              </a:p>
            </p:txBody>
          </p:sp>
          <p:sp>
            <p:nvSpPr>
              <p:cNvPr id="91145" name="Oval 9"/>
              <p:cNvSpPr>
                <a:spLocks noChangeArrowheads="1"/>
              </p:cNvSpPr>
              <p:nvPr/>
            </p:nvSpPr>
            <p:spPr bwMode="hidden">
              <a:xfrm>
                <a:off x="3822" y="3896"/>
                <a:ext cx="262" cy="159"/>
              </a:xfrm>
              <a:prstGeom prst="ellipse">
                <a:avLst/>
              </a:prstGeom>
              <a:gradFill rotWithShape="0">
                <a:gsLst>
                  <a:gs pos="0">
                    <a:schemeClr val="accent2">
                      <a:gamma/>
                      <a:shade val="96863"/>
                      <a:invGamma/>
                    </a:schemeClr>
                  </a:gs>
                  <a:gs pos="100000">
                    <a:schemeClr val="accent2"/>
                  </a:gs>
                </a:gsLst>
                <a:lin ang="5400000" scaled="1"/>
              </a:gradFill>
              <a:ln>
                <a:noFill/>
              </a:ln>
              <a:effectLst/>
              <a:extLst/>
            </p:spPr>
            <p:txBody>
              <a:bodyPr/>
              <a:lstStyle/>
              <a:p>
                <a:pPr>
                  <a:defRPr/>
                </a:pPr>
                <a:endParaRPr lang="en-US"/>
              </a:p>
            </p:txBody>
          </p:sp>
          <p:sp>
            <p:nvSpPr>
              <p:cNvPr id="91146" name="Oval 10"/>
              <p:cNvSpPr>
                <a:spLocks noChangeArrowheads="1"/>
              </p:cNvSpPr>
              <p:nvPr/>
            </p:nvSpPr>
            <p:spPr bwMode="hidden">
              <a:xfrm>
                <a:off x="3856" y="3922"/>
                <a:ext cx="192" cy="107"/>
              </a:xfrm>
              <a:prstGeom prst="ellipse">
                <a:avLst/>
              </a:prstGeom>
              <a:gradFill rotWithShape="0">
                <a:gsLst>
                  <a:gs pos="0">
                    <a:schemeClr val="accent2"/>
                  </a:gs>
                  <a:gs pos="100000">
                    <a:schemeClr val="accent2">
                      <a:gamma/>
                      <a:shade val="94118"/>
                      <a:invGamma/>
                    </a:schemeClr>
                  </a:gs>
                </a:gsLst>
                <a:lin ang="5400000" scaled="1"/>
              </a:gradFill>
              <a:ln>
                <a:noFill/>
              </a:ln>
              <a:effectLst/>
              <a:extLst/>
            </p:spPr>
            <p:txBody>
              <a:bodyPr/>
              <a:lstStyle/>
              <a:p>
                <a:pPr>
                  <a:defRPr/>
                </a:pPr>
                <a:endParaRPr lang="en-US"/>
              </a:p>
            </p:txBody>
          </p:sp>
          <p:sp>
            <p:nvSpPr>
              <p:cNvPr id="91147" name="Freeform 11"/>
              <p:cNvSpPr>
                <a:spLocks/>
              </p:cNvSpPr>
              <p:nvPr/>
            </p:nvSpPr>
            <p:spPr bwMode="hidden">
              <a:xfrm>
                <a:off x="3575" y="3715"/>
                <a:ext cx="383" cy="161"/>
              </a:xfrm>
              <a:custGeom>
                <a:avLst/>
                <a:gdLst>
                  <a:gd name="T0" fmla="*/ 376 w 382"/>
                  <a:gd name="T1" fmla="*/ 12 h 161"/>
                  <a:gd name="T2" fmla="*/ 257 w 382"/>
                  <a:gd name="T3" fmla="*/ 24 h 161"/>
                  <a:gd name="T4" fmla="*/ 149 w 382"/>
                  <a:gd name="T5" fmla="*/ 54 h 161"/>
                  <a:gd name="T6" fmla="*/ 101 w 382"/>
                  <a:gd name="T7" fmla="*/ 77 h 161"/>
                  <a:gd name="T8" fmla="*/ 59 w 382"/>
                  <a:gd name="T9" fmla="*/ 101 h 161"/>
                  <a:gd name="T10" fmla="*/ 24 w 382"/>
                  <a:gd name="T11" fmla="*/ 131 h 161"/>
                  <a:gd name="T12" fmla="*/ 0 w 382"/>
                  <a:gd name="T13" fmla="*/ 161 h 161"/>
                  <a:gd name="T14" fmla="*/ 0 w 382"/>
                  <a:gd name="T15" fmla="*/ 137 h 161"/>
                  <a:gd name="T16" fmla="*/ 29 w 382"/>
                  <a:gd name="T17" fmla="*/ 107 h 161"/>
                  <a:gd name="T18" fmla="*/ 65 w 382"/>
                  <a:gd name="T19" fmla="*/ 83 h 161"/>
                  <a:gd name="T20" fmla="*/ 155 w 382"/>
                  <a:gd name="T21" fmla="*/ 36 h 161"/>
                  <a:gd name="T22" fmla="*/ 257 w 382"/>
                  <a:gd name="T23" fmla="*/ 12 h 161"/>
                  <a:gd name="T24" fmla="*/ 376 w 382"/>
                  <a:gd name="T25" fmla="*/ 0 h 161"/>
                  <a:gd name="T26" fmla="*/ 376 w 382"/>
                  <a:gd name="T27" fmla="*/ 0 h 161"/>
                  <a:gd name="T28" fmla="*/ 382 w 382"/>
                  <a:gd name="T29" fmla="*/ 0 h 161"/>
                  <a:gd name="T30" fmla="*/ 382 w 382"/>
                  <a:gd name="T31" fmla="*/ 12 h 161"/>
                  <a:gd name="T32" fmla="*/ 376 w 382"/>
                  <a:gd name="T33" fmla="*/ 12 h 161"/>
                  <a:gd name="T34" fmla="*/ 376 w 382"/>
                  <a:gd name="T35" fmla="*/ 12 h 161"/>
                  <a:gd name="T36" fmla="*/ 376 w 382"/>
                  <a:gd name="T37" fmla="*/ 12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82" h="161">
                    <a:moveTo>
                      <a:pt x="376" y="12"/>
                    </a:moveTo>
                    <a:lnTo>
                      <a:pt x="257" y="24"/>
                    </a:lnTo>
                    <a:lnTo>
                      <a:pt x="149" y="54"/>
                    </a:lnTo>
                    <a:lnTo>
                      <a:pt x="101" y="77"/>
                    </a:lnTo>
                    <a:lnTo>
                      <a:pt x="59" y="101"/>
                    </a:lnTo>
                    <a:lnTo>
                      <a:pt x="24" y="131"/>
                    </a:lnTo>
                    <a:lnTo>
                      <a:pt x="0" y="161"/>
                    </a:lnTo>
                    <a:lnTo>
                      <a:pt x="0" y="137"/>
                    </a:lnTo>
                    <a:lnTo>
                      <a:pt x="29" y="107"/>
                    </a:lnTo>
                    <a:lnTo>
                      <a:pt x="65" y="83"/>
                    </a:lnTo>
                    <a:lnTo>
                      <a:pt x="155" y="36"/>
                    </a:lnTo>
                    <a:lnTo>
                      <a:pt x="257" y="12"/>
                    </a:lnTo>
                    <a:lnTo>
                      <a:pt x="376" y="0"/>
                    </a:lnTo>
                    <a:lnTo>
                      <a:pt x="376" y="0"/>
                    </a:lnTo>
                    <a:lnTo>
                      <a:pt x="382" y="0"/>
                    </a:lnTo>
                    <a:lnTo>
                      <a:pt x="382" y="12"/>
                    </a:lnTo>
                    <a:lnTo>
                      <a:pt x="376" y="12"/>
                    </a:lnTo>
                    <a:lnTo>
                      <a:pt x="376" y="12"/>
                    </a:lnTo>
                    <a:lnTo>
                      <a:pt x="376" y="12"/>
                    </a:lnTo>
                    <a:close/>
                  </a:path>
                </a:pathLst>
              </a:custGeom>
              <a:gradFill rotWithShape="0">
                <a:gsLst>
                  <a:gs pos="0">
                    <a:schemeClr val="accent2">
                      <a:gamma/>
                      <a:shade val="94118"/>
                      <a:invGamma/>
                    </a:schemeClr>
                  </a:gs>
                  <a:gs pos="100000">
                    <a:schemeClr val="accent2"/>
                  </a:gs>
                </a:gsLst>
                <a:lin ang="5400000" scaled="1"/>
              </a:gradFill>
              <a:ln>
                <a:noFill/>
              </a:ln>
              <a:extLst/>
            </p:spPr>
            <p:txBody>
              <a:bodyPr/>
              <a:lstStyle/>
              <a:p>
                <a:pPr>
                  <a:defRPr/>
                </a:pPr>
                <a:endParaRPr lang="en-US"/>
              </a:p>
            </p:txBody>
          </p:sp>
          <p:sp>
            <p:nvSpPr>
              <p:cNvPr id="91148" name="Freeform 12"/>
              <p:cNvSpPr>
                <a:spLocks/>
              </p:cNvSpPr>
              <p:nvPr/>
            </p:nvSpPr>
            <p:spPr bwMode="hidden">
              <a:xfrm>
                <a:off x="3695" y="4170"/>
                <a:ext cx="444" cy="66"/>
              </a:xfrm>
              <a:custGeom>
                <a:avLst/>
                <a:gdLst>
                  <a:gd name="T0" fmla="*/ 257 w 443"/>
                  <a:gd name="T1" fmla="*/ 54 h 66"/>
                  <a:gd name="T2" fmla="*/ 353 w 443"/>
                  <a:gd name="T3" fmla="*/ 48 h 66"/>
                  <a:gd name="T4" fmla="*/ 443 w 443"/>
                  <a:gd name="T5" fmla="*/ 24 h 66"/>
                  <a:gd name="T6" fmla="*/ 443 w 443"/>
                  <a:gd name="T7" fmla="*/ 36 h 66"/>
                  <a:gd name="T8" fmla="*/ 353 w 443"/>
                  <a:gd name="T9" fmla="*/ 60 h 66"/>
                  <a:gd name="T10" fmla="*/ 257 w 443"/>
                  <a:gd name="T11" fmla="*/ 66 h 66"/>
                  <a:gd name="T12" fmla="*/ 186 w 443"/>
                  <a:gd name="T13" fmla="*/ 60 h 66"/>
                  <a:gd name="T14" fmla="*/ 120 w 443"/>
                  <a:gd name="T15" fmla="*/ 48 h 66"/>
                  <a:gd name="T16" fmla="*/ 60 w 443"/>
                  <a:gd name="T17" fmla="*/ 36 h 66"/>
                  <a:gd name="T18" fmla="*/ 0 w 443"/>
                  <a:gd name="T19" fmla="*/ 12 h 66"/>
                  <a:gd name="T20" fmla="*/ 0 w 443"/>
                  <a:gd name="T21" fmla="*/ 0 h 66"/>
                  <a:gd name="T22" fmla="*/ 54 w 443"/>
                  <a:gd name="T23" fmla="*/ 24 h 66"/>
                  <a:gd name="T24" fmla="*/ 120 w 443"/>
                  <a:gd name="T25" fmla="*/ 36 h 66"/>
                  <a:gd name="T26" fmla="*/ 186 w 443"/>
                  <a:gd name="T27" fmla="*/ 48 h 66"/>
                  <a:gd name="T28" fmla="*/ 257 w 443"/>
                  <a:gd name="T29" fmla="*/ 54 h 66"/>
                  <a:gd name="T30" fmla="*/ 257 w 443"/>
                  <a:gd name="T31" fmla="*/ 54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3" h="66">
                    <a:moveTo>
                      <a:pt x="257" y="54"/>
                    </a:moveTo>
                    <a:lnTo>
                      <a:pt x="353" y="48"/>
                    </a:lnTo>
                    <a:lnTo>
                      <a:pt x="443" y="24"/>
                    </a:lnTo>
                    <a:lnTo>
                      <a:pt x="443" y="36"/>
                    </a:lnTo>
                    <a:lnTo>
                      <a:pt x="353" y="60"/>
                    </a:lnTo>
                    <a:lnTo>
                      <a:pt x="257" y="66"/>
                    </a:lnTo>
                    <a:lnTo>
                      <a:pt x="186" y="60"/>
                    </a:lnTo>
                    <a:lnTo>
                      <a:pt x="120" y="48"/>
                    </a:lnTo>
                    <a:lnTo>
                      <a:pt x="60" y="36"/>
                    </a:lnTo>
                    <a:lnTo>
                      <a:pt x="0" y="12"/>
                    </a:lnTo>
                    <a:lnTo>
                      <a:pt x="0" y="0"/>
                    </a:lnTo>
                    <a:lnTo>
                      <a:pt x="54" y="24"/>
                    </a:lnTo>
                    <a:lnTo>
                      <a:pt x="120" y="36"/>
                    </a:lnTo>
                    <a:lnTo>
                      <a:pt x="186" y="48"/>
                    </a:lnTo>
                    <a:lnTo>
                      <a:pt x="257" y="54"/>
                    </a:lnTo>
                    <a:lnTo>
                      <a:pt x="257" y="54"/>
                    </a:lnTo>
                    <a:close/>
                  </a:path>
                </a:pathLst>
              </a:custGeom>
              <a:gradFill rotWithShape="0">
                <a:gsLst>
                  <a:gs pos="0">
                    <a:schemeClr val="accent2">
                      <a:gamma/>
                      <a:shade val="84706"/>
                      <a:invGamma/>
                    </a:schemeClr>
                  </a:gs>
                  <a:gs pos="100000">
                    <a:schemeClr val="accent2"/>
                  </a:gs>
                </a:gsLst>
                <a:lin ang="18900000" scaled="1"/>
              </a:gradFill>
              <a:ln>
                <a:noFill/>
              </a:ln>
              <a:extLst/>
            </p:spPr>
            <p:txBody>
              <a:bodyPr/>
              <a:lstStyle/>
              <a:p>
                <a:pPr>
                  <a:defRPr/>
                </a:pPr>
                <a:endParaRPr lang="en-US"/>
              </a:p>
            </p:txBody>
          </p:sp>
          <p:sp>
            <p:nvSpPr>
              <p:cNvPr id="91149" name="Freeform 13"/>
              <p:cNvSpPr>
                <a:spLocks/>
              </p:cNvSpPr>
              <p:nvPr/>
            </p:nvSpPr>
            <p:spPr bwMode="hidden">
              <a:xfrm>
                <a:off x="3527" y="3906"/>
                <a:ext cx="89" cy="216"/>
              </a:xfrm>
              <a:custGeom>
                <a:avLst/>
                <a:gdLst>
                  <a:gd name="T0" fmla="*/ 12 w 89"/>
                  <a:gd name="T1" fmla="*/ 66 h 216"/>
                  <a:gd name="T2" fmla="*/ 18 w 89"/>
                  <a:gd name="T3" fmla="*/ 108 h 216"/>
                  <a:gd name="T4" fmla="*/ 36 w 89"/>
                  <a:gd name="T5" fmla="*/ 144 h 216"/>
                  <a:gd name="T6" fmla="*/ 60 w 89"/>
                  <a:gd name="T7" fmla="*/ 180 h 216"/>
                  <a:gd name="T8" fmla="*/ 89 w 89"/>
                  <a:gd name="T9" fmla="*/ 216 h 216"/>
                  <a:gd name="T10" fmla="*/ 72 w 89"/>
                  <a:gd name="T11" fmla="*/ 216 h 216"/>
                  <a:gd name="T12" fmla="*/ 42 w 89"/>
                  <a:gd name="T13" fmla="*/ 180 h 216"/>
                  <a:gd name="T14" fmla="*/ 18 w 89"/>
                  <a:gd name="T15" fmla="*/ 144 h 216"/>
                  <a:gd name="T16" fmla="*/ 6 w 89"/>
                  <a:gd name="T17" fmla="*/ 108 h 216"/>
                  <a:gd name="T18" fmla="*/ 0 w 89"/>
                  <a:gd name="T19" fmla="*/ 66 h 216"/>
                  <a:gd name="T20" fmla="*/ 0 w 89"/>
                  <a:gd name="T21" fmla="*/ 30 h 216"/>
                  <a:gd name="T22" fmla="*/ 12 w 89"/>
                  <a:gd name="T23" fmla="*/ 0 h 216"/>
                  <a:gd name="T24" fmla="*/ 30 w 89"/>
                  <a:gd name="T25" fmla="*/ 0 h 216"/>
                  <a:gd name="T26" fmla="*/ 18 w 89"/>
                  <a:gd name="T27" fmla="*/ 30 h 216"/>
                  <a:gd name="T28" fmla="*/ 12 w 89"/>
                  <a:gd name="T29" fmla="*/ 66 h 216"/>
                  <a:gd name="T30" fmla="*/ 12 w 89"/>
                  <a:gd name="T31" fmla="*/ 6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89" h="216">
                    <a:moveTo>
                      <a:pt x="12" y="66"/>
                    </a:moveTo>
                    <a:lnTo>
                      <a:pt x="18" y="108"/>
                    </a:lnTo>
                    <a:lnTo>
                      <a:pt x="36" y="144"/>
                    </a:lnTo>
                    <a:lnTo>
                      <a:pt x="60" y="180"/>
                    </a:lnTo>
                    <a:lnTo>
                      <a:pt x="89" y="216"/>
                    </a:lnTo>
                    <a:lnTo>
                      <a:pt x="72" y="216"/>
                    </a:lnTo>
                    <a:lnTo>
                      <a:pt x="42" y="180"/>
                    </a:lnTo>
                    <a:lnTo>
                      <a:pt x="18" y="144"/>
                    </a:lnTo>
                    <a:lnTo>
                      <a:pt x="6" y="108"/>
                    </a:lnTo>
                    <a:lnTo>
                      <a:pt x="0" y="66"/>
                    </a:lnTo>
                    <a:lnTo>
                      <a:pt x="0" y="30"/>
                    </a:lnTo>
                    <a:lnTo>
                      <a:pt x="12" y="0"/>
                    </a:lnTo>
                    <a:lnTo>
                      <a:pt x="30" y="0"/>
                    </a:lnTo>
                    <a:lnTo>
                      <a:pt x="18" y="30"/>
                    </a:lnTo>
                    <a:lnTo>
                      <a:pt x="12" y="66"/>
                    </a:lnTo>
                    <a:lnTo>
                      <a:pt x="12" y="66"/>
                    </a:lnTo>
                    <a:close/>
                  </a:path>
                </a:pathLst>
              </a:custGeom>
              <a:gradFill rotWithShape="0">
                <a:gsLst>
                  <a:gs pos="0">
                    <a:schemeClr val="accent2"/>
                  </a:gs>
                  <a:gs pos="100000">
                    <a:schemeClr val="accent2">
                      <a:gamma/>
                      <a:shade val="87843"/>
                      <a:invGamma/>
                    </a:schemeClr>
                  </a:gs>
                </a:gsLst>
                <a:lin ang="5400000" scaled="1"/>
              </a:gradFill>
              <a:ln>
                <a:noFill/>
              </a:ln>
              <a:extLst/>
            </p:spPr>
            <p:txBody>
              <a:bodyPr/>
              <a:lstStyle/>
              <a:p>
                <a:pPr>
                  <a:defRPr/>
                </a:pPr>
                <a:endParaRPr lang="en-US"/>
              </a:p>
            </p:txBody>
          </p:sp>
          <p:sp>
            <p:nvSpPr>
              <p:cNvPr id="91150" name="Freeform 14"/>
              <p:cNvSpPr>
                <a:spLocks/>
              </p:cNvSpPr>
              <p:nvPr/>
            </p:nvSpPr>
            <p:spPr bwMode="hidden">
              <a:xfrm>
                <a:off x="3569" y="3745"/>
                <a:ext cx="750" cy="461"/>
              </a:xfrm>
              <a:custGeom>
                <a:avLst/>
                <a:gdLst>
                  <a:gd name="T0" fmla="*/ 382 w 747"/>
                  <a:gd name="T1" fmla="*/ 443 h 461"/>
                  <a:gd name="T2" fmla="*/ 311 w 747"/>
                  <a:gd name="T3" fmla="*/ 437 h 461"/>
                  <a:gd name="T4" fmla="*/ 245 w 747"/>
                  <a:gd name="T5" fmla="*/ 425 h 461"/>
                  <a:gd name="T6" fmla="*/ 185 w 747"/>
                  <a:gd name="T7" fmla="*/ 407 h 461"/>
                  <a:gd name="T8" fmla="*/ 131 w 747"/>
                  <a:gd name="T9" fmla="*/ 383 h 461"/>
                  <a:gd name="T10" fmla="*/ 83 w 747"/>
                  <a:gd name="T11" fmla="*/ 347 h 461"/>
                  <a:gd name="T12" fmla="*/ 53 w 747"/>
                  <a:gd name="T13" fmla="*/ 311 h 461"/>
                  <a:gd name="T14" fmla="*/ 30 w 747"/>
                  <a:gd name="T15" fmla="*/ 269 h 461"/>
                  <a:gd name="T16" fmla="*/ 24 w 747"/>
                  <a:gd name="T17" fmla="*/ 227 h 461"/>
                  <a:gd name="T18" fmla="*/ 30 w 747"/>
                  <a:gd name="T19" fmla="*/ 185 h 461"/>
                  <a:gd name="T20" fmla="*/ 53 w 747"/>
                  <a:gd name="T21" fmla="*/ 143 h 461"/>
                  <a:gd name="T22" fmla="*/ 83 w 747"/>
                  <a:gd name="T23" fmla="*/ 107 h 461"/>
                  <a:gd name="T24" fmla="*/ 131 w 747"/>
                  <a:gd name="T25" fmla="*/ 77 h 461"/>
                  <a:gd name="T26" fmla="*/ 185 w 747"/>
                  <a:gd name="T27" fmla="*/ 47 h 461"/>
                  <a:gd name="T28" fmla="*/ 245 w 747"/>
                  <a:gd name="T29" fmla="*/ 30 h 461"/>
                  <a:gd name="T30" fmla="*/ 311 w 747"/>
                  <a:gd name="T31" fmla="*/ 18 h 461"/>
                  <a:gd name="T32" fmla="*/ 382 w 747"/>
                  <a:gd name="T33" fmla="*/ 12 h 461"/>
                  <a:gd name="T34" fmla="*/ 478 w 747"/>
                  <a:gd name="T35" fmla="*/ 18 h 461"/>
                  <a:gd name="T36" fmla="*/ 562 w 747"/>
                  <a:gd name="T37" fmla="*/ 41 h 461"/>
                  <a:gd name="T38" fmla="*/ 562 w 747"/>
                  <a:gd name="T39" fmla="*/ 36 h 461"/>
                  <a:gd name="T40" fmla="*/ 562 w 747"/>
                  <a:gd name="T41" fmla="*/ 30 h 461"/>
                  <a:gd name="T42" fmla="*/ 478 w 747"/>
                  <a:gd name="T43" fmla="*/ 6 h 461"/>
                  <a:gd name="T44" fmla="*/ 382 w 747"/>
                  <a:gd name="T45" fmla="*/ 0 h 461"/>
                  <a:gd name="T46" fmla="*/ 305 w 747"/>
                  <a:gd name="T47" fmla="*/ 6 h 461"/>
                  <a:gd name="T48" fmla="*/ 233 w 747"/>
                  <a:gd name="T49" fmla="*/ 18 h 461"/>
                  <a:gd name="T50" fmla="*/ 167 w 747"/>
                  <a:gd name="T51" fmla="*/ 41 h 461"/>
                  <a:gd name="T52" fmla="*/ 113 w 747"/>
                  <a:gd name="T53" fmla="*/ 65 h 461"/>
                  <a:gd name="T54" fmla="*/ 65 w 747"/>
                  <a:gd name="T55" fmla="*/ 101 h 461"/>
                  <a:gd name="T56" fmla="*/ 30 w 747"/>
                  <a:gd name="T57" fmla="*/ 137 h 461"/>
                  <a:gd name="T58" fmla="*/ 6 w 747"/>
                  <a:gd name="T59" fmla="*/ 179 h 461"/>
                  <a:gd name="T60" fmla="*/ 0 w 747"/>
                  <a:gd name="T61" fmla="*/ 227 h 461"/>
                  <a:gd name="T62" fmla="*/ 6 w 747"/>
                  <a:gd name="T63" fmla="*/ 275 h 461"/>
                  <a:gd name="T64" fmla="*/ 30 w 747"/>
                  <a:gd name="T65" fmla="*/ 317 h 461"/>
                  <a:gd name="T66" fmla="*/ 65 w 747"/>
                  <a:gd name="T67" fmla="*/ 359 h 461"/>
                  <a:gd name="T68" fmla="*/ 113 w 747"/>
                  <a:gd name="T69" fmla="*/ 395 h 461"/>
                  <a:gd name="T70" fmla="*/ 167 w 747"/>
                  <a:gd name="T71" fmla="*/ 419 h 461"/>
                  <a:gd name="T72" fmla="*/ 233 w 747"/>
                  <a:gd name="T73" fmla="*/ 443 h 461"/>
                  <a:gd name="T74" fmla="*/ 305 w 747"/>
                  <a:gd name="T75" fmla="*/ 455 h 461"/>
                  <a:gd name="T76" fmla="*/ 382 w 747"/>
                  <a:gd name="T77" fmla="*/ 461 h 461"/>
                  <a:gd name="T78" fmla="*/ 448 w 747"/>
                  <a:gd name="T79" fmla="*/ 455 h 461"/>
                  <a:gd name="T80" fmla="*/ 508 w 747"/>
                  <a:gd name="T81" fmla="*/ 449 h 461"/>
                  <a:gd name="T82" fmla="*/ 609 w 747"/>
                  <a:gd name="T83" fmla="*/ 413 h 461"/>
                  <a:gd name="T84" fmla="*/ 657 w 747"/>
                  <a:gd name="T85" fmla="*/ 389 h 461"/>
                  <a:gd name="T86" fmla="*/ 693 w 747"/>
                  <a:gd name="T87" fmla="*/ 359 h 461"/>
                  <a:gd name="T88" fmla="*/ 723 w 747"/>
                  <a:gd name="T89" fmla="*/ 329 h 461"/>
                  <a:gd name="T90" fmla="*/ 747 w 747"/>
                  <a:gd name="T91" fmla="*/ 293 h 461"/>
                  <a:gd name="T92" fmla="*/ 741 w 747"/>
                  <a:gd name="T93" fmla="*/ 287 h 461"/>
                  <a:gd name="T94" fmla="*/ 729 w 747"/>
                  <a:gd name="T95" fmla="*/ 281 h 461"/>
                  <a:gd name="T96" fmla="*/ 711 w 747"/>
                  <a:gd name="T97" fmla="*/ 317 h 461"/>
                  <a:gd name="T98" fmla="*/ 681 w 747"/>
                  <a:gd name="T99" fmla="*/ 347 h 461"/>
                  <a:gd name="T100" fmla="*/ 645 w 747"/>
                  <a:gd name="T101" fmla="*/ 377 h 461"/>
                  <a:gd name="T102" fmla="*/ 604 w 747"/>
                  <a:gd name="T103" fmla="*/ 401 h 461"/>
                  <a:gd name="T104" fmla="*/ 502 w 747"/>
                  <a:gd name="T105" fmla="*/ 431 h 461"/>
                  <a:gd name="T106" fmla="*/ 442 w 747"/>
                  <a:gd name="T107" fmla="*/ 443 h 461"/>
                  <a:gd name="T108" fmla="*/ 382 w 747"/>
                  <a:gd name="T109" fmla="*/ 443 h 461"/>
                  <a:gd name="T110" fmla="*/ 382 w 747"/>
                  <a:gd name="T111" fmla="*/ 44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47" h="461">
                    <a:moveTo>
                      <a:pt x="382" y="443"/>
                    </a:moveTo>
                    <a:lnTo>
                      <a:pt x="311" y="437"/>
                    </a:lnTo>
                    <a:lnTo>
                      <a:pt x="245" y="425"/>
                    </a:lnTo>
                    <a:lnTo>
                      <a:pt x="185" y="407"/>
                    </a:lnTo>
                    <a:lnTo>
                      <a:pt x="131" y="383"/>
                    </a:lnTo>
                    <a:lnTo>
                      <a:pt x="83" y="347"/>
                    </a:lnTo>
                    <a:lnTo>
                      <a:pt x="53" y="311"/>
                    </a:lnTo>
                    <a:lnTo>
                      <a:pt x="30" y="269"/>
                    </a:lnTo>
                    <a:lnTo>
                      <a:pt x="24" y="227"/>
                    </a:lnTo>
                    <a:lnTo>
                      <a:pt x="30" y="185"/>
                    </a:lnTo>
                    <a:lnTo>
                      <a:pt x="53" y="143"/>
                    </a:lnTo>
                    <a:lnTo>
                      <a:pt x="83" y="107"/>
                    </a:lnTo>
                    <a:lnTo>
                      <a:pt x="131" y="77"/>
                    </a:lnTo>
                    <a:lnTo>
                      <a:pt x="185" y="47"/>
                    </a:lnTo>
                    <a:lnTo>
                      <a:pt x="245" y="30"/>
                    </a:lnTo>
                    <a:lnTo>
                      <a:pt x="311" y="18"/>
                    </a:lnTo>
                    <a:lnTo>
                      <a:pt x="382" y="12"/>
                    </a:lnTo>
                    <a:lnTo>
                      <a:pt x="478" y="18"/>
                    </a:lnTo>
                    <a:lnTo>
                      <a:pt x="562" y="41"/>
                    </a:lnTo>
                    <a:lnTo>
                      <a:pt x="562" y="36"/>
                    </a:lnTo>
                    <a:lnTo>
                      <a:pt x="562" y="30"/>
                    </a:lnTo>
                    <a:lnTo>
                      <a:pt x="478" y="6"/>
                    </a:lnTo>
                    <a:lnTo>
                      <a:pt x="382" y="0"/>
                    </a:lnTo>
                    <a:lnTo>
                      <a:pt x="305" y="6"/>
                    </a:lnTo>
                    <a:lnTo>
                      <a:pt x="233" y="18"/>
                    </a:lnTo>
                    <a:lnTo>
                      <a:pt x="167" y="41"/>
                    </a:lnTo>
                    <a:lnTo>
                      <a:pt x="113" y="65"/>
                    </a:lnTo>
                    <a:lnTo>
                      <a:pt x="65" y="101"/>
                    </a:lnTo>
                    <a:lnTo>
                      <a:pt x="30" y="137"/>
                    </a:lnTo>
                    <a:lnTo>
                      <a:pt x="6" y="179"/>
                    </a:lnTo>
                    <a:lnTo>
                      <a:pt x="0" y="227"/>
                    </a:lnTo>
                    <a:lnTo>
                      <a:pt x="6" y="275"/>
                    </a:lnTo>
                    <a:lnTo>
                      <a:pt x="30" y="317"/>
                    </a:lnTo>
                    <a:lnTo>
                      <a:pt x="65" y="359"/>
                    </a:lnTo>
                    <a:lnTo>
                      <a:pt x="113" y="395"/>
                    </a:lnTo>
                    <a:lnTo>
                      <a:pt x="167" y="419"/>
                    </a:lnTo>
                    <a:lnTo>
                      <a:pt x="233" y="443"/>
                    </a:lnTo>
                    <a:lnTo>
                      <a:pt x="305" y="455"/>
                    </a:lnTo>
                    <a:lnTo>
                      <a:pt x="382" y="461"/>
                    </a:lnTo>
                    <a:lnTo>
                      <a:pt x="448" y="455"/>
                    </a:lnTo>
                    <a:lnTo>
                      <a:pt x="508" y="449"/>
                    </a:lnTo>
                    <a:lnTo>
                      <a:pt x="609" y="413"/>
                    </a:lnTo>
                    <a:lnTo>
                      <a:pt x="657" y="389"/>
                    </a:lnTo>
                    <a:lnTo>
                      <a:pt x="693" y="359"/>
                    </a:lnTo>
                    <a:lnTo>
                      <a:pt x="723" y="329"/>
                    </a:lnTo>
                    <a:lnTo>
                      <a:pt x="747" y="293"/>
                    </a:lnTo>
                    <a:lnTo>
                      <a:pt x="741" y="287"/>
                    </a:lnTo>
                    <a:lnTo>
                      <a:pt x="729" y="281"/>
                    </a:lnTo>
                    <a:lnTo>
                      <a:pt x="711" y="317"/>
                    </a:lnTo>
                    <a:lnTo>
                      <a:pt x="681" y="347"/>
                    </a:lnTo>
                    <a:lnTo>
                      <a:pt x="645" y="377"/>
                    </a:lnTo>
                    <a:lnTo>
                      <a:pt x="604" y="401"/>
                    </a:lnTo>
                    <a:lnTo>
                      <a:pt x="502" y="431"/>
                    </a:lnTo>
                    <a:lnTo>
                      <a:pt x="442" y="443"/>
                    </a:lnTo>
                    <a:lnTo>
                      <a:pt x="382" y="443"/>
                    </a:lnTo>
                    <a:lnTo>
                      <a:pt x="382" y="443"/>
                    </a:lnTo>
                    <a:close/>
                  </a:path>
                </a:pathLst>
              </a:custGeom>
              <a:gradFill rotWithShape="0">
                <a:gsLst>
                  <a:gs pos="0">
                    <a:schemeClr val="accent2"/>
                  </a:gs>
                  <a:gs pos="100000">
                    <a:schemeClr val="accent2">
                      <a:gamma/>
                      <a:shade val="90980"/>
                      <a:invGamma/>
                    </a:schemeClr>
                  </a:gs>
                </a:gsLst>
                <a:path path="rect">
                  <a:fillToRect l="50000" t="50000" r="50000" b="50000"/>
                </a:path>
              </a:gradFill>
              <a:ln>
                <a:noFill/>
              </a:ln>
              <a:extLst/>
            </p:spPr>
            <p:txBody>
              <a:bodyPr/>
              <a:lstStyle/>
              <a:p>
                <a:pPr>
                  <a:defRPr/>
                </a:pPr>
                <a:endParaRPr lang="en-US"/>
              </a:p>
            </p:txBody>
          </p:sp>
          <p:sp>
            <p:nvSpPr>
              <p:cNvPr id="91151" name="Freeform 15"/>
              <p:cNvSpPr>
                <a:spLocks/>
              </p:cNvSpPr>
              <p:nvPr/>
            </p:nvSpPr>
            <p:spPr bwMode="hidden">
              <a:xfrm>
                <a:off x="4037" y="3721"/>
                <a:ext cx="96" cy="30"/>
              </a:xfrm>
              <a:custGeom>
                <a:avLst/>
                <a:gdLst>
                  <a:gd name="T0" fmla="*/ 0 w 96"/>
                  <a:gd name="T1" fmla="*/ 0 h 30"/>
                  <a:gd name="T2" fmla="*/ 0 w 96"/>
                  <a:gd name="T3" fmla="*/ 12 h 30"/>
                  <a:gd name="T4" fmla="*/ 48 w 96"/>
                  <a:gd name="T5" fmla="*/ 18 h 30"/>
                  <a:gd name="T6" fmla="*/ 96 w 96"/>
                  <a:gd name="T7" fmla="*/ 30 h 30"/>
                  <a:gd name="T8" fmla="*/ 96 w 96"/>
                  <a:gd name="T9" fmla="*/ 24 h 30"/>
                  <a:gd name="T10" fmla="*/ 96 w 96"/>
                  <a:gd name="T11" fmla="*/ 18 h 30"/>
                  <a:gd name="T12" fmla="*/ 48 w 96"/>
                  <a:gd name="T13" fmla="*/ 12 h 30"/>
                  <a:gd name="T14" fmla="*/ 0 w 96"/>
                  <a:gd name="T15" fmla="*/ 0 h 30"/>
                  <a:gd name="T16" fmla="*/ 0 w 96"/>
                  <a:gd name="T17"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6" h="30">
                    <a:moveTo>
                      <a:pt x="0" y="0"/>
                    </a:moveTo>
                    <a:lnTo>
                      <a:pt x="0" y="12"/>
                    </a:lnTo>
                    <a:lnTo>
                      <a:pt x="48" y="18"/>
                    </a:lnTo>
                    <a:lnTo>
                      <a:pt x="96" y="30"/>
                    </a:lnTo>
                    <a:lnTo>
                      <a:pt x="96" y="24"/>
                    </a:lnTo>
                    <a:lnTo>
                      <a:pt x="96" y="18"/>
                    </a:lnTo>
                    <a:lnTo>
                      <a:pt x="48" y="12"/>
                    </a:lnTo>
                    <a:lnTo>
                      <a:pt x="0" y="0"/>
                    </a:lnTo>
                    <a:lnTo>
                      <a:pt x="0" y="0"/>
                    </a:lnTo>
                    <a:close/>
                  </a:path>
                </a:pathLst>
              </a:custGeom>
              <a:gradFill rotWithShape="0">
                <a:gsLst>
                  <a:gs pos="0">
                    <a:schemeClr val="accent2"/>
                  </a:gs>
                  <a:gs pos="100000">
                    <a:schemeClr val="accent2">
                      <a:gamma/>
                      <a:shade val="87843"/>
                      <a:invGamma/>
                    </a:schemeClr>
                  </a:gs>
                </a:gsLst>
                <a:lin ang="0" scaled="1"/>
              </a:gradFill>
              <a:ln>
                <a:noFill/>
              </a:ln>
              <a:extLst/>
            </p:spPr>
            <p:txBody>
              <a:bodyPr/>
              <a:lstStyle/>
              <a:p>
                <a:pPr>
                  <a:defRPr/>
                </a:pPr>
                <a:endParaRPr lang="en-US"/>
              </a:p>
            </p:txBody>
          </p:sp>
          <p:sp>
            <p:nvSpPr>
              <p:cNvPr id="91152" name="Oval 16"/>
              <p:cNvSpPr>
                <a:spLocks noChangeArrowheads="1"/>
              </p:cNvSpPr>
              <p:nvPr/>
            </p:nvSpPr>
            <p:spPr bwMode="hidden">
              <a:xfrm>
                <a:off x="3910" y="3948"/>
                <a:ext cx="84" cy="53"/>
              </a:xfrm>
              <a:prstGeom prst="ellipse">
                <a:avLst/>
              </a:prstGeom>
              <a:gradFill rotWithShape="0">
                <a:gsLst>
                  <a:gs pos="0">
                    <a:schemeClr val="accent2">
                      <a:gamma/>
                      <a:shade val="94118"/>
                      <a:invGamma/>
                    </a:schemeClr>
                  </a:gs>
                  <a:gs pos="100000">
                    <a:schemeClr val="accent2"/>
                  </a:gs>
                </a:gsLst>
                <a:lin ang="5400000" scaled="1"/>
              </a:gradFill>
              <a:ln>
                <a:noFill/>
              </a:ln>
              <a:effectLst/>
              <a:extLst/>
            </p:spPr>
            <p:txBody>
              <a:bodyPr/>
              <a:lstStyle/>
              <a:p>
                <a:pPr>
                  <a:defRPr/>
                </a:pPr>
                <a:endParaRPr lang="en-US"/>
              </a:p>
            </p:txBody>
          </p:sp>
        </p:grpSp>
        <p:grpSp>
          <p:nvGrpSpPr>
            <p:cNvPr id="1035" name="Group 17"/>
            <p:cNvGrpSpPr>
              <a:grpSpLocks/>
            </p:cNvGrpSpPr>
            <p:nvPr userDrawn="1"/>
          </p:nvGrpSpPr>
          <p:grpSpPr bwMode="auto">
            <a:xfrm>
              <a:off x="1776" y="3631"/>
              <a:ext cx="1626" cy="683"/>
              <a:chOff x="1776" y="3631"/>
              <a:chExt cx="1626" cy="683"/>
            </a:xfrm>
          </p:grpSpPr>
          <p:sp>
            <p:nvSpPr>
              <p:cNvPr id="91154" name="Oval 18"/>
              <p:cNvSpPr>
                <a:spLocks noChangeArrowheads="1"/>
              </p:cNvSpPr>
              <p:nvPr/>
            </p:nvSpPr>
            <p:spPr bwMode="hidden">
              <a:xfrm>
                <a:off x="2268" y="3934"/>
                <a:ext cx="638" cy="377"/>
              </a:xfrm>
              <a:prstGeom prst="ellipse">
                <a:avLst/>
              </a:prstGeom>
              <a:gradFill rotWithShape="0">
                <a:gsLst>
                  <a:gs pos="0">
                    <a:schemeClr val="accent2">
                      <a:gamma/>
                      <a:shade val="87843"/>
                      <a:invGamma/>
                    </a:schemeClr>
                  </a:gs>
                  <a:gs pos="100000">
                    <a:schemeClr val="accent2"/>
                  </a:gs>
                </a:gsLst>
                <a:lin ang="2700000" scaled="1"/>
              </a:gradFill>
              <a:ln>
                <a:noFill/>
              </a:ln>
              <a:effectLst/>
              <a:extLst/>
            </p:spPr>
            <p:txBody>
              <a:bodyPr/>
              <a:lstStyle/>
              <a:p>
                <a:pPr>
                  <a:defRPr/>
                </a:pPr>
                <a:endParaRPr lang="en-US"/>
              </a:p>
            </p:txBody>
          </p:sp>
          <p:sp>
            <p:nvSpPr>
              <p:cNvPr id="91155" name="Oval 19"/>
              <p:cNvSpPr>
                <a:spLocks noChangeArrowheads="1"/>
              </p:cNvSpPr>
              <p:nvPr/>
            </p:nvSpPr>
            <p:spPr bwMode="hidden">
              <a:xfrm>
                <a:off x="2314" y="3958"/>
                <a:ext cx="543" cy="332"/>
              </a:xfrm>
              <a:prstGeom prst="ellipse">
                <a:avLst/>
              </a:prstGeom>
              <a:gradFill rotWithShape="0">
                <a:gsLst>
                  <a:gs pos="0">
                    <a:schemeClr val="accent2"/>
                  </a:gs>
                  <a:gs pos="100000">
                    <a:schemeClr val="accent2">
                      <a:gamma/>
                      <a:shade val="87843"/>
                      <a:invGamma/>
                    </a:schemeClr>
                  </a:gs>
                </a:gsLst>
                <a:lin ang="2700000" scaled="1"/>
              </a:gradFill>
              <a:ln>
                <a:noFill/>
              </a:ln>
              <a:effectLst/>
              <a:extLst/>
            </p:spPr>
            <p:txBody>
              <a:bodyPr/>
              <a:lstStyle/>
              <a:p>
                <a:pPr>
                  <a:defRPr/>
                </a:pPr>
                <a:endParaRPr lang="en-US"/>
              </a:p>
            </p:txBody>
          </p:sp>
          <p:sp>
            <p:nvSpPr>
              <p:cNvPr id="91156" name="Oval 20"/>
              <p:cNvSpPr>
                <a:spLocks noChangeArrowheads="1"/>
              </p:cNvSpPr>
              <p:nvPr/>
            </p:nvSpPr>
            <p:spPr bwMode="hidden">
              <a:xfrm>
                <a:off x="2341" y="3979"/>
                <a:ext cx="501" cy="299"/>
              </a:xfrm>
              <a:prstGeom prst="ellipse">
                <a:avLst/>
              </a:prstGeom>
              <a:gradFill rotWithShape="0">
                <a:gsLst>
                  <a:gs pos="0">
                    <a:schemeClr val="accent2">
                      <a:gamma/>
                      <a:shade val="90980"/>
                      <a:invGamma/>
                    </a:schemeClr>
                  </a:gs>
                  <a:gs pos="100000">
                    <a:schemeClr val="accent2"/>
                  </a:gs>
                </a:gsLst>
                <a:lin ang="2700000" scaled="1"/>
              </a:gradFill>
              <a:ln>
                <a:noFill/>
              </a:ln>
              <a:effectLst/>
              <a:extLst/>
            </p:spPr>
            <p:txBody>
              <a:bodyPr/>
              <a:lstStyle/>
              <a:p>
                <a:pPr>
                  <a:defRPr/>
                </a:pPr>
                <a:endParaRPr lang="en-US"/>
              </a:p>
            </p:txBody>
          </p:sp>
          <p:sp>
            <p:nvSpPr>
              <p:cNvPr id="91157" name="Oval 21"/>
              <p:cNvSpPr>
                <a:spLocks noChangeArrowheads="1"/>
              </p:cNvSpPr>
              <p:nvPr/>
            </p:nvSpPr>
            <p:spPr bwMode="hidden">
              <a:xfrm>
                <a:off x="2368" y="3997"/>
                <a:ext cx="444" cy="258"/>
              </a:xfrm>
              <a:prstGeom prst="ellipse">
                <a:avLst/>
              </a:prstGeom>
              <a:gradFill rotWithShape="0">
                <a:gsLst>
                  <a:gs pos="0">
                    <a:schemeClr val="accent2">
                      <a:gamma/>
                      <a:shade val="87843"/>
                      <a:invGamma/>
                    </a:schemeClr>
                  </a:gs>
                  <a:gs pos="100000">
                    <a:schemeClr val="accent2"/>
                  </a:gs>
                </a:gsLst>
                <a:lin ang="5400000" scaled="1"/>
              </a:gradFill>
              <a:ln>
                <a:noFill/>
              </a:ln>
              <a:effectLst/>
              <a:extLst/>
            </p:spPr>
            <p:txBody>
              <a:bodyPr/>
              <a:lstStyle/>
              <a:p>
                <a:pPr>
                  <a:defRPr/>
                </a:pPr>
                <a:endParaRPr lang="en-US"/>
              </a:p>
            </p:txBody>
          </p:sp>
          <p:sp>
            <p:nvSpPr>
              <p:cNvPr id="91158" name="Oval 22"/>
              <p:cNvSpPr>
                <a:spLocks noChangeArrowheads="1"/>
              </p:cNvSpPr>
              <p:nvPr/>
            </p:nvSpPr>
            <p:spPr bwMode="hidden">
              <a:xfrm>
                <a:off x="2385" y="4005"/>
                <a:ext cx="413" cy="240"/>
              </a:xfrm>
              <a:prstGeom prst="ellipse">
                <a:avLst/>
              </a:prstGeom>
              <a:gradFill rotWithShape="0">
                <a:gsLst>
                  <a:gs pos="0">
                    <a:schemeClr val="accent2">
                      <a:gamma/>
                      <a:shade val="94118"/>
                      <a:invGamma/>
                    </a:schemeClr>
                  </a:gs>
                  <a:gs pos="100000">
                    <a:schemeClr val="accent2"/>
                  </a:gs>
                </a:gsLst>
                <a:lin ang="5400000" scaled="1"/>
              </a:gradFill>
              <a:ln>
                <a:noFill/>
              </a:ln>
              <a:effectLst/>
              <a:extLst/>
            </p:spPr>
            <p:txBody>
              <a:bodyPr/>
              <a:lstStyle/>
              <a:p>
                <a:pPr>
                  <a:defRPr/>
                </a:pPr>
                <a:endParaRPr lang="en-US"/>
              </a:p>
            </p:txBody>
          </p:sp>
          <p:sp>
            <p:nvSpPr>
              <p:cNvPr id="91159" name="Oval 23"/>
              <p:cNvSpPr>
                <a:spLocks noChangeArrowheads="1"/>
              </p:cNvSpPr>
              <p:nvPr/>
            </p:nvSpPr>
            <p:spPr bwMode="hidden">
              <a:xfrm>
                <a:off x="2437" y="4026"/>
                <a:ext cx="306" cy="192"/>
              </a:xfrm>
              <a:prstGeom prst="ellipse">
                <a:avLst/>
              </a:prstGeom>
              <a:gradFill rotWithShape="0">
                <a:gsLst>
                  <a:gs pos="0">
                    <a:schemeClr val="accent2">
                      <a:gamma/>
                      <a:shade val="87843"/>
                      <a:invGamma/>
                    </a:schemeClr>
                  </a:gs>
                  <a:gs pos="100000">
                    <a:schemeClr val="accent2"/>
                  </a:gs>
                </a:gsLst>
                <a:lin ang="5400000" scaled="1"/>
              </a:gradFill>
              <a:ln>
                <a:noFill/>
              </a:ln>
              <a:effectLst/>
              <a:extLst/>
            </p:spPr>
            <p:txBody>
              <a:bodyPr/>
              <a:lstStyle/>
              <a:p>
                <a:pPr>
                  <a:defRPr/>
                </a:pPr>
                <a:endParaRPr lang="en-US"/>
              </a:p>
            </p:txBody>
          </p:sp>
          <p:sp>
            <p:nvSpPr>
              <p:cNvPr id="91160" name="Oval 24"/>
              <p:cNvSpPr>
                <a:spLocks noChangeArrowheads="1"/>
              </p:cNvSpPr>
              <p:nvPr/>
            </p:nvSpPr>
            <p:spPr bwMode="hidden">
              <a:xfrm>
                <a:off x="2476" y="4056"/>
                <a:ext cx="227" cy="135"/>
              </a:xfrm>
              <a:prstGeom prst="ellipse">
                <a:avLst/>
              </a:prstGeom>
              <a:gradFill rotWithShape="0">
                <a:gsLst>
                  <a:gs pos="0">
                    <a:schemeClr val="accent2"/>
                  </a:gs>
                  <a:gs pos="100000">
                    <a:schemeClr val="accent2">
                      <a:gamma/>
                      <a:shade val="90980"/>
                      <a:invGamma/>
                    </a:schemeClr>
                  </a:gs>
                </a:gsLst>
                <a:lin ang="2700000" scaled="1"/>
              </a:gradFill>
              <a:ln>
                <a:noFill/>
              </a:ln>
              <a:effectLst/>
              <a:extLst/>
            </p:spPr>
            <p:txBody>
              <a:bodyPr/>
              <a:lstStyle/>
              <a:p>
                <a:pPr>
                  <a:defRPr/>
                </a:pPr>
                <a:endParaRPr lang="en-US"/>
              </a:p>
            </p:txBody>
          </p:sp>
          <p:sp>
            <p:nvSpPr>
              <p:cNvPr id="91161" name="Oval 25"/>
              <p:cNvSpPr>
                <a:spLocks noChangeArrowheads="1"/>
              </p:cNvSpPr>
              <p:nvPr/>
            </p:nvSpPr>
            <p:spPr bwMode="hidden">
              <a:xfrm>
                <a:off x="2542" y="4097"/>
                <a:ext cx="90" cy="60"/>
              </a:xfrm>
              <a:prstGeom prst="ellipse">
                <a:avLst/>
              </a:prstGeom>
              <a:gradFill rotWithShape="0">
                <a:gsLst>
                  <a:gs pos="0">
                    <a:schemeClr val="accent2"/>
                  </a:gs>
                  <a:gs pos="100000">
                    <a:schemeClr val="accent2">
                      <a:gamma/>
                      <a:shade val="90980"/>
                      <a:invGamma/>
                    </a:schemeClr>
                  </a:gs>
                </a:gsLst>
                <a:lin ang="0" scaled="1"/>
              </a:gradFill>
              <a:ln>
                <a:noFill/>
              </a:ln>
              <a:effectLst/>
              <a:extLst/>
            </p:spPr>
            <p:txBody>
              <a:bodyPr/>
              <a:lstStyle/>
              <a:p>
                <a:pPr>
                  <a:defRPr/>
                </a:pPr>
                <a:endParaRPr lang="en-US"/>
              </a:p>
            </p:txBody>
          </p:sp>
          <p:sp>
            <p:nvSpPr>
              <p:cNvPr id="91162" name="Freeform 26"/>
              <p:cNvSpPr>
                <a:spLocks/>
              </p:cNvSpPr>
              <p:nvPr/>
            </p:nvSpPr>
            <p:spPr bwMode="hidden">
              <a:xfrm>
                <a:off x="2585" y="3822"/>
                <a:ext cx="449" cy="186"/>
              </a:xfrm>
              <a:custGeom>
                <a:avLst/>
                <a:gdLst>
                  <a:gd name="T0" fmla="*/ 6 w 448"/>
                  <a:gd name="T1" fmla="*/ 6 h 186"/>
                  <a:gd name="T2" fmla="*/ 78 w 448"/>
                  <a:gd name="T3" fmla="*/ 12 h 186"/>
                  <a:gd name="T4" fmla="*/ 150 w 448"/>
                  <a:gd name="T5" fmla="*/ 18 h 186"/>
                  <a:gd name="T6" fmla="*/ 215 w 448"/>
                  <a:gd name="T7" fmla="*/ 36 h 186"/>
                  <a:gd name="T8" fmla="*/ 275 w 448"/>
                  <a:gd name="T9" fmla="*/ 60 h 186"/>
                  <a:gd name="T10" fmla="*/ 329 w 448"/>
                  <a:gd name="T11" fmla="*/ 84 h 186"/>
                  <a:gd name="T12" fmla="*/ 377 w 448"/>
                  <a:gd name="T13" fmla="*/ 114 h 186"/>
                  <a:gd name="T14" fmla="*/ 419 w 448"/>
                  <a:gd name="T15" fmla="*/ 150 h 186"/>
                  <a:gd name="T16" fmla="*/ 448 w 448"/>
                  <a:gd name="T17" fmla="*/ 186 h 186"/>
                  <a:gd name="T18" fmla="*/ 448 w 448"/>
                  <a:gd name="T19" fmla="*/ 162 h 186"/>
                  <a:gd name="T20" fmla="*/ 413 w 448"/>
                  <a:gd name="T21" fmla="*/ 126 h 186"/>
                  <a:gd name="T22" fmla="*/ 371 w 448"/>
                  <a:gd name="T23" fmla="*/ 96 h 186"/>
                  <a:gd name="T24" fmla="*/ 323 w 448"/>
                  <a:gd name="T25" fmla="*/ 66 h 186"/>
                  <a:gd name="T26" fmla="*/ 269 w 448"/>
                  <a:gd name="T27" fmla="*/ 48 h 186"/>
                  <a:gd name="T28" fmla="*/ 144 w 448"/>
                  <a:gd name="T29" fmla="*/ 12 h 186"/>
                  <a:gd name="T30" fmla="*/ 78 w 448"/>
                  <a:gd name="T31" fmla="*/ 6 h 186"/>
                  <a:gd name="T32" fmla="*/ 6 w 448"/>
                  <a:gd name="T33" fmla="*/ 0 h 186"/>
                  <a:gd name="T34" fmla="*/ 0 w 448"/>
                  <a:gd name="T35" fmla="*/ 0 h 186"/>
                  <a:gd name="T36" fmla="*/ 0 w 448"/>
                  <a:gd name="T37" fmla="*/ 0 h 186"/>
                  <a:gd name="T38" fmla="*/ 0 w 448"/>
                  <a:gd name="T39" fmla="*/ 6 h 186"/>
                  <a:gd name="T40" fmla="*/ 0 w 448"/>
                  <a:gd name="T41" fmla="*/ 6 h 186"/>
                  <a:gd name="T42" fmla="*/ 6 w 448"/>
                  <a:gd name="T43" fmla="*/ 6 h 186"/>
                  <a:gd name="T44" fmla="*/ 6 w 448"/>
                  <a:gd name="T45" fmla="*/ 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48" h="186">
                    <a:moveTo>
                      <a:pt x="6" y="6"/>
                    </a:moveTo>
                    <a:lnTo>
                      <a:pt x="78" y="12"/>
                    </a:lnTo>
                    <a:lnTo>
                      <a:pt x="150" y="18"/>
                    </a:lnTo>
                    <a:lnTo>
                      <a:pt x="215" y="36"/>
                    </a:lnTo>
                    <a:lnTo>
                      <a:pt x="275" y="60"/>
                    </a:lnTo>
                    <a:lnTo>
                      <a:pt x="329" y="84"/>
                    </a:lnTo>
                    <a:lnTo>
                      <a:pt x="377" y="114"/>
                    </a:lnTo>
                    <a:lnTo>
                      <a:pt x="419" y="150"/>
                    </a:lnTo>
                    <a:lnTo>
                      <a:pt x="448" y="186"/>
                    </a:lnTo>
                    <a:lnTo>
                      <a:pt x="448" y="162"/>
                    </a:lnTo>
                    <a:lnTo>
                      <a:pt x="413" y="126"/>
                    </a:lnTo>
                    <a:lnTo>
                      <a:pt x="371" y="96"/>
                    </a:lnTo>
                    <a:lnTo>
                      <a:pt x="323" y="66"/>
                    </a:lnTo>
                    <a:lnTo>
                      <a:pt x="269" y="48"/>
                    </a:lnTo>
                    <a:lnTo>
                      <a:pt x="144" y="12"/>
                    </a:lnTo>
                    <a:lnTo>
                      <a:pt x="78" y="6"/>
                    </a:lnTo>
                    <a:lnTo>
                      <a:pt x="6" y="0"/>
                    </a:lnTo>
                    <a:lnTo>
                      <a:pt x="0" y="0"/>
                    </a:lnTo>
                    <a:lnTo>
                      <a:pt x="0" y="0"/>
                    </a:lnTo>
                    <a:lnTo>
                      <a:pt x="0" y="6"/>
                    </a:lnTo>
                    <a:lnTo>
                      <a:pt x="0" y="6"/>
                    </a:lnTo>
                    <a:lnTo>
                      <a:pt x="6" y="6"/>
                    </a:lnTo>
                    <a:lnTo>
                      <a:pt x="6" y="6"/>
                    </a:lnTo>
                    <a:close/>
                  </a:path>
                </a:pathLst>
              </a:custGeom>
              <a:gradFill rotWithShape="0">
                <a:gsLst>
                  <a:gs pos="0">
                    <a:schemeClr val="accent2">
                      <a:gamma/>
                      <a:shade val="90980"/>
                      <a:invGamma/>
                    </a:schemeClr>
                  </a:gs>
                  <a:gs pos="100000">
                    <a:schemeClr val="accent2"/>
                  </a:gs>
                </a:gsLst>
                <a:lin ang="5400000" scaled="1"/>
              </a:gradFill>
              <a:ln>
                <a:noFill/>
              </a:ln>
              <a:extLst/>
            </p:spPr>
            <p:txBody>
              <a:bodyPr/>
              <a:lstStyle/>
              <a:p>
                <a:pPr>
                  <a:defRPr/>
                </a:pPr>
                <a:endParaRPr lang="en-US"/>
              </a:p>
            </p:txBody>
          </p:sp>
          <p:sp>
            <p:nvSpPr>
              <p:cNvPr id="91163" name="Freeform 27"/>
              <p:cNvSpPr>
                <a:spLocks/>
              </p:cNvSpPr>
              <p:nvPr/>
            </p:nvSpPr>
            <p:spPr bwMode="hidden">
              <a:xfrm>
                <a:off x="2142" y="3852"/>
                <a:ext cx="892" cy="462"/>
              </a:xfrm>
              <a:custGeom>
                <a:avLst/>
                <a:gdLst>
                  <a:gd name="T0" fmla="*/ 23 w 890"/>
                  <a:gd name="T1" fmla="*/ 276 h 462"/>
                  <a:gd name="T2" fmla="*/ 29 w 890"/>
                  <a:gd name="T3" fmla="*/ 222 h 462"/>
                  <a:gd name="T4" fmla="*/ 59 w 890"/>
                  <a:gd name="T5" fmla="*/ 174 h 462"/>
                  <a:gd name="T6" fmla="*/ 95 w 890"/>
                  <a:gd name="T7" fmla="*/ 132 h 462"/>
                  <a:gd name="T8" fmla="*/ 149 w 890"/>
                  <a:gd name="T9" fmla="*/ 96 h 462"/>
                  <a:gd name="T10" fmla="*/ 209 w 890"/>
                  <a:gd name="T11" fmla="*/ 60 h 462"/>
                  <a:gd name="T12" fmla="*/ 281 w 890"/>
                  <a:gd name="T13" fmla="*/ 36 h 462"/>
                  <a:gd name="T14" fmla="*/ 364 w 890"/>
                  <a:gd name="T15" fmla="*/ 24 h 462"/>
                  <a:gd name="T16" fmla="*/ 448 w 890"/>
                  <a:gd name="T17" fmla="*/ 18 h 462"/>
                  <a:gd name="T18" fmla="*/ 532 w 890"/>
                  <a:gd name="T19" fmla="*/ 24 h 462"/>
                  <a:gd name="T20" fmla="*/ 609 w 890"/>
                  <a:gd name="T21" fmla="*/ 36 h 462"/>
                  <a:gd name="T22" fmla="*/ 681 w 890"/>
                  <a:gd name="T23" fmla="*/ 60 h 462"/>
                  <a:gd name="T24" fmla="*/ 741 w 890"/>
                  <a:gd name="T25" fmla="*/ 96 h 462"/>
                  <a:gd name="T26" fmla="*/ 795 w 890"/>
                  <a:gd name="T27" fmla="*/ 132 h 462"/>
                  <a:gd name="T28" fmla="*/ 831 w 890"/>
                  <a:gd name="T29" fmla="*/ 174 h 462"/>
                  <a:gd name="T30" fmla="*/ 861 w 890"/>
                  <a:gd name="T31" fmla="*/ 222 h 462"/>
                  <a:gd name="T32" fmla="*/ 867 w 890"/>
                  <a:gd name="T33" fmla="*/ 276 h 462"/>
                  <a:gd name="T34" fmla="*/ 855 w 890"/>
                  <a:gd name="T35" fmla="*/ 330 h 462"/>
                  <a:gd name="T36" fmla="*/ 831 w 890"/>
                  <a:gd name="T37" fmla="*/ 378 h 462"/>
                  <a:gd name="T38" fmla="*/ 783 w 890"/>
                  <a:gd name="T39" fmla="*/ 426 h 462"/>
                  <a:gd name="T40" fmla="*/ 723 w 890"/>
                  <a:gd name="T41" fmla="*/ 462 h 462"/>
                  <a:gd name="T42" fmla="*/ 765 w 890"/>
                  <a:gd name="T43" fmla="*/ 462 h 462"/>
                  <a:gd name="T44" fmla="*/ 819 w 890"/>
                  <a:gd name="T45" fmla="*/ 426 h 462"/>
                  <a:gd name="T46" fmla="*/ 855 w 890"/>
                  <a:gd name="T47" fmla="*/ 378 h 462"/>
                  <a:gd name="T48" fmla="*/ 884 w 890"/>
                  <a:gd name="T49" fmla="*/ 330 h 462"/>
                  <a:gd name="T50" fmla="*/ 890 w 890"/>
                  <a:gd name="T51" fmla="*/ 276 h 462"/>
                  <a:gd name="T52" fmla="*/ 884 w 890"/>
                  <a:gd name="T53" fmla="*/ 222 h 462"/>
                  <a:gd name="T54" fmla="*/ 855 w 890"/>
                  <a:gd name="T55" fmla="*/ 168 h 462"/>
                  <a:gd name="T56" fmla="*/ 813 w 890"/>
                  <a:gd name="T57" fmla="*/ 120 h 462"/>
                  <a:gd name="T58" fmla="*/ 759 w 890"/>
                  <a:gd name="T59" fmla="*/ 84 h 462"/>
                  <a:gd name="T60" fmla="*/ 693 w 890"/>
                  <a:gd name="T61" fmla="*/ 48 h 462"/>
                  <a:gd name="T62" fmla="*/ 621 w 890"/>
                  <a:gd name="T63" fmla="*/ 24 h 462"/>
                  <a:gd name="T64" fmla="*/ 538 w 890"/>
                  <a:gd name="T65" fmla="*/ 6 h 462"/>
                  <a:gd name="T66" fmla="*/ 448 w 890"/>
                  <a:gd name="T67" fmla="*/ 0 h 462"/>
                  <a:gd name="T68" fmla="*/ 358 w 890"/>
                  <a:gd name="T69" fmla="*/ 6 h 462"/>
                  <a:gd name="T70" fmla="*/ 275 w 890"/>
                  <a:gd name="T71" fmla="*/ 24 h 462"/>
                  <a:gd name="T72" fmla="*/ 197 w 890"/>
                  <a:gd name="T73" fmla="*/ 48 h 462"/>
                  <a:gd name="T74" fmla="*/ 131 w 890"/>
                  <a:gd name="T75" fmla="*/ 84 h 462"/>
                  <a:gd name="T76" fmla="*/ 77 w 890"/>
                  <a:gd name="T77" fmla="*/ 120 h 462"/>
                  <a:gd name="T78" fmla="*/ 35 w 890"/>
                  <a:gd name="T79" fmla="*/ 168 h 462"/>
                  <a:gd name="T80" fmla="*/ 12 w 890"/>
                  <a:gd name="T81" fmla="*/ 222 h 462"/>
                  <a:gd name="T82" fmla="*/ 0 w 890"/>
                  <a:gd name="T83" fmla="*/ 276 h 462"/>
                  <a:gd name="T84" fmla="*/ 6 w 890"/>
                  <a:gd name="T85" fmla="*/ 330 h 462"/>
                  <a:gd name="T86" fmla="*/ 35 w 890"/>
                  <a:gd name="T87" fmla="*/ 378 h 462"/>
                  <a:gd name="T88" fmla="*/ 71 w 890"/>
                  <a:gd name="T89" fmla="*/ 426 h 462"/>
                  <a:gd name="T90" fmla="*/ 125 w 890"/>
                  <a:gd name="T91" fmla="*/ 462 h 462"/>
                  <a:gd name="T92" fmla="*/ 167 w 890"/>
                  <a:gd name="T93" fmla="*/ 462 h 462"/>
                  <a:gd name="T94" fmla="*/ 107 w 890"/>
                  <a:gd name="T95" fmla="*/ 426 h 462"/>
                  <a:gd name="T96" fmla="*/ 59 w 890"/>
                  <a:gd name="T97" fmla="*/ 378 h 462"/>
                  <a:gd name="T98" fmla="*/ 35 w 890"/>
                  <a:gd name="T99" fmla="*/ 330 h 462"/>
                  <a:gd name="T100" fmla="*/ 23 w 890"/>
                  <a:gd name="T101" fmla="*/ 276 h 462"/>
                  <a:gd name="T102" fmla="*/ 23 w 890"/>
                  <a:gd name="T103" fmla="*/ 276 h 4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90" h="462">
                    <a:moveTo>
                      <a:pt x="23" y="276"/>
                    </a:moveTo>
                    <a:lnTo>
                      <a:pt x="29" y="222"/>
                    </a:lnTo>
                    <a:lnTo>
                      <a:pt x="59" y="174"/>
                    </a:lnTo>
                    <a:lnTo>
                      <a:pt x="95" y="132"/>
                    </a:lnTo>
                    <a:lnTo>
                      <a:pt x="149" y="96"/>
                    </a:lnTo>
                    <a:lnTo>
                      <a:pt x="209" y="60"/>
                    </a:lnTo>
                    <a:lnTo>
                      <a:pt x="281" y="36"/>
                    </a:lnTo>
                    <a:lnTo>
                      <a:pt x="364" y="24"/>
                    </a:lnTo>
                    <a:lnTo>
                      <a:pt x="448" y="18"/>
                    </a:lnTo>
                    <a:lnTo>
                      <a:pt x="532" y="24"/>
                    </a:lnTo>
                    <a:lnTo>
                      <a:pt x="609" y="36"/>
                    </a:lnTo>
                    <a:lnTo>
                      <a:pt x="681" y="60"/>
                    </a:lnTo>
                    <a:lnTo>
                      <a:pt x="741" y="96"/>
                    </a:lnTo>
                    <a:lnTo>
                      <a:pt x="795" y="132"/>
                    </a:lnTo>
                    <a:lnTo>
                      <a:pt x="831" y="174"/>
                    </a:lnTo>
                    <a:lnTo>
                      <a:pt x="861" y="222"/>
                    </a:lnTo>
                    <a:lnTo>
                      <a:pt x="867" y="276"/>
                    </a:lnTo>
                    <a:lnTo>
                      <a:pt x="855" y="330"/>
                    </a:lnTo>
                    <a:lnTo>
                      <a:pt x="831" y="378"/>
                    </a:lnTo>
                    <a:lnTo>
                      <a:pt x="783" y="426"/>
                    </a:lnTo>
                    <a:lnTo>
                      <a:pt x="723" y="462"/>
                    </a:lnTo>
                    <a:lnTo>
                      <a:pt x="765" y="462"/>
                    </a:lnTo>
                    <a:lnTo>
                      <a:pt x="819" y="426"/>
                    </a:lnTo>
                    <a:lnTo>
                      <a:pt x="855" y="378"/>
                    </a:lnTo>
                    <a:lnTo>
                      <a:pt x="884" y="330"/>
                    </a:lnTo>
                    <a:lnTo>
                      <a:pt x="890" y="276"/>
                    </a:lnTo>
                    <a:lnTo>
                      <a:pt x="884" y="222"/>
                    </a:lnTo>
                    <a:lnTo>
                      <a:pt x="855" y="168"/>
                    </a:lnTo>
                    <a:lnTo>
                      <a:pt x="813" y="120"/>
                    </a:lnTo>
                    <a:lnTo>
                      <a:pt x="759" y="84"/>
                    </a:lnTo>
                    <a:lnTo>
                      <a:pt x="693" y="48"/>
                    </a:lnTo>
                    <a:lnTo>
                      <a:pt x="621" y="24"/>
                    </a:lnTo>
                    <a:lnTo>
                      <a:pt x="538" y="6"/>
                    </a:lnTo>
                    <a:lnTo>
                      <a:pt x="448" y="0"/>
                    </a:lnTo>
                    <a:lnTo>
                      <a:pt x="358" y="6"/>
                    </a:lnTo>
                    <a:lnTo>
                      <a:pt x="275" y="24"/>
                    </a:lnTo>
                    <a:lnTo>
                      <a:pt x="197" y="48"/>
                    </a:lnTo>
                    <a:lnTo>
                      <a:pt x="131" y="84"/>
                    </a:lnTo>
                    <a:lnTo>
                      <a:pt x="77" y="120"/>
                    </a:lnTo>
                    <a:lnTo>
                      <a:pt x="35" y="168"/>
                    </a:lnTo>
                    <a:lnTo>
                      <a:pt x="12" y="222"/>
                    </a:lnTo>
                    <a:lnTo>
                      <a:pt x="0" y="276"/>
                    </a:lnTo>
                    <a:lnTo>
                      <a:pt x="6" y="330"/>
                    </a:lnTo>
                    <a:lnTo>
                      <a:pt x="35" y="378"/>
                    </a:lnTo>
                    <a:lnTo>
                      <a:pt x="71" y="426"/>
                    </a:lnTo>
                    <a:lnTo>
                      <a:pt x="125" y="462"/>
                    </a:lnTo>
                    <a:lnTo>
                      <a:pt x="167" y="462"/>
                    </a:lnTo>
                    <a:lnTo>
                      <a:pt x="107" y="426"/>
                    </a:lnTo>
                    <a:lnTo>
                      <a:pt x="59" y="378"/>
                    </a:lnTo>
                    <a:lnTo>
                      <a:pt x="35" y="330"/>
                    </a:lnTo>
                    <a:lnTo>
                      <a:pt x="23" y="276"/>
                    </a:lnTo>
                    <a:lnTo>
                      <a:pt x="23" y="276"/>
                    </a:lnTo>
                    <a:close/>
                  </a:path>
                </a:pathLst>
              </a:custGeom>
              <a:gradFill rotWithShape="0">
                <a:gsLst>
                  <a:gs pos="0">
                    <a:schemeClr val="accent2"/>
                  </a:gs>
                  <a:gs pos="100000">
                    <a:schemeClr val="accent2">
                      <a:gamma/>
                      <a:shade val="84706"/>
                      <a:invGamma/>
                    </a:schemeClr>
                  </a:gs>
                </a:gsLst>
                <a:lin ang="2700000" scaled="1"/>
              </a:gradFill>
              <a:ln>
                <a:noFill/>
              </a:ln>
              <a:extLst/>
            </p:spPr>
            <p:txBody>
              <a:bodyPr/>
              <a:lstStyle/>
              <a:p>
                <a:pPr>
                  <a:defRPr/>
                </a:pPr>
                <a:endParaRPr lang="en-US"/>
              </a:p>
            </p:txBody>
          </p:sp>
          <p:sp>
            <p:nvSpPr>
              <p:cNvPr id="91164" name="Freeform 28"/>
              <p:cNvSpPr>
                <a:spLocks/>
              </p:cNvSpPr>
              <p:nvPr/>
            </p:nvSpPr>
            <p:spPr bwMode="hidden">
              <a:xfrm>
                <a:off x="2082" y="3828"/>
                <a:ext cx="407" cy="486"/>
              </a:xfrm>
              <a:custGeom>
                <a:avLst/>
                <a:gdLst>
                  <a:gd name="T0" fmla="*/ 18 w 406"/>
                  <a:gd name="T1" fmla="*/ 300 h 486"/>
                  <a:gd name="T2" fmla="*/ 24 w 406"/>
                  <a:gd name="T3" fmla="*/ 246 h 486"/>
                  <a:gd name="T4" fmla="*/ 48 w 406"/>
                  <a:gd name="T5" fmla="*/ 198 h 486"/>
                  <a:gd name="T6" fmla="*/ 83 w 406"/>
                  <a:gd name="T7" fmla="*/ 150 h 486"/>
                  <a:gd name="T8" fmla="*/ 131 w 406"/>
                  <a:gd name="T9" fmla="*/ 108 h 486"/>
                  <a:gd name="T10" fmla="*/ 185 w 406"/>
                  <a:gd name="T11" fmla="*/ 72 h 486"/>
                  <a:gd name="T12" fmla="*/ 251 w 406"/>
                  <a:gd name="T13" fmla="*/ 42 h 486"/>
                  <a:gd name="T14" fmla="*/ 329 w 406"/>
                  <a:gd name="T15" fmla="*/ 24 h 486"/>
                  <a:gd name="T16" fmla="*/ 406 w 406"/>
                  <a:gd name="T17" fmla="*/ 6 h 486"/>
                  <a:gd name="T18" fmla="*/ 406 w 406"/>
                  <a:gd name="T19" fmla="*/ 0 h 486"/>
                  <a:gd name="T20" fmla="*/ 323 w 406"/>
                  <a:gd name="T21" fmla="*/ 12 h 486"/>
                  <a:gd name="T22" fmla="*/ 245 w 406"/>
                  <a:gd name="T23" fmla="*/ 36 h 486"/>
                  <a:gd name="T24" fmla="*/ 179 w 406"/>
                  <a:gd name="T25" fmla="*/ 66 h 486"/>
                  <a:gd name="T26" fmla="*/ 119 w 406"/>
                  <a:gd name="T27" fmla="*/ 102 h 486"/>
                  <a:gd name="T28" fmla="*/ 72 w 406"/>
                  <a:gd name="T29" fmla="*/ 144 h 486"/>
                  <a:gd name="T30" fmla="*/ 30 w 406"/>
                  <a:gd name="T31" fmla="*/ 192 h 486"/>
                  <a:gd name="T32" fmla="*/ 6 w 406"/>
                  <a:gd name="T33" fmla="*/ 246 h 486"/>
                  <a:gd name="T34" fmla="*/ 0 w 406"/>
                  <a:gd name="T35" fmla="*/ 300 h 486"/>
                  <a:gd name="T36" fmla="*/ 6 w 406"/>
                  <a:gd name="T37" fmla="*/ 348 h 486"/>
                  <a:gd name="T38" fmla="*/ 30 w 406"/>
                  <a:gd name="T39" fmla="*/ 396 h 486"/>
                  <a:gd name="T40" fmla="*/ 66 w 406"/>
                  <a:gd name="T41" fmla="*/ 444 h 486"/>
                  <a:gd name="T42" fmla="*/ 107 w 406"/>
                  <a:gd name="T43" fmla="*/ 486 h 486"/>
                  <a:gd name="T44" fmla="*/ 131 w 406"/>
                  <a:gd name="T45" fmla="*/ 486 h 486"/>
                  <a:gd name="T46" fmla="*/ 83 w 406"/>
                  <a:gd name="T47" fmla="*/ 450 h 486"/>
                  <a:gd name="T48" fmla="*/ 48 w 406"/>
                  <a:gd name="T49" fmla="*/ 402 h 486"/>
                  <a:gd name="T50" fmla="*/ 24 w 406"/>
                  <a:gd name="T51" fmla="*/ 354 h 486"/>
                  <a:gd name="T52" fmla="*/ 18 w 406"/>
                  <a:gd name="T53" fmla="*/ 300 h 486"/>
                  <a:gd name="T54" fmla="*/ 18 w 406"/>
                  <a:gd name="T55" fmla="*/ 300 h 4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06" h="486">
                    <a:moveTo>
                      <a:pt x="18" y="300"/>
                    </a:moveTo>
                    <a:lnTo>
                      <a:pt x="24" y="246"/>
                    </a:lnTo>
                    <a:lnTo>
                      <a:pt x="48" y="198"/>
                    </a:lnTo>
                    <a:lnTo>
                      <a:pt x="83" y="150"/>
                    </a:lnTo>
                    <a:lnTo>
                      <a:pt x="131" y="108"/>
                    </a:lnTo>
                    <a:lnTo>
                      <a:pt x="185" y="72"/>
                    </a:lnTo>
                    <a:lnTo>
                      <a:pt x="251" y="42"/>
                    </a:lnTo>
                    <a:lnTo>
                      <a:pt x="329" y="24"/>
                    </a:lnTo>
                    <a:lnTo>
                      <a:pt x="406" y="6"/>
                    </a:lnTo>
                    <a:lnTo>
                      <a:pt x="406" y="0"/>
                    </a:lnTo>
                    <a:lnTo>
                      <a:pt x="323" y="12"/>
                    </a:lnTo>
                    <a:lnTo>
                      <a:pt x="245" y="36"/>
                    </a:lnTo>
                    <a:lnTo>
                      <a:pt x="179" y="66"/>
                    </a:lnTo>
                    <a:lnTo>
                      <a:pt x="119" y="102"/>
                    </a:lnTo>
                    <a:lnTo>
                      <a:pt x="72" y="144"/>
                    </a:lnTo>
                    <a:lnTo>
                      <a:pt x="30" y="192"/>
                    </a:lnTo>
                    <a:lnTo>
                      <a:pt x="6" y="246"/>
                    </a:lnTo>
                    <a:lnTo>
                      <a:pt x="0" y="300"/>
                    </a:lnTo>
                    <a:lnTo>
                      <a:pt x="6" y="348"/>
                    </a:lnTo>
                    <a:lnTo>
                      <a:pt x="30" y="396"/>
                    </a:lnTo>
                    <a:lnTo>
                      <a:pt x="66" y="444"/>
                    </a:lnTo>
                    <a:lnTo>
                      <a:pt x="107" y="486"/>
                    </a:lnTo>
                    <a:lnTo>
                      <a:pt x="131" y="486"/>
                    </a:lnTo>
                    <a:lnTo>
                      <a:pt x="83" y="450"/>
                    </a:lnTo>
                    <a:lnTo>
                      <a:pt x="48" y="402"/>
                    </a:lnTo>
                    <a:lnTo>
                      <a:pt x="24" y="354"/>
                    </a:lnTo>
                    <a:lnTo>
                      <a:pt x="18" y="300"/>
                    </a:lnTo>
                    <a:lnTo>
                      <a:pt x="18" y="300"/>
                    </a:lnTo>
                    <a:close/>
                  </a:path>
                </a:pathLst>
              </a:custGeom>
              <a:gradFill rotWithShape="0">
                <a:gsLst>
                  <a:gs pos="0">
                    <a:schemeClr val="accent2"/>
                  </a:gs>
                  <a:gs pos="100000">
                    <a:schemeClr val="accent2">
                      <a:gamma/>
                      <a:shade val="90980"/>
                      <a:invGamma/>
                    </a:schemeClr>
                  </a:gs>
                </a:gsLst>
                <a:lin ang="0" scaled="1"/>
              </a:gradFill>
              <a:ln>
                <a:noFill/>
              </a:ln>
              <a:extLst/>
            </p:spPr>
            <p:txBody>
              <a:bodyPr/>
              <a:lstStyle/>
              <a:p>
                <a:pPr>
                  <a:defRPr/>
                </a:pPr>
                <a:endParaRPr lang="en-US"/>
              </a:p>
            </p:txBody>
          </p:sp>
          <p:sp>
            <p:nvSpPr>
              <p:cNvPr id="91165" name="Freeform 29"/>
              <p:cNvSpPr>
                <a:spLocks/>
              </p:cNvSpPr>
              <p:nvPr/>
            </p:nvSpPr>
            <p:spPr bwMode="hidden">
              <a:xfrm>
                <a:off x="2987" y="4044"/>
                <a:ext cx="108" cy="252"/>
              </a:xfrm>
              <a:custGeom>
                <a:avLst/>
                <a:gdLst>
                  <a:gd name="T0" fmla="*/ 89 w 107"/>
                  <a:gd name="T1" fmla="*/ 84 h 252"/>
                  <a:gd name="T2" fmla="*/ 83 w 107"/>
                  <a:gd name="T3" fmla="*/ 132 h 252"/>
                  <a:gd name="T4" fmla="*/ 65 w 107"/>
                  <a:gd name="T5" fmla="*/ 174 h 252"/>
                  <a:gd name="T6" fmla="*/ 36 w 107"/>
                  <a:gd name="T7" fmla="*/ 216 h 252"/>
                  <a:gd name="T8" fmla="*/ 0 w 107"/>
                  <a:gd name="T9" fmla="*/ 252 h 252"/>
                  <a:gd name="T10" fmla="*/ 18 w 107"/>
                  <a:gd name="T11" fmla="*/ 252 h 252"/>
                  <a:gd name="T12" fmla="*/ 53 w 107"/>
                  <a:gd name="T13" fmla="*/ 216 h 252"/>
                  <a:gd name="T14" fmla="*/ 83 w 107"/>
                  <a:gd name="T15" fmla="*/ 174 h 252"/>
                  <a:gd name="T16" fmla="*/ 101 w 107"/>
                  <a:gd name="T17" fmla="*/ 132 h 252"/>
                  <a:gd name="T18" fmla="*/ 107 w 107"/>
                  <a:gd name="T19" fmla="*/ 84 h 252"/>
                  <a:gd name="T20" fmla="*/ 101 w 107"/>
                  <a:gd name="T21" fmla="*/ 42 h 252"/>
                  <a:gd name="T22" fmla="*/ 89 w 107"/>
                  <a:gd name="T23" fmla="*/ 0 h 252"/>
                  <a:gd name="T24" fmla="*/ 65 w 107"/>
                  <a:gd name="T25" fmla="*/ 0 h 252"/>
                  <a:gd name="T26" fmla="*/ 83 w 107"/>
                  <a:gd name="T27" fmla="*/ 42 h 252"/>
                  <a:gd name="T28" fmla="*/ 89 w 107"/>
                  <a:gd name="T29" fmla="*/ 84 h 252"/>
                  <a:gd name="T30" fmla="*/ 89 w 107"/>
                  <a:gd name="T31" fmla="*/ 84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07" h="252">
                    <a:moveTo>
                      <a:pt x="89" y="84"/>
                    </a:moveTo>
                    <a:lnTo>
                      <a:pt x="83" y="132"/>
                    </a:lnTo>
                    <a:lnTo>
                      <a:pt x="65" y="174"/>
                    </a:lnTo>
                    <a:lnTo>
                      <a:pt x="36" y="216"/>
                    </a:lnTo>
                    <a:lnTo>
                      <a:pt x="0" y="252"/>
                    </a:lnTo>
                    <a:lnTo>
                      <a:pt x="18" y="252"/>
                    </a:lnTo>
                    <a:lnTo>
                      <a:pt x="53" y="216"/>
                    </a:lnTo>
                    <a:lnTo>
                      <a:pt x="83" y="174"/>
                    </a:lnTo>
                    <a:lnTo>
                      <a:pt x="101" y="132"/>
                    </a:lnTo>
                    <a:lnTo>
                      <a:pt x="107" y="84"/>
                    </a:lnTo>
                    <a:lnTo>
                      <a:pt x="101" y="42"/>
                    </a:lnTo>
                    <a:lnTo>
                      <a:pt x="89" y="0"/>
                    </a:lnTo>
                    <a:lnTo>
                      <a:pt x="65" y="0"/>
                    </a:lnTo>
                    <a:lnTo>
                      <a:pt x="83" y="42"/>
                    </a:lnTo>
                    <a:lnTo>
                      <a:pt x="89" y="84"/>
                    </a:lnTo>
                    <a:lnTo>
                      <a:pt x="89" y="84"/>
                    </a:lnTo>
                    <a:close/>
                  </a:path>
                </a:pathLst>
              </a:custGeom>
              <a:gradFill rotWithShape="0">
                <a:gsLst>
                  <a:gs pos="0">
                    <a:schemeClr val="accent2"/>
                  </a:gs>
                  <a:gs pos="100000">
                    <a:schemeClr val="accent2">
                      <a:gamma/>
                      <a:shade val="81961"/>
                      <a:invGamma/>
                    </a:schemeClr>
                  </a:gs>
                </a:gsLst>
                <a:lin ang="5400000" scaled="1"/>
              </a:gradFill>
              <a:ln>
                <a:noFill/>
              </a:ln>
              <a:extLst/>
            </p:spPr>
            <p:txBody>
              <a:bodyPr/>
              <a:lstStyle/>
              <a:p>
                <a:pPr>
                  <a:defRPr/>
                </a:pPr>
                <a:endParaRPr lang="en-US"/>
              </a:p>
            </p:txBody>
          </p:sp>
          <p:sp>
            <p:nvSpPr>
              <p:cNvPr id="91166" name="Freeform 30"/>
              <p:cNvSpPr>
                <a:spLocks/>
              </p:cNvSpPr>
              <p:nvPr/>
            </p:nvSpPr>
            <p:spPr bwMode="hidden">
              <a:xfrm>
                <a:off x="2068" y="3685"/>
                <a:ext cx="835" cy="150"/>
              </a:xfrm>
              <a:custGeom>
                <a:avLst/>
                <a:gdLst>
                  <a:gd name="T0" fmla="*/ 518 w 835"/>
                  <a:gd name="T1" fmla="*/ 18 h 150"/>
                  <a:gd name="T2" fmla="*/ 597 w 835"/>
                  <a:gd name="T3" fmla="*/ 24 h 150"/>
                  <a:gd name="T4" fmla="*/ 682 w 835"/>
                  <a:gd name="T5" fmla="*/ 30 h 150"/>
                  <a:gd name="T6" fmla="*/ 755 w 835"/>
                  <a:gd name="T7" fmla="*/ 42 h 150"/>
                  <a:gd name="T8" fmla="*/ 828 w 835"/>
                  <a:gd name="T9" fmla="*/ 60 h 150"/>
                  <a:gd name="T10" fmla="*/ 835 w 835"/>
                  <a:gd name="T11" fmla="*/ 42 h 150"/>
                  <a:gd name="T12" fmla="*/ 761 w 835"/>
                  <a:gd name="T13" fmla="*/ 24 h 150"/>
                  <a:gd name="T14" fmla="*/ 688 w 835"/>
                  <a:gd name="T15" fmla="*/ 12 h 150"/>
                  <a:gd name="T16" fmla="*/ 603 w 835"/>
                  <a:gd name="T17" fmla="*/ 6 h 150"/>
                  <a:gd name="T18" fmla="*/ 518 w 835"/>
                  <a:gd name="T19" fmla="*/ 0 h 150"/>
                  <a:gd name="T20" fmla="*/ 372 w 835"/>
                  <a:gd name="T21" fmla="*/ 12 h 150"/>
                  <a:gd name="T22" fmla="*/ 232 w 835"/>
                  <a:gd name="T23" fmla="*/ 36 h 150"/>
                  <a:gd name="T24" fmla="*/ 110 w 835"/>
                  <a:gd name="T25" fmla="*/ 78 h 150"/>
                  <a:gd name="T26" fmla="*/ 0 w 835"/>
                  <a:gd name="T27" fmla="*/ 132 h 150"/>
                  <a:gd name="T28" fmla="*/ 19 w 835"/>
                  <a:gd name="T29" fmla="*/ 150 h 150"/>
                  <a:gd name="T30" fmla="*/ 122 w 835"/>
                  <a:gd name="T31" fmla="*/ 96 h 150"/>
                  <a:gd name="T32" fmla="*/ 244 w 835"/>
                  <a:gd name="T33" fmla="*/ 54 h 150"/>
                  <a:gd name="T34" fmla="*/ 378 w 835"/>
                  <a:gd name="T35" fmla="*/ 30 h 150"/>
                  <a:gd name="T36" fmla="*/ 518 w 835"/>
                  <a:gd name="T37" fmla="*/ 18 h 150"/>
                  <a:gd name="T38" fmla="*/ 518 w 835"/>
                  <a:gd name="T39" fmla="*/ 18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5" h="150">
                    <a:moveTo>
                      <a:pt x="518" y="18"/>
                    </a:moveTo>
                    <a:lnTo>
                      <a:pt x="597" y="24"/>
                    </a:lnTo>
                    <a:lnTo>
                      <a:pt x="682" y="30"/>
                    </a:lnTo>
                    <a:lnTo>
                      <a:pt x="755" y="42"/>
                    </a:lnTo>
                    <a:lnTo>
                      <a:pt x="828" y="60"/>
                    </a:lnTo>
                    <a:lnTo>
                      <a:pt x="835" y="42"/>
                    </a:lnTo>
                    <a:lnTo>
                      <a:pt x="761" y="24"/>
                    </a:lnTo>
                    <a:lnTo>
                      <a:pt x="688" y="12"/>
                    </a:lnTo>
                    <a:lnTo>
                      <a:pt x="603" y="6"/>
                    </a:lnTo>
                    <a:lnTo>
                      <a:pt x="518" y="0"/>
                    </a:lnTo>
                    <a:lnTo>
                      <a:pt x="372" y="12"/>
                    </a:lnTo>
                    <a:lnTo>
                      <a:pt x="232" y="36"/>
                    </a:lnTo>
                    <a:lnTo>
                      <a:pt x="110" y="78"/>
                    </a:lnTo>
                    <a:lnTo>
                      <a:pt x="0" y="132"/>
                    </a:lnTo>
                    <a:lnTo>
                      <a:pt x="19" y="150"/>
                    </a:lnTo>
                    <a:lnTo>
                      <a:pt x="122" y="96"/>
                    </a:lnTo>
                    <a:lnTo>
                      <a:pt x="244" y="54"/>
                    </a:lnTo>
                    <a:lnTo>
                      <a:pt x="378" y="30"/>
                    </a:lnTo>
                    <a:lnTo>
                      <a:pt x="518" y="18"/>
                    </a:lnTo>
                    <a:lnTo>
                      <a:pt x="518" y="18"/>
                    </a:lnTo>
                    <a:close/>
                  </a:path>
                </a:pathLst>
              </a:custGeom>
              <a:solidFill>
                <a:schemeClr val="accent2"/>
              </a:solidFill>
              <a:ln>
                <a:noFill/>
              </a:ln>
              <a:extLst/>
            </p:spPr>
            <p:txBody>
              <a:bodyPr/>
              <a:lstStyle/>
              <a:p>
                <a:pPr>
                  <a:defRPr/>
                </a:pPr>
                <a:endParaRPr lang="en-US"/>
              </a:p>
            </p:txBody>
          </p:sp>
          <p:sp>
            <p:nvSpPr>
              <p:cNvPr id="91167" name="Freeform 31"/>
              <p:cNvSpPr>
                <a:spLocks/>
              </p:cNvSpPr>
              <p:nvPr/>
            </p:nvSpPr>
            <p:spPr bwMode="hidden">
              <a:xfrm>
                <a:off x="1867" y="3853"/>
                <a:ext cx="171" cy="461"/>
              </a:xfrm>
              <a:custGeom>
                <a:avLst/>
                <a:gdLst>
                  <a:gd name="T0" fmla="*/ 31 w 171"/>
                  <a:gd name="T1" fmla="*/ 263 h 461"/>
                  <a:gd name="T2" fmla="*/ 43 w 171"/>
                  <a:gd name="T3" fmla="*/ 191 h 461"/>
                  <a:gd name="T4" fmla="*/ 67 w 171"/>
                  <a:gd name="T5" fmla="*/ 131 h 461"/>
                  <a:gd name="T6" fmla="*/ 116 w 171"/>
                  <a:gd name="T7" fmla="*/ 72 h 461"/>
                  <a:gd name="T8" fmla="*/ 171 w 171"/>
                  <a:gd name="T9" fmla="*/ 18 h 461"/>
                  <a:gd name="T10" fmla="*/ 153 w 171"/>
                  <a:gd name="T11" fmla="*/ 0 h 461"/>
                  <a:gd name="T12" fmla="*/ 86 w 171"/>
                  <a:gd name="T13" fmla="*/ 60 h 461"/>
                  <a:gd name="T14" fmla="*/ 43 w 171"/>
                  <a:gd name="T15" fmla="*/ 120 h 461"/>
                  <a:gd name="T16" fmla="*/ 13 w 171"/>
                  <a:gd name="T17" fmla="*/ 191 h 461"/>
                  <a:gd name="T18" fmla="*/ 0 w 171"/>
                  <a:gd name="T19" fmla="*/ 263 h 461"/>
                  <a:gd name="T20" fmla="*/ 6 w 171"/>
                  <a:gd name="T21" fmla="*/ 317 h 461"/>
                  <a:gd name="T22" fmla="*/ 25 w 171"/>
                  <a:gd name="T23" fmla="*/ 365 h 461"/>
                  <a:gd name="T24" fmla="*/ 49 w 171"/>
                  <a:gd name="T25" fmla="*/ 413 h 461"/>
                  <a:gd name="T26" fmla="*/ 86 w 171"/>
                  <a:gd name="T27" fmla="*/ 461 h 461"/>
                  <a:gd name="T28" fmla="*/ 122 w 171"/>
                  <a:gd name="T29" fmla="*/ 461 h 461"/>
                  <a:gd name="T30" fmla="*/ 86 w 171"/>
                  <a:gd name="T31" fmla="*/ 413 h 461"/>
                  <a:gd name="T32" fmla="*/ 55 w 171"/>
                  <a:gd name="T33" fmla="*/ 365 h 461"/>
                  <a:gd name="T34" fmla="*/ 37 w 171"/>
                  <a:gd name="T35" fmla="*/ 317 h 461"/>
                  <a:gd name="T36" fmla="*/ 31 w 171"/>
                  <a:gd name="T37" fmla="*/ 263 h 461"/>
                  <a:gd name="T38" fmla="*/ 31 w 171"/>
                  <a:gd name="T39" fmla="*/ 263 h 4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71" h="461">
                    <a:moveTo>
                      <a:pt x="31" y="263"/>
                    </a:moveTo>
                    <a:lnTo>
                      <a:pt x="43" y="191"/>
                    </a:lnTo>
                    <a:lnTo>
                      <a:pt x="67" y="131"/>
                    </a:lnTo>
                    <a:lnTo>
                      <a:pt x="116" y="72"/>
                    </a:lnTo>
                    <a:lnTo>
                      <a:pt x="171" y="18"/>
                    </a:lnTo>
                    <a:lnTo>
                      <a:pt x="153" y="0"/>
                    </a:lnTo>
                    <a:lnTo>
                      <a:pt x="86" y="60"/>
                    </a:lnTo>
                    <a:lnTo>
                      <a:pt x="43" y="120"/>
                    </a:lnTo>
                    <a:lnTo>
                      <a:pt x="13" y="191"/>
                    </a:lnTo>
                    <a:lnTo>
                      <a:pt x="0" y="263"/>
                    </a:lnTo>
                    <a:lnTo>
                      <a:pt x="6" y="317"/>
                    </a:lnTo>
                    <a:lnTo>
                      <a:pt x="25" y="365"/>
                    </a:lnTo>
                    <a:lnTo>
                      <a:pt x="49" y="413"/>
                    </a:lnTo>
                    <a:lnTo>
                      <a:pt x="86" y="461"/>
                    </a:lnTo>
                    <a:lnTo>
                      <a:pt x="122" y="461"/>
                    </a:lnTo>
                    <a:lnTo>
                      <a:pt x="86" y="413"/>
                    </a:lnTo>
                    <a:lnTo>
                      <a:pt x="55" y="365"/>
                    </a:lnTo>
                    <a:lnTo>
                      <a:pt x="37" y="317"/>
                    </a:lnTo>
                    <a:lnTo>
                      <a:pt x="31" y="263"/>
                    </a:lnTo>
                    <a:lnTo>
                      <a:pt x="31" y="263"/>
                    </a:lnTo>
                    <a:close/>
                  </a:path>
                </a:pathLst>
              </a:custGeom>
              <a:solidFill>
                <a:schemeClr val="accent2"/>
              </a:solidFill>
              <a:ln>
                <a:noFill/>
              </a:ln>
              <a:extLst/>
            </p:spPr>
            <p:txBody>
              <a:bodyPr/>
              <a:lstStyle/>
              <a:p>
                <a:pPr>
                  <a:defRPr/>
                </a:pPr>
                <a:endParaRPr lang="en-US"/>
              </a:p>
            </p:txBody>
          </p:sp>
          <p:sp>
            <p:nvSpPr>
              <p:cNvPr id="91168" name="Freeform 32"/>
              <p:cNvSpPr>
                <a:spLocks/>
              </p:cNvSpPr>
              <p:nvPr/>
            </p:nvSpPr>
            <p:spPr bwMode="hidden">
              <a:xfrm>
                <a:off x="2951" y="3751"/>
                <a:ext cx="360" cy="563"/>
              </a:xfrm>
              <a:custGeom>
                <a:avLst/>
                <a:gdLst>
                  <a:gd name="T0" fmla="*/ 360 w 360"/>
                  <a:gd name="T1" fmla="*/ 365 h 563"/>
                  <a:gd name="T2" fmla="*/ 353 w 360"/>
                  <a:gd name="T3" fmla="*/ 305 h 563"/>
                  <a:gd name="T4" fmla="*/ 335 w 360"/>
                  <a:gd name="T5" fmla="*/ 251 h 563"/>
                  <a:gd name="T6" fmla="*/ 305 w 360"/>
                  <a:gd name="T7" fmla="*/ 204 h 563"/>
                  <a:gd name="T8" fmla="*/ 262 w 360"/>
                  <a:gd name="T9" fmla="*/ 156 h 563"/>
                  <a:gd name="T10" fmla="*/ 213 w 360"/>
                  <a:gd name="T11" fmla="*/ 108 h 563"/>
                  <a:gd name="T12" fmla="*/ 159 w 360"/>
                  <a:gd name="T13" fmla="*/ 66 h 563"/>
                  <a:gd name="T14" fmla="*/ 92 w 360"/>
                  <a:gd name="T15" fmla="*/ 30 h 563"/>
                  <a:gd name="T16" fmla="*/ 19 w 360"/>
                  <a:gd name="T17" fmla="*/ 0 h 563"/>
                  <a:gd name="T18" fmla="*/ 0 w 360"/>
                  <a:gd name="T19" fmla="*/ 12 h 563"/>
                  <a:gd name="T20" fmla="*/ 67 w 360"/>
                  <a:gd name="T21" fmla="*/ 42 h 563"/>
                  <a:gd name="T22" fmla="*/ 134 w 360"/>
                  <a:gd name="T23" fmla="*/ 78 h 563"/>
                  <a:gd name="T24" fmla="*/ 189 w 360"/>
                  <a:gd name="T25" fmla="*/ 114 h 563"/>
                  <a:gd name="T26" fmla="*/ 238 w 360"/>
                  <a:gd name="T27" fmla="*/ 162 h 563"/>
                  <a:gd name="T28" fmla="*/ 274 w 360"/>
                  <a:gd name="T29" fmla="*/ 210 h 563"/>
                  <a:gd name="T30" fmla="*/ 299 w 360"/>
                  <a:gd name="T31" fmla="*/ 257 h 563"/>
                  <a:gd name="T32" fmla="*/ 317 w 360"/>
                  <a:gd name="T33" fmla="*/ 311 h 563"/>
                  <a:gd name="T34" fmla="*/ 323 w 360"/>
                  <a:gd name="T35" fmla="*/ 365 h 563"/>
                  <a:gd name="T36" fmla="*/ 317 w 360"/>
                  <a:gd name="T37" fmla="*/ 419 h 563"/>
                  <a:gd name="T38" fmla="*/ 299 w 360"/>
                  <a:gd name="T39" fmla="*/ 467 h 563"/>
                  <a:gd name="T40" fmla="*/ 274 w 360"/>
                  <a:gd name="T41" fmla="*/ 515 h 563"/>
                  <a:gd name="T42" fmla="*/ 238 w 360"/>
                  <a:gd name="T43" fmla="*/ 563 h 563"/>
                  <a:gd name="T44" fmla="*/ 268 w 360"/>
                  <a:gd name="T45" fmla="*/ 563 h 563"/>
                  <a:gd name="T46" fmla="*/ 311 w 360"/>
                  <a:gd name="T47" fmla="*/ 515 h 563"/>
                  <a:gd name="T48" fmla="*/ 335 w 360"/>
                  <a:gd name="T49" fmla="*/ 467 h 563"/>
                  <a:gd name="T50" fmla="*/ 353 w 360"/>
                  <a:gd name="T51" fmla="*/ 419 h 563"/>
                  <a:gd name="T52" fmla="*/ 360 w 360"/>
                  <a:gd name="T53" fmla="*/ 365 h 563"/>
                  <a:gd name="T54" fmla="*/ 360 w 360"/>
                  <a:gd name="T55" fmla="*/ 365 h 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60" h="563">
                    <a:moveTo>
                      <a:pt x="360" y="365"/>
                    </a:moveTo>
                    <a:lnTo>
                      <a:pt x="353" y="305"/>
                    </a:lnTo>
                    <a:lnTo>
                      <a:pt x="335" y="251"/>
                    </a:lnTo>
                    <a:lnTo>
                      <a:pt x="305" y="204"/>
                    </a:lnTo>
                    <a:lnTo>
                      <a:pt x="262" y="156"/>
                    </a:lnTo>
                    <a:lnTo>
                      <a:pt x="213" y="108"/>
                    </a:lnTo>
                    <a:lnTo>
                      <a:pt x="159" y="66"/>
                    </a:lnTo>
                    <a:lnTo>
                      <a:pt x="92" y="30"/>
                    </a:lnTo>
                    <a:lnTo>
                      <a:pt x="19" y="0"/>
                    </a:lnTo>
                    <a:lnTo>
                      <a:pt x="0" y="12"/>
                    </a:lnTo>
                    <a:lnTo>
                      <a:pt x="67" y="42"/>
                    </a:lnTo>
                    <a:lnTo>
                      <a:pt x="134" y="78"/>
                    </a:lnTo>
                    <a:lnTo>
                      <a:pt x="189" y="114"/>
                    </a:lnTo>
                    <a:lnTo>
                      <a:pt x="238" y="162"/>
                    </a:lnTo>
                    <a:lnTo>
                      <a:pt x="274" y="210"/>
                    </a:lnTo>
                    <a:lnTo>
                      <a:pt x="299" y="257"/>
                    </a:lnTo>
                    <a:lnTo>
                      <a:pt x="317" y="311"/>
                    </a:lnTo>
                    <a:lnTo>
                      <a:pt x="323" y="365"/>
                    </a:lnTo>
                    <a:lnTo>
                      <a:pt x="317" y="419"/>
                    </a:lnTo>
                    <a:lnTo>
                      <a:pt x="299" y="467"/>
                    </a:lnTo>
                    <a:lnTo>
                      <a:pt x="274" y="515"/>
                    </a:lnTo>
                    <a:lnTo>
                      <a:pt x="238" y="563"/>
                    </a:lnTo>
                    <a:lnTo>
                      <a:pt x="268" y="563"/>
                    </a:lnTo>
                    <a:lnTo>
                      <a:pt x="311" y="515"/>
                    </a:lnTo>
                    <a:lnTo>
                      <a:pt x="335" y="467"/>
                    </a:lnTo>
                    <a:lnTo>
                      <a:pt x="353" y="419"/>
                    </a:lnTo>
                    <a:lnTo>
                      <a:pt x="360" y="365"/>
                    </a:lnTo>
                    <a:lnTo>
                      <a:pt x="360" y="365"/>
                    </a:lnTo>
                    <a:close/>
                  </a:path>
                </a:pathLst>
              </a:custGeom>
              <a:gradFill rotWithShape="0">
                <a:gsLst>
                  <a:gs pos="0">
                    <a:schemeClr val="accent2"/>
                  </a:gs>
                  <a:gs pos="100000">
                    <a:schemeClr val="accent2">
                      <a:gamma/>
                      <a:shade val="87843"/>
                      <a:invGamma/>
                    </a:schemeClr>
                  </a:gs>
                </a:gsLst>
                <a:lin ang="5400000" scaled="1"/>
              </a:gradFill>
              <a:ln>
                <a:noFill/>
              </a:ln>
              <a:extLst/>
            </p:spPr>
            <p:txBody>
              <a:bodyPr/>
              <a:lstStyle/>
              <a:p>
                <a:pPr>
                  <a:defRPr/>
                </a:pPr>
                <a:endParaRPr lang="en-US"/>
              </a:p>
            </p:txBody>
          </p:sp>
          <p:sp>
            <p:nvSpPr>
              <p:cNvPr id="91169" name="Freeform 33"/>
              <p:cNvSpPr>
                <a:spLocks/>
              </p:cNvSpPr>
              <p:nvPr/>
            </p:nvSpPr>
            <p:spPr bwMode="hidden">
              <a:xfrm>
                <a:off x="2318" y="3631"/>
                <a:ext cx="1078" cy="425"/>
              </a:xfrm>
              <a:custGeom>
                <a:avLst/>
                <a:gdLst>
                  <a:gd name="T0" fmla="*/ 1053 w 1078"/>
                  <a:gd name="T1" fmla="*/ 425 h 425"/>
                  <a:gd name="T2" fmla="*/ 1078 w 1078"/>
                  <a:gd name="T3" fmla="*/ 419 h 425"/>
                  <a:gd name="T4" fmla="*/ 1066 w 1078"/>
                  <a:gd name="T5" fmla="*/ 377 h 425"/>
                  <a:gd name="T6" fmla="*/ 1047 w 1078"/>
                  <a:gd name="T7" fmla="*/ 336 h 425"/>
                  <a:gd name="T8" fmla="*/ 986 w 1078"/>
                  <a:gd name="T9" fmla="*/ 252 h 425"/>
                  <a:gd name="T10" fmla="*/ 907 w 1078"/>
                  <a:gd name="T11" fmla="*/ 180 h 425"/>
                  <a:gd name="T12" fmla="*/ 810 w 1078"/>
                  <a:gd name="T13" fmla="*/ 120 h 425"/>
                  <a:gd name="T14" fmla="*/ 694 w 1078"/>
                  <a:gd name="T15" fmla="*/ 72 h 425"/>
                  <a:gd name="T16" fmla="*/ 560 w 1078"/>
                  <a:gd name="T17" fmla="*/ 30 h 425"/>
                  <a:gd name="T18" fmla="*/ 420 w 1078"/>
                  <a:gd name="T19" fmla="*/ 6 h 425"/>
                  <a:gd name="T20" fmla="*/ 268 w 1078"/>
                  <a:gd name="T21" fmla="*/ 0 h 425"/>
                  <a:gd name="T22" fmla="*/ 134 w 1078"/>
                  <a:gd name="T23" fmla="*/ 6 h 425"/>
                  <a:gd name="T24" fmla="*/ 0 w 1078"/>
                  <a:gd name="T25" fmla="*/ 24 h 425"/>
                  <a:gd name="T26" fmla="*/ 12 w 1078"/>
                  <a:gd name="T27" fmla="*/ 36 h 425"/>
                  <a:gd name="T28" fmla="*/ 134 w 1078"/>
                  <a:gd name="T29" fmla="*/ 18 h 425"/>
                  <a:gd name="T30" fmla="*/ 268 w 1078"/>
                  <a:gd name="T31" fmla="*/ 12 h 425"/>
                  <a:gd name="T32" fmla="*/ 420 w 1078"/>
                  <a:gd name="T33" fmla="*/ 18 h 425"/>
                  <a:gd name="T34" fmla="*/ 554 w 1078"/>
                  <a:gd name="T35" fmla="*/ 42 h 425"/>
                  <a:gd name="T36" fmla="*/ 682 w 1078"/>
                  <a:gd name="T37" fmla="*/ 84 h 425"/>
                  <a:gd name="T38" fmla="*/ 798 w 1078"/>
                  <a:gd name="T39" fmla="*/ 132 h 425"/>
                  <a:gd name="T40" fmla="*/ 895 w 1078"/>
                  <a:gd name="T41" fmla="*/ 192 h 425"/>
                  <a:gd name="T42" fmla="*/ 968 w 1078"/>
                  <a:gd name="T43" fmla="*/ 264 h 425"/>
                  <a:gd name="T44" fmla="*/ 999 w 1078"/>
                  <a:gd name="T45" fmla="*/ 300 h 425"/>
                  <a:gd name="T46" fmla="*/ 1023 w 1078"/>
                  <a:gd name="T47" fmla="*/ 342 h 425"/>
                  <a:gd name="T48" fmla="*/ 1041 w 1078"/>
                  <a:gd name="T49" fmla="*/ 383 h 425"/>
                  <a:gd name="T50" fmla="*/ 1053 w 1078"/>
                  <a:gd name="T51" fmla="*/ 425 h 425"/>
                  <a:gd name="T52" fmla="*/ 1053 w 1078"/>
                  <a:gd name="T53" fmla="*/ 425 h 4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078" h="425">
                    <a:moveTo>
                      <a:pt x="1053" y="425"/>
                    </a:moveTo>
                    <a:lnTo>
                      <a:pt x="1078" y="419"/>
                    </a:lnTo>
                    <a:lnTo>
                      <a:pt x="1066" y="377"/>
                    </a:lnTo>
                    <a:lnTo>
                      <a:pt x="1047" y="336"/>
                    </a:lnTo>
                    <a:lnTo>
                      <a:pt x="986" y="252"/>
                    </a:lnTo>
                    <a:lnTo>
                      <a:pt x="907" y="180"/>
                    </a:lnTo>
                    <a:lnTo>
                      <a:pt x="810" y="120"/>
                    </a:lnTo>
                    <a:lnTo>
                      <a:pt x="694" y="72"/>
                    </a:lnTo>
                    <a:lnTo>
                      <a:pt x="560" y="30"/>
                    </a:lnTo>
                    <a:lnTo>
                      <a:pt x="420" y="6"/>
                    </a:lnTo>
                    <a:lnTo>
                      <a:pt x="268" y="0"/>
                    </a:lnTo>
                    <a:lnTo>
                      <a:pt x="134" y="6"/>
                    </a:lnTo>
                    <a:lnTo>
                      <a:pt x="0" y="24"/>
                    </a:lnTo>
                    <a:lnTo>
                      <a:pt x="12" y="36"/>
                    </a:lnTo>
                    <a:lnTo>
                      <a:pt x="134" y="18"/>
                    </a:lnTo>
                    <a:lnTo>
                      <a:pt x="268" y="12"/>
                    </a:lnTo>
                    <a:lnTo>
                      <a:pt x="420" y="18"/>
                    </a:lnTo>
                    <a:lnTo>
                      <a:pt x="554" y="42"/>
                    </a:lnTo>
                    <a:lnTo>
                      <a:pt x="682" y="84"/>
                    </a:lnTo>
                    <a:lnTo>
                      <a:pt x="798" y="132"/>
                    </a:lnTo>
                    <a:lnTo>
                      <a:pt x="895" y="192"/>
                    </a:lnTo>
                    <a:lnTo>
                      <a:pt x="968" y="264"/>
                    </a:lnTo>
                    <a:lnTo>
                      <a:pt x="999" y="300"/>
                    </a:lnTo>
                    <a:lnTo>
                      <a:pt x="1023" y="342"/>
                    </a:lnTo>
                    <a:lnTo>
                      <a:pt x="1041" y="383"/>
                    </a:lnTo>
                    <a:lnTo>
                      <a:pt x="1053" y="425"/>
                    </a:lnTo>
                    <a:lnTo>
                      <a:pt x="1053" y="425"/>
                    </a:lnTo>
                    <a:close/>
                  </a:path>
                </a:pathLst>
              </a:custGeom>
              <a:gradFill rotWithShape="0">
                <a:gsLst>
                  <a:gs pos="0">
                    <a:schemeClr val="accent2"/>
                  </a:gs>
                  <a:gs pos="100000">
                    <a:schemeClr val="accent2">
                      <a:gamma/>
                      <a:shade val="87843"/>
                      <a:invGamma/>
                    </a:schemeClr>
                  </a:gs>
                </a:gsLst>
                <a:lin ang="5400000" scaled="1"/>
              </a:gradFill>
              <a:ln>
                <a:noFill/>
              </a:ln>
              <a:extLst/>
            </p:spPr>
            <p:txBody>
              <a:bodyPr/>
              <a:lstStyle/>
              <a:p>
                <a:pPr>
                  <a:defRPr/>
                </a:pPr>
                <a:endParaRPr lang="en-US"/>
              </a:p>
            </p:txBody>
          </p:sp>
          <p:sp>
            <p:nvSpPr>
              <p:cNvPr id="91170" name="Freeform 34"/>
              <p:cNvSpPr>
                <a:spLocks/>
              </p:cNvSpPr>
              <p:nvPr/>
            </p:nvSpPr>
            <p:spPr bwMode="hidden">
              <a:xfrm>
                <a:off x="3304" y="4080"/>
                <a:ext cx="98" cy="234"/>
              </a:xfrm>
              <a:custGeom>
                <a:avLst/>
                <a:gdLst>
                  <a:gd name="T0" fmla="*/ 0 w 98"/>
                  <a:gd name="T1" fmla="*/ 234 h 234"/>
                  <a:gd name="T2" fmla="*/ 25 w 98"/>
                  <a:gd name="T3" fmla="*/ 234 h 234"/>
                  <a:gd name="T4" fmla="*/ 55 w 98"/>
                  <a:gd name="T5" fmla="*/ 186 h 234"/>
                  <a:gd name="T6" fmla="*/ 80 w 98"/>
                  <a:gd name="T7" fmla="*/ 138 h 234"/>
                  <a:gd name="T8" fmla="*/ 92 w 98"/>
                  <a:gd name="T9" fmla="*/ 90 h 234"/>
                  <a:gd name="T10" fmla="*/ 98 w 98"/>
                  <a:gd name="T11" fmla="*/ 36 h 234"/>
                  <a:gd name="T12" fmla="*/ 98 w 98"/>
                  <a:gd name="T13" fmla="*/ 0 h 234"/>
                  <a:gd name="T14" fmla="*/ 74 w 98"/>
                  <a:gd name="T15" fmla="*/ 0 h 234"/>
                  <a:gd name="T16" fmla="*/ 74 w 98"/>
                  <a:gd name="T17" fmla="*/ 36 h 234"/>
                  <a:gd name="T18" fmla="*/ 67 w 98"/>
                  <a:gd name="T19" fmla="*/ 90 h 234"/>
                  <a:gd name="T20" fmla="*/ 55 w 98"/>
                  <a:gd name="T21" fmla="*/ 138 h 234"/>
                  <a:gd name="T22" fmla="*/ 31 w 98"/>
                  <a:gd name="T23" fmla="*/ 186 h 234"/>
                  <a:gd name="T24" fmla="*/ 0 w 98"/>
                  <a:gd name="T25" fmla="*/ 234 h 234"/>
                  <a:gd name="T26" fmla="*/ 0 w 98"/>
                  <a:gd name="T27" fmla="*/ 234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234">
                    <a:moveTo>
                      <a:pt x="0" y="234"/>
                    </a:moveTo>
                    <a:lnTo>
                      <a:pt x="25" y="234"/>
                    </a:lnTo>
                    <a:lnTo>
                      <a:pt x="55" y="186"/>
                    </a:lnTo>
                    <a:lnTo>
                      <a:pt x="80" y="138"/>
                    </a:lnTo>
                    <a:lnTo>
                      <a:pt x="92" y="90"/>
                    </a:lnTo>
                    <a:lnTo>
                      <a:pt x="98" y="36"/>
                    </a:lnTo>
                    <a:lnTo>
                      <a:pt x="98" y="0"/>
                    </a:lnTo>
                    <a:lnTo>
                      <a:pt x="74" y="0"/>
                    </a:lnTo>
                    <a:lnTo>
                      <a:pt x="74" y="36"/>
                    </a:lnTo>
                    <a:lnTo>
                      <a:pt x="67" y="90"/>
                    </a:lnTo>
                    <a:lnTo>
                      <a:pt x="55" y="138"/>
                    </a:lnTo>
                    <a:lnTo>
                      <a:pt x="31" y="186"/>
                    </a:lnTo>
                    <a:lnTo>
                      <a:pt x="0" y="234"/>
                    </a:lnTo>
                    <a:lnTo>
                      <a:pt x="0" y="234"/>
                    </a:lnTo>
                    <a:close/>
                  </a:path>
                </a:pathLst>
              </a:custGeom>
              <a:gradFill rotWithShape="0">
                <a:gsLst>
                  <a:gs pos="0">
                    <a:schemeClr val="accent2"/>
                  </a:gs>
                  <a:gs pos="100000">
                    <a:schemeClr val="accent2">
                      <a:gamma/>
                      <a:shade val="87843"/>
                      <a:invGamma/>
                    </a:schemeClr>
                  </a:gs>
                </a:gsLst>
                <a:lin ang="5400000" scaled="1"/>
              </a:gradFill>
              <a:ln>
                <a:noFill/>
              </a:ln>
              <a:extLst/>
            </p:spPr>
            <p:txBody>
              <a:bodyPr/>
              <a:lstStyle/>
              <a:p>
                <a:pPr>
                  <a:defRPr/>
                </a:pPr>
                <a:endParaRPr lang="en-US"/>
              </a:p>
            </p:txBody>
          </p:sp>
          <p:sp>
            <p:nvSpPr>
              <p:cNvPr id="91171" name="Freeform 35"/>
              <p:cNvSpPr>
                <a:spLocks/>
              </p:cNvSpPr>
              <p:nvPr/>
            </p:nvSpPr>
            <p:spPr bwMode="hidden">
              <a:xfrm>
                <a:off x="1776" y="3673"/>
                <a:ext cx="481" cy="641"/>
              </a:xfrm>
              <a:custGeom>
                <a:avLst/>
                <a:gdLst>
                  <a:gd name="T0" fmla="*/ 18 w 481"/>
                  <a:gd name="T1" fmla="*/ 443 h 641"/>
                  <a:gd name="T2" fmla="*/ 24 w 481"/>
                  <a:gd name="T3" fmla="*/ 371 h 641"/>
                  <a:gd name="T4" fmla="*/ 55 w 481"/>
                  <a:gd name="T5" fmla="*/ 305 h 641"/>
                  <a:gd name="T6" fmla="*/ 91 w 481"/>
                  <a:gd name="T7" fmla="*/ 246 h 641"/>
                  <a:gd name="T8" fmla="*/ 146 w 481"/>
                  <a:gd name="T9" fmla="*/ 186 h 641"/>
                  <a:gd name="T10" fmla="*/ 213 w 481"/>
                  <a:gd name="T11" fmla="*/ 132 h 641"/>
                  <a:gd name="T12" fmla="*/ 292 w 481"/>
                  <a:gd name="T13" fmla="*/ 84 h 641"/>
                  <a:gd name="T14" fmla="*/ 384 w 481"/>
                  <a:gd name="T15" fmla="*/ 48 h 641"/>
                  <a:gd name="T16" fmla="*/ 481 w 481"/>
                  <a:gd name="T17" fmla="*/ 12 h 641"/>
                  <a:gd name="T18" fmla="*/ 457 w 481"/>
                  <a:gd name="T19" fmla="*/ 0 h 641"/>
                  <a:gd name="T20" fmla="*/ 359 w 481"/>
                  <a:gd name="T21" fmla="*/ 36 h 641"/>
                  <a:gd name="T22" fmla="*/ 274 w 481"/>
                  <a:gd name="T23" fmla="*/ 78 h 641"/>
                  <a:gd name="T24" fmla="*/ 195 w 481"/>
                  <a:gd name="T25" fmla="*/ 126 h 641"/>
                  <a:gd name="T26" fmla="*/ 128 w 481"/>
                  <a:gd name="T27" fmla="*/ 180 h 641"/>
                  <a:gd name="T28" fmla="*/ 73 w 481"/>
                  <a:gd name="T29" fmla="*/ 240 h 641"/>
                  <a:gd name="T30" fmla="*/ 37 w 481"/>
                  <a:gd name="T31" fmla="*/ 305 h 641"/>
                  <a:gd name="T32" fmla="*/ 6 w 481"/>
                  <a:gd name="T33" fmla="*/ 371 h 641"/>
                  <a:gd name="T34" fmla="*/ 0 w 481"/>
                  <a:gd name="T35" fmla="*/ 443 h 641"/>
                  <a:gd name="T36" fmla="*/ 6 w 481"/>
                  <a:gd name="T37" fmla="*/ 497 h 641"/>
                  <a:gd name="T38" fmla="*/ 18 w 481"/>
                  <a:gd name="T39" fmla="*/ 545 h 641"/>
                  <a:gd name="T40" fmla="*/ 43 w 481"/>
                  <a:gd name="T41" fmla="*/ 593 h 641"/>
                  <a:gd name="T42" fmla="*/ 73 w 481"/>
                  <a:gd name="T43" fmla="*/ 641 h 641"/>
                  <a:gd name="T44" fmla="*/ 97 w 481"/>
                  <a:gd name="T45" fmla="*/ 641 h 641"/>
                  <a:gd name="T46" fmla="*/ 67 w 481"/>
                  <a:gd name="T47" fmla="*/ 593 h 641"/>
                  <a:gd name="T48" fmla="*/ 43 w 481"/>
                  <a:gd name="T49" fmla="*/ 545 h 641"/>
                  <a:gd name="T50" fmla="*/ 24 w 481"/>
                  <a:gd name="T51" fmla="*/ 497 h 641"/>
                  <a:gd name="T52" fmla="*/ 18 w 481"/>
                  <a:gd name="T53" fmla="*/ 443 h 641"/>
                  <a:gd name="T54" fmla="*/ 18 w 481"/>
                  <a:gd name="T55" fmla="*/ 443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81" h="641">
                    <a:moveTo>
                      <a:pt x="18" y="443"/>
                    </a:moveTo>
                    <a:lnTo>
                      <a:pt x="24" y="371"/>
                    </a:lnTo>
                    <a:lnTo>
                      <a:pt x="55" y="305"/>
                    </a:lnTo>
                    <a:lnTo>
                      <a:pt x="91" y="246"/>
                    </a:lnTo>
                    <a:lnTo>
                      <a:pt x="146" y="186"/>
                    </a:lnTo>
                    <a:lnTo>
                      <a:pt x="213" y="132"/>
                    </a:lnTo>
                    <a:lnTo>
                      <a:pt x="292" y="84"/>
                    </a:lnTo>
                    <a:lnTo>
                      <a:pt x="384" y="48"/>
                    </a:lnTo>
                    <a:lnTo>
                      <a:pt x="481" y="12"/>
                    </a:lnTo>
                    <a:lnTo>
                      <a:pt x="457" y="0"/>
                    </a:lnTo>
                    <a:lnTo>
                      <a:pt x="359" y="36"/>
                    </a:lnTo>
                    <a:lnTo>
                      <a:pt x="274" y="78"/>
                    </a:lnTo>
                    <a:lnTo>
                      <a:pt x="195" y="126"/>
                    </a:lnTo>
                    <a:lnTo>
                      <a:pt x="128" y="180"/>
                    </a:lnTo>
                    <a:lnTo>
                      <a:pt x="73" y="240"/>
                    </a:lnTo>
                    <a:lnTo>
                      <a:pt x="37" y="305"/>
                    </a:lnTo>
                    <a:lnTo>
                      <a:pt x="6" y="371"/>
                    </a:lnTo>
                    <a:lnTo>
                      <a:pt x="0" y="443"/>
                    </a:lnTo>
                    <a:lnTo>
                      <a:pt x="6" y="497"/>
                    </a:lnTo>
                    <a:lnTo>
                      <a:pt x="18" y="545"/>
                    </a:lnTo>
                    <a:lnTo>
                      <a:pt x="43" y="593"/>
                    </a:lnTo>
                    <a:lnTo>
                      <a:pt x="73" y="641"/>
                    </a:lnTo>
                    <a:lnTo>
                      <a:pt x="97" y="641"/>
                    </a:lnTo>
                    <a:lnTo>
                      <a:pt x="67" y="593"/>
                    </a:lnTo>
                    <a:lnTo>
                      <a:pt x="43" y="545"/>
                    </a:lnTo>
                    <a:lnTo>
                      <a:pt x="24" y="497"/>
                    </a:lnTo>
                    <a:lnTo>
                      <a:pt x="18" y="443"/>
                    </a:lnTo>
                    <a:lnTo>
                      <a:pt x="18" y="443"/>
                    </a:lnTo>
                    <a:close/>
                  </a:path>
                </a:pathLst>
              </a:custGeom>
              <a:solidFill>
                <a:schemeClr val="accent2"/>
              </a:solidFill>
              <a:ln>
                <a:noFill/>
              </a:ln>
              <a:extLst/>
            </p:spPr>
            <p:txBody>
              <a:bodyPr/>
              <a:lstStyle/>
              <a:p>
                <a:pPr>
                  <a:defRPr/>
                </a:pPr>
                <a:endParaRPr lang="en-US"/>
              </a:p>
            </p:txBody>
          </p:sp>
        </p:grpSp>
        <p:grpSp>
          <p:nvGrpSpPr>
            <p:cNvPr id="1036" name="Group 36"/>
            <p:cNvGrpSpPr>
              <a:grpSpLocks/>
            </p:cNvGrpSpPr>
            <p:nvPr userDrawn="1"/>
          </p:nvGrpSpPr>
          <p:grpSpPr bwMode="auto">
            <a:xfrm>
              <a:off x="4128" y="3360"/>
              <a:ext cx="1351" cy="821"/>
              <a:chOff x="4128" y="3360"/>
              <a:chExt cx="1351" cy="821"/>
            </a:xfrm>
          </p:grpSpPr>
          <p:sp>
            <p:nvSpPr>
              <p:cNvPr id="91173" name="Freeform 37"/>
              <p:cNvSpPr>
                <a:spLocks noEditPoints="1"/>
              </p:cNvSpPr>
              <p:nvPr/>
            </p:nvSpPr>
            <p:spPr bwMode="hidden">
              <a:xfrm>
                <a:off x="4200" y="3402"/>
                <a:ext cx="1201" cy="731"/>
              </a:xfrm>
              <a:custGeom>
                <a:avLst/>
                <a:gdLst>
                  <a:gd name="T0" fmla="*/ 484 w 1201"/>
                  <a:gd name="T1" fmla="*/ 6 h 731"/>
                  <a:gd name="T2" fmla="*/ 263 w 1201"/>
                  <a:gd name="T3" fmla="*/ 60 h 731"/>
                  <a:gd name="T4" fmla="*/ 101 w 1201"/>
                  <a:gd name="T5" fmla="*/ 162 h 731"/>
                  <a:gd name="T6" fmla="*/ 12 w 1201"/>
                  <a:gd name="T7" fmla="*/ 294 h 731"/>
                  <a:gd name="T8" fmla="*/ 0 w 1201"/>
                  <a:gd name="T9" fmla="*/ 366 h 731"/>
                  <a:gd name="T10" fmla="*/ 12 w 1201"/>
                  <a:gd name="T11" fmla="*/ 437 h 731"/>
                  <a:gd name="T12" fmla="*/ 101 w 1201"/>
                  <a:gd name="T13" fmla="*/ 569 h 731"/>
                  <a:gd name="T14" fmla="*/ 263 w 1201"/>
                  <a:gd name="T15" fmla="*/ 671 h 731"/>
                  <a:gd name="T16" fmla="*/ 484 w 1201"/>
                  <a:gd name="T17" fmla="*/ 725 h 731"/>
                  <a:gd name="T18" fmla="*/ 723 w 1201"/>
                  <a:gd name="T19" fmla="*/ 725 h 731"/>
                  <a:gd name="T20" fmla="*/ 938 w 1201"/>
                  <a:gd name="T21" fmla="*/ 671 h 731"/>
                  <a:gd name="T22" fmla="*/ 1100 w 1201"/>
                  <a:gd name="T23" fmla="*/ 569 h 731"/>
                  <a:gd name="T24" fmla="*/ 1189 w 1201"/>
                  <a:gd name="T25" fmla="*/ 437 h 731"/>
                  <a:gd name="T26" fmla="*/ 1201 w 1201"/>
                  <a:gd name="T27" fmla="*/ 366 h 731"/>
                  <a:gd name="T28" fmla="*/ 1189 w 1201"/>
                  <a:gd name="T29" fmla="*/ 294 h 731"/>
                  <a:gd name="T30" fmla="*/ 1100 w 1201"/>
                  <a:gd name="T31" fmla="*/ 162 h 731"/>
                  <a:gd name="T32" fmla="*/ 938 w 1201"/>
                  <a:gd name="T33" fmla="*/ 60 h 731"/>
                  <a:gd name="T34" fmla="*/ 723 w 1201"/>
                  <a:gd name="T35" fmla="*/ 6 h 731"/>
                  <a:gd name="T36" fmla="*/ 604 w 1201"/>
                  <a:gd name="T37" fmla="*/ 0 h 731"/>
                  <a:gd name="T38" fmla="*/ 490 w 1201"/>
                  <a:gd name="T39" fmla="*/ 701 h 731"/>
                  <a:gd name="T40" fmla="*/ 287 w 1201"/>
                  <a:gd name="T41" fmla="*/ 647 h 731"/>
                  <a:gd name="T42" fmla="*/ 131 w 1201"/>
                  <a:gd name="T43" fmla="*/ 557 h 731"/>
                  <a:gd name="T44" fmla="*/ 48 w 1201"/>
                  <a:gd name="T45" fmla="*/ 437 h 731"/>
                  <a:gd name="T46" fmla="*/ 36 w 1201"/>
                  <a:gd name="T47" fmla="*/ 366 h 731"/>
                  <a:gd name="T48" fmla="*/ 48 w 1201"/>
                  <a:gd name="T49" fmla="*/ 300 h 731"/>
                  <a:gd name="T50" fmla="*/ 131 w 1201"/>
                  <a:gd name="T51" fmla="*/ 174 h 731"/>
                  <a:gd name="T52" fmla="*/ 287 w 1201"/>
                  <a:gd name="T53" fmla="*/ 84 h 731"/>
                  <a:gd name="T54" fmla="*/ 490 w 1201"/>
                  <a:gd name="T55" fmla="*/ 30 h 731"/>
                  <a:gd name="T56" fmla="*/ 717 w 1201"/>
                  <a:gd name="T57" fmla="*/ 30 h 731"/>
                  <a:gd name="T58" fmla="*/ 920 w 1201"/>
                  <a:gd name="T59" fmla="*/ 84 h 731"/>
                  <a:gd name="T60" fmla="*/ 1070 w 1201"/>
                  <a:gd name="T61" fmla="*/ 174 h 731"/>
                  <a:gd name="T62" fmla="*/ 1153 w 1201"/>
                  <a:gd name="T63" fmla="*/ 300 h 731"/>
                  <a:gd name="T64" fmla="*/ 1153 w 1201"/>
                  <a:gd name="T65" fmla="*/ 437 h 731"/>
                  <a:gd name="T66" fmla="*/ 1070 w 1201"/>
                  <a:gd name="T67" fmla="*/ 557 h 731"/>
                  <a:gd name="T68" fmla="*/ 920 w 1201"/>
                  <a:gd name="T69" fmla="*/ 647 h 731"/>
                  <a:gd name="T70" fmla="*/ 717 w 1201"/>
                  <a:gd name="T71" fmla="*/ 701 h 731"/>
                  <a:gd name="T72" fmla="*/ 604 w 1201"/>
                  <a:gd name="T73" fmla="*/ 707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201" h="731">
                    <a:moveTo>
                      <a:pt x="604" y="0"/>
                    </a:moveTo>
                    <a:lnTo>
                      <a:pt x="484" y="6"/>
                    </a:lnTo>
                    <a:lnTo>
                      <a:pt x="370" y="30"/>
                    </a:lnTo>
                    <a:lnTo>
                      <a:pt x="263" y="60"/>
                    </a:lnTo>
                    <a:lnTo>
                      <a:pt x="179" y="108"/>
                    </a:lnTo>
                    <a:lnTo>
                      <a:pt x="101" y="162"/>
                    </a:lnTo>
                    <a:lnTo>
                      <a:pt x="48" y="222"/>
                    </a:lnTo>
                    <a:lnTo>
                      <a:pt x="12" y="294"/>
                    </a:lnTo>
                    <a:lnTo>
                      <a:pt x="6" y="330"/>
                    </a:lnTo>
                    <a:lnTo>
                      <a:pt x="0" y="366"/>
                    </a:lnTo>
                    <a:lnTo>
                      <a:pt x="6" y="401"/>
                    </a:lnTo>
                    <a:lnTo>
                      <a:pt x="12" y="437"/>
                    </a:lnTo>
                    <a:lnTo>
                      <a:pt x="48" y="509"/>
                    </a:lnTo>
                    <a:lnTo>
                      <a:pt x="101" y="569"/>
                    </a:lnTo>
                    <a:lnTo>
                      <a:pt x="179" y="623"/>
                    </a:lnTo>
                    <a:lnTo>
                      <a:pt x="263" y="671"/>
                    </a:lnTo>
                    <a:lnTo>
                      <a:pt x="370" y="701"/>
                    </a:lnTo>
                    <a:lnTo>
                      <a:pt x="484" y="725"/>
                    </a:lnTo>
                    <a:lnTo>
                      <a:pt x="604" y="731"/>
                    </a:lnTo>
                    <a:lnTo>
                      <a:pt x="723" y="725"/>
                    </a:lnTo>
                    <a:lnTo>
                      <a:pt x="837" y="701"/>
                    </a:lnTo>
                    <a:lnTo>
                      <a:pt x="938" y="671"/>
                    </a:lnTo>
                    <a:lnTo>
                      <a:pt x="1028" y="623"/>
                    </a:lnTo>
                    <a:lnTo>
                      <a:pt x="1100" y="569"/>
                    </a:lnTo>
                    <a:lnTo>
                      <a:pt x="1153" y="509"/>
                    </a:lnTo>
                    <a:lnTo>
                      <a:pt x="1189" y="437"/>
                    </a:lnTo>
                    <a:lnTo>
                      <a:pt x="1201" y="401"/>
                    </a:lnTo>
                    <a:lnTo>
                      <a:pt x="1201" y="366"/>
                    </a:lnTo>
                    <a:lnTo>
                      <a:pt x="1201" y="330"/>
                    </a:lnTo>
                    <a:lnTo>
                      <a:pt x="1189" y="294"/>
                    </a:lnTo>
                    <a:lnTo>
                      <a:pt x="1153" y="222"/>
                    </a:lnTo>
                    <a:lnTo>
                      <a:pt x="1100" y="162"/>
                    </a:lnTo>
                    <a:lnTo>
                      <a:pt x="1028" y="108"/>
                    </a:lnTo>
                    <a:lnTo>
                      <a:pt x="938" y="60"/>
                    </a:lnTo>
                    <a:lnTo>
                      <a:pt x="837" y="30"/>
                    </a:lnTo>
                    <a:lnTo>
                      <a:pt x="723" y="6"/>
                    </a:lnTo>
                    <a:lnTo>
                      <a:pt x="604" y="0"/>
                    </a:lnTo>
                    <a:lnTo>
                      <a:pt x="604" y="0"/>
                    </a:lnTo>
                    <a:close/>
                    <a:moveTo>
                      <a:pt x="604" y="707"/>
                    </a:moveTo>
                    <a:lnTo>
                      <a:pt x="490" y="701"/>
                    </a:lnTo>
                    <a:lnTo>
                      <a:pt x="382" y="683"/>
                    </a:lnTo>
                    <a:lnTo>
                      <a:pt x="287" y="647"/>
                    </a:lnTo>
                    <a:lnTo>
                      <a:pt x="203" y="611"/>
                    </a:lnTo>
                    <a:lnTo>
                      <a:pt x="131" y="557"/>
                    </a:lnTo>
                    <a:lnTo>
                      <a:pt x="83" y="497"/>
                    </a:lnTo>
                    <a:lnTo>
                      <a:pt x="48" y="437"/>
                    </a:lnTo>
                    <a:lnTo>
                      <a:pt x="42" y="401"/>
                    </a:lnTo>
                    <a:lnTo>
                      <a:pt x="36" y="366"/>
                    </a:lnTo>
                    <a:lnTo>
                      <a:pt x="42" y="330"/>
                    </a:lnTo>
                    <a:lnTo>
                      <a:pt x="48" y="300"/>
                    </a:lnTo>
                    <a:lnTo>
                      <a:pt x="83" y="234"/>
                    </a:lnTo>
                    <a:lnTo>
                      <a:pt x="131" y="174"/>
                    </a:lnTo>
                    <a:lnTo>
                      <a:pt x="203" y="126"/>
                    </a:lnTo>
                    <a:lnTo>
                      <a:pt x="287" y="84"/>
                    </a:lnTo>
                    <a:lnTo>
                      <a:pt x="382" y="54"/>
                    </a:lnTo>
                    <a:lnTo>
                      <a:pt x="490" y="30"/>
                    </a:lnTo>
                    <a:lnTo>
                      <a:pt x="604" y="24"/>
                    </a:lnTo>
                    <a:lnTo>
                      <a:pt x="717" y="30"/>
                    </a:lnTo>
                    <a:lnTo>
                      <a:pt x="825" y="54"/>
                    </a:lnTo>
                    <a:lnTo>
                      <a:pt x="920" y="84"/>
                    </a:lnTo>
                    <a:lnTo>
                      <a:pt x="1004" y="126"/>
                    </a:lnTo>
                    <a:lnTo>
                      <a:pt x="1070" y="174"/>
                    </a:lnTo>
                    <a:lnTo>
                      <a:pt x="1124" y="234"/>
                    </a:lnTo>
                    <a:lnTo>
                      <a:pt x="1153" y="300"/>
                    </a:lnTo>
                    <a:lnTo>
                      <a:pt x="1165" y="366"/>
                    </a:lnTo>
                    <a:lnTo>
                      <a:pt x="1153" y="437"/>
                    </a:lnTo>
                    <a:lnTo>
                      <a:pt x="1124" y="497"/>
                    </a:lnTo>
                    <a:lnTo>
                      <a:pt x="1070" y="557"/>
                    </a:lnTo>
                    <a:lnTo>
                      <a:pt x="1004" y="611"/>
                    </a:lnTo>
                    <a:lnTo>
                      <a:pt x="920" y="647"/>
                    </a:lnTo>
                    <a:lnTo>
                      <a:pt x="825" y="683"/>
                    </a:lnTo>
                    <a:lnTo>
                      <a:pt x="717" y="701"/>
                    </a:lnTo>
                    <a:lnTo>
                      <a:pt x="604" y="707"/>
                    </a:lnTo>
                    <a:lnTo>
                      <a:pt x="604" y="707"/>
                    </a:lnTo>
                    <a:close/>
                  </a:path>
                </a:pathLst>
              </a:custGeom>
              <a:gradFill rotWithShape="0">
                <a:gsLst>
                  <a:gs pos="0">
                    <a:schemeClr val="accent2">
                      <a:gamma/>
                      <a:tint val="96863"/>
                      <a:invGamma/>
                    </a:schemeClr>
                  </a:gs>
                  <a:gs pos="100000">
                    <a:schemeClr val="accent2"/>
                  </a:gs>
                </a:gsLst>
                <a:lin ang="5400000" scaled="1"/>
              </a:gradFill>
              <a:ln>
                <a:noFill/>
              </a:ln>
              <a:extLst/>
            </p:spPr>
            <p:txBody>
              <a:bodyPr/>
              <a:lstStyle/>
              <a:p>
                <a:pPr>
                  <a:defRPr/>
                </a:pPr>
                <a:endParaRPr lang="en-US"/>
              </a:p>
            </p:txBody>
          </p:sp>
          <p:sp>
            <p:nvSpPr>
              <p:cNvPr id="91174" name="Freeform 38"/>
              <p:cNvSpPr>
                <a:spLocks/>
              </p:cNvSpPr>
              <p:nvPr/>
            </p:nvSpPr>
            <p:spPr bwMode="hidden">
              <a:xfrm>
                <a:off x="4128" y="3366"/>
                <a:ext cx="544" cy="737"/>
              </a:xfrm>
              <a:custGeom>
                <a:avLst/>
                <a:gdLst>
                  <a:gd name="T0" fmla="*/ 24 w 544"/>
                  <a:gd name="T1" fmla="*/ 402 h 737"/>
                  <a:gd name="T2" fmla="*/ 36 w 544"/>
                  <a:gd name="T3" fmla="*/ 330 h 737"/>
                  <a:gd name="T4" fmla="*/ 66 w 544"/>
                  <a:gd name="T5" fmla="*/ 264 h 737"/>
                  <a:gd name="T6" fmla="*/ 108 w 544"/>
                  <a:gd name="T7" fmla="*/ 204 h 737"/>
                  <a:gd name="T8" fmla="*/ 173 w 544"/>
                  <a:gd name="T9" fmla="*/ 150 h 737"/>
                  <a:gd name="T10" fmla="*/ 251 w 544"/>
                  <a:gd name="T11" fmla="*/ 102 h 737"/>
                  <a:gd name="T12" fmla="*/ 335 w 544"/>
                  <a:gd name="T13" fmla="*/ 60 h 737"/>
                  <a:gd name="T14" fmla="*/ 436 w 544"/>
                  <a:gd name="T15" fmla="*/ 30 h 737"/>
                  <a:gd name="T16" fmla="*/ 544 w 544"/>
                  <a:gd name="T17" fmla="*/ 12 h 737"/>
                  <a:gd name="T18" fmla="*/ 544 w 544"/>
                  <a:gd name="T19" fmla="*/ 0 h 737"/>
                  <a:gd name="T20" fmla="*/ 430 w 544"/>
                  <a:gd name="T21" fmla="*/ 18 h 737"/>
                  <a:gd name="T22" fmla="*/ 329 w 544"/>
                  <a:gd name="T23" fmla="*/ 48 h 737"/>
                  <a:gd name="T24" fmla="*/ 233 w 544"/>
                  <a:gd name="T25" fmla="*/ 90 h 737"/>
                  <a:gd name="T26" fmla="*/ 155 w 544"/>
                  <a:gd name="T27" fmla="*/ 138 h 737"/>
                  <a:gd name="T28" fmla="*/ 90 w 544"/>
                  <a:gd name="T29" fmla="*/ 198 h 737"/>
                  <a:gd name="T30" fmla="*/ 42 w 544"/>
                  <a:gd name="T31" fmla="*/ 258 h 737"/>
                  <a:gd name="T32" fmla="*/ 12 w 544"/>
                  <a:gd name="T33" fmla="*/ 330 h 737"/>
                  <a:gd name="T34" fmla="*/ 0 w 544"/>
                  <a:gd name="T35" fmla="*/ 402 h 737"/>
                  <a:gd name="T36" fmla="*/ 6 w 544"/>
                  <a:gd name="T37" fmla="*/ 455 h 737"/>
                  <a:gd name="T38" fmla="*/ 18 w 544"/>
                  <a:gd name="T39" fmla="*/ 503 h 737"/>
                  <a:gd name="T40" fmla="*/ 42 w 544"/>
                  <a:gd name="T41" fmla="*/ 545 h 737"/>
                  <a:gd name="T42" fmla="*/ 78 w 544"/>
                  <a:gd name="T43" fmla="*/ 593 h 737"/>
                  <a:gd name="T44" fmla="*/ 114 w 544"/>
                  <a:gd name="T45" fmla="*/ 635 h 737"/>
                  <a:gd name="T46" fmla="*/ 161 w 544"/>
                  <a:gd name="T47" fmla="*/ 671 h 737"/>
                  <a:gd name="T48" fmla="*/ 221 w 544"/>
                  <a:gd name="T49" fmla="*/ 707 h 737"/>
                  <a:gd name="T50" fmla="*/ 281 w 544"/>
                  <a:gd name="T51" fmla="*/ 737 h 737"/>
                  <a:gd name="T52" fmla="*/ 323 w 544"/>
                  <a:gd name="T53" fmla="*/ 737 h 737"/>
                  <a:gd name="T54" fmla="*/ 257 w 544"/>
                  <a:gd name="T55" fmla="*/ 707 h 737"/>
                  <a:gd name="T56" fmla="*/ 203 w 544"/>
                  <a:gd name="T57" fmla="*/ 671 h 737"/>
                  <a:gd name="T58" fmla="*/ 149 w 544"/>
                  <a:gd name="T59" fmla="*/ 635 h 737"/>
                  <a:gd name="T60" fmla="*/ 108 w 544"/>
                  <a:gd name="T61" fmla="*/ 593 h 737"/>
                  <a:gd name="T62" fmla="*/ 72 w 544"/>
                  <a:gd name="T63" fmla="*/ 551 h 737"/>
                  <a:gd name="T64" fmla="*/ 48 w 544"/>
                  <a:gd name="T65" fmla="*/ 503 h 737"/>
                  <a:gd name="T66" fmla="*/ 30 w 544"/>
                  <a:gd name="T67" fmla="*/ 455 h 737"/>
                  <a:gd name="T68" fmla="*/ 24 w 544"/>
                  <a:gd name="T69" fmla="*/ 402 h 737"/>
                  <a:gd name="T70" fmla="*/ 24 w 544"/>
                  <a:gd name="T71" fmla="*/ 402 h 7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44" h="737">
                    <a:moveTo>
                      <a:pt x="24" y="402"/>
                    </a:moveTo>
                    <a:lnTo>
                      <a:pt x="36" y="330"/>
                    </a:lnTo>
                    <a:lnTo>
                      <a:pt x="66" y="264"/>
                    </a:lnTo>
                    <a:lnTo>
                      <a:pt x="108" y="204"/>
                    </a:lnTo>
                    <a:lnTo>
                      <a:pt x="173" y="150"/>
                    </a:lnTo>
                    <a:lnTo>
                      <a:pt x="251" y="102"/>
                    </a:lnTo>
                    <a:lnTo>
                      <a:pt x="335" y="60"/>
                    </a:lnTo>
                    <a:lnTo>
                      <a:pt x="436" y="30"/>
                    </a:lnTo>
                    <a:lnTo>
                      <a:pt x="544" y="12"/>
                    </a:lnTo>
                    <a:lnTo>
                      <a:pt x="544" y="0"/>
                    </a:lnTo>
                    <a:lnTo>
                      <a:pt x="430" y="18"/>
                    </a:lnTo>
                    <a:lnTo>
                      <a:pt x="329" y="48"/>
                    </a:lnTo>
                    <a:lnTo>
                      <a:pt x="233" y="90"/>
                    </a:lnTo>
                    <a:lnTo>
                      <a:pt x="155" y="138"/>
                    </a:lnTo>
                    <a:lnTo>
                      <a:pt x="90" y="198"/>
                    </a:lnTo>
                    <a:lnTo>
                      <a:pt x="42" y="258"/>
                    </a:lnTo>
                    <a:lnTo>
                      <a:pt x="12" y="330"/>
                    </a:lnTo>
                    <a:lnTo>
                      <a:pt x="0" y="402"/>
                    </a:lnTo>
                    <a:lnTo>
                      <a:pt x="6" y="455"/>
                    </a:lnTo>
                    <a:lnTo>
                      <a:pt x="18" y="503"/>
                    </a:lnTo>
                    <a:lnTo>
                      <a:pt x="42" y="545"/>
                    </a:lnTo>
                    <a:lnTo>
                      <a:pt x="78" y="593"/>
                    </a:lnTo>
                    <a:lnTo>
                      <a:pt x="114" y="635"/>
                    </a:lnTo>
                    <a:lnTo>
                      <a:pt x="161" y="671"/>
                    </a:lnTo>
                    <a:lnTo>
                      <a:pt x="221" y="707"/>
                    </a:lnTo>
                    <a:lnTo>
                      <a:pt x="281" y="737"/>
                    </a:lnTo>
                    <a:lnTo>
                      <a:pt x="323" y="737"/>
                    </a:lnTo>
                    <a:lnTo>
                      <a:pt x="257" y="707"/>
                    </a:lnTo>
                    <a:lnTo>
                      <a:pt x="203" y="671"/>
                    </a:lnTo>
                    <a:lnTo>
                      <a:pt x="149" y="635"/>
                    </a:lnTo>
                    <a:lnTo>
                      <a:pt x="108" y="593"/>
                    </a:lnTo>
                    <a:lnTo>
                      <a:pt x="72" y="551"/>
                    </a:lnTo>
                    <a:lnTo>
                      <a:pt x="48" y="503"/>
                    </a:lnTo>
                    <a:lnTo>
                      <a:pt x="30" y="455"/>
                    </a:lnTo>
                    <a:lnTo>
                      <a:pt x="24" y="402"/>
                    </a:lnTo>
                    <a:lnTo>
                      <a:pt x="24" y="402"/>
                    </a:lnTo>
                    <a:close/>
                  </a:path>
                </a:pathLst>
              </a:custGeom>
              <a:gradFill rotWithShape="0">
                <a:gsLst>
                  <a:gs pos="0">
                    <a:schemeClr val="accent2">
                      <a:gamma/>
                      <a:tint val="96863"/>
                      <a:invGamma/>
                    </a:schemeClr>
                  </a:gs>
                  <a:gs pos="100000">
                    <a:schemeClr val="accent2"/>
                  </a:gs>
                </a:gsLst>
                <a:lin ang="5400000" scaled="1"/>
              </a:gradFill>
              <a:ln>
                <a:noFill/>
              </a:ln>
              <a:extLst/>
            </p:spPr>
            <p:txBody>
              <a:bodyPr/>
              <a:lstStyle/>
              <a:p>
                <a:pPr>
                  <a:defRPr/>
                </a:pPr>
                <a:endParaRPr lang="en-US"/>
              </a:p>
            </p:txBody>
          </p:sp>
          <p:sp>
            <p:nvSpPr>
              <p:cNvPr id="91175" name="Freeform 39"/>
              <p:cNvSpPr>
                <a:spLocks/>
              </p:cNvSpPr>
              <p:nvPr/>
            </p:nvSpPr>
            <p:spPr bwMode="hidden">
              <a:xfrm>
                <a:off x="4792" y="3360"/>
                <a:ext cx="609" cy="252"/>
              </a:xfrm>
              <a:custGeom>
                <a:avLst/>
                <a:gdLst>
                  <a:gd name="T0" fmla="*/ 12 w 609"/>
                  <a:gd name="T1" fmla="*/ 12 h 252"/>
                  <a:gd name="T2" fmla="*/ 113 w 609"/>
                  <a:gd name="T3" fmla="*/ 18 h 252"/>
                  <a:gd name="T4" fmla="*/ 203 w 609"/>
                  <a:gd name="T5" fmla="*/ 30 h 252"/>
                  <a:gd name="T6" fmla="*/ 292 w 609"/>
                  <a:gd name="T7" fmla="*/ 48 h 252"/>
                  <a:gd name="T8" fmla="*/ 376 w 609"/>
                  <a:gd name="T9" fmla="*/ 78 h 252"/>
                  <a:gd name="T10" fmla="*/ 448 w 609"/>
                  <a:gd name="T11" fmla="*/ 114 h 252"/>
                  <a:gd name="T12" fmla="*/ 514 w 609"/>
                  <a:gd name="T13" fmla="*/ 156 h 252"/>
                  <a:gd name="T14" fmla="*/ 567 w 609"/>
                  <a:gd name="T15" fmla="*/ 198 h 252"/>
                  <a:gd name="T16" fmla="*/ 609 w 609"/>
                  <a:gd name="T17" fmla="*/ 252 h 252"/>
                  <a:gd name="T18" fmla="*/ 609 w 609"/>
                  <a:gd name="T19" fmla="*/ 216 h 252"/>
                  <a:gd name="T20" fmla="*/ 561 w 609"/>
                  <a:gd name="T21" fmla="*/ 168 h 252"/>
                  <a:gd name="T22" fmla="*/ 502 w 609"/>
                  <a:gd name="T23" fmla="*/ 126 h 252"/>
                  <a:gd name="T24" fmla="*/ 436 w 609"/>
                  <a:gd name="T25" fmla="*/ 90 h 252"/>
                  <a:gd name="T26" fmla="*/ 364 w 609"/>
                  <a:gd name="T27" fmla="*/ 60 h 252"/>
                  <a:gd name="T28" fmla="*/ 286 w 609"/>
                  <a:gd name="T29" fmla="*/ 36 h 252"/>
                  <a:gd name="T30" fmla="*/ 197 w 609"/>
                  <a:gd name="T31" fmla="*/ 18 h 252"/>
                  <a:gd name="T32" fmla="*/ 107 w 609"/>
                  <a:gd name="T33" fmla="*/ 6 h 252"/>
                  <a:gd name="T34" fmla="*/ 12 w 609"/>
                  <a:gd name="T35" fmla="*/ 0 h 252"/>
                  <a:gd name="T36" fmla="*/ 6 w 609"/>
                  <a:gd name="T37" fmla="*/ 0 h 252"/>
                  <a:gd name="T38" fmla="*/ 0 w 609"/>
                  <a:gd name="T39" fmla="*/ 0 h 252"/>
                  <a:gd name="T40" fmla="*/ 0 w 609"/>
                  <a:gd name="T41" fmla="*/ 12 h 252"/>
                  <a:gd name="T42" fmla="*/ 6 w 609"/>
                  <a:gd name="T43" fmla="*/ 12 h 252"/>
                  <a:gd name="T44" fmla="*/ 12 w 609"/>
                  <a:gd name="T45" fmla="*/ 12 h 252"/>
                  <a:gd name="T46" fmla="*/ 12 w 609"/>
                  <a:gd name="T47" fmla="*/ 12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09" h="252">
                    <a:moveTo>
                      <a:pt x="12" y="12"/>
                    </a:moveTo>
                    <a:lnTo>
                      <a:pt x="113" y="18"/>
                    </a:lnTo>
                    <a:lnTo>
                      <a:pt x="203" y="30"/>
                    </a:lnTo>
                    <a:lnTo>
                      <a:pt x="292" y="48"/>
                    </a:lnTo>
                    <a:lnTo>
                      <a:pt x="376" y="78"/>
                    </a:lnTo>
                    <a:lnTo>
                      <a:pt x="448" y="114"/>
                    </a:lnTo>
                    <a:lnTo>
                      <a:pt x="514" y="156"/>
                    </a:lnTo>
                    <a:lnTo>
                      <a:pt x="567" y="198"/>
                    </a:lnTo>
                    <a:lnTo>
                      <a:pt x="609" y="252"/>
                    </a:lnTo>
                    <a:lnTo>
                      <a:pt x="609" y="216"/>
                    </a:lnTo>
                    <a:lnTo>
                      <a:pt x="561" y="168"/>
                    </a:lnTo>
                    <a:lnTo>
                      <a:pt x="502" y="126"/>
                    </a:lnTo>
                    <a:lnTo>
                      <a:pt x="436" y="90"/>
                    </a:lnTo>
                    <a:lnTo>
                      <a:pt x="364" y="60"/>
                    </a:lnTo>
                    <a:lnTo>
                      <a:pt x="286" y="36"/>
                    </a:lnTo>
                    <a:lnTo>
                      <a:pt x="197" y="18"/>
                    </a:lnTo>
                    <a:lnTo>
                      <a:pt x="107" y="6"/>
                    </a:lnTo>
                    <a:lnTo>
                      <a:pt x="12" y="0"/>
                    </a:lnTo>
                    <a:lnTo>
                      <a:pt x="6" y="0"/>
                    </a:lnTo>
                    <a:lnTo>
                      <a:pt x="0" y="0"/>
                    </a:lnTo>
                    <a:lnTo>
                      <a:pt x="0" y="12"/>
                    </a:lnTo>
                    <a:lnTo>
                      <a:pt x="6" y="12"/>
                    </a:lnTo>
                    <a:lnTo>
                      <a:pt x="12" y="12"/>
                    </a:lnTo>
                    <a:lnTo>
                      <a:pt x="12" y="12"/>
                    </a:lnTo>
                    <a:close/>
                  </a:path>
                </a:pathLst>
              </a:custGeom>
              <a:gradFill rotWithShape="0">
                <a:gsLst>
                  <a:gs pos="0">
                    <a:schemeClr val="accent2">
                      <a:gamma/>
                      <a:tint val="94118"/>
                      <a:invGamma/>
                    </a:schemeClr>
                  </a:gs>
                  <a:gs pos="100000">
                    <a:schemeClr val="accent2"/>
                  </a:gs>
                </a:gsLst>
                <a:lin ang="5400000" scaled="1"/>
              </a:gradFill>
              <a:ln>
                <a:noFill/>
              </a:ln>
              <a:extLst/>
            </p:spPr>
            <p:txBody>
              <a:bodyPr/>
              <a:lstStyle/>
              <a:p>
                <a:pPr>
                  <a:defRPr/>
                </a:pPr>
                <a:endParaRPr lang="en-US"/>
              </a:p>
            </p:txBody>
          </p:sp>
          <p:sp>
            <p:nvSpPr>
              <p:cNvPr id="91176" name="Freeform 40"/>
              <p:cNvSpPr>
                <a:spLocks/>
              </p:cNvSpPr>
              <p:nvPr/>
            </p:nvSpPr>
            <p:spPr bwMode="hidden">
              <a:xfrm>
                <a:off x="5246" y="4007"/>
                <a:ext cx="72" cy="54"/>
              </a:xfrm>
              <a:custGeom>
                <a:avLst/>
                <a:gdLst>
                  <a:gd name="T0" fmla="*/ 72 w 72"/>
                  <a:gd name="T1" fmla="*/ 0 h 54"/>
                  <a:gd name="T2" fmla="*/ 36 w 72"/>
                  <a:gd name="T3" fmla="*/ 30 h 54"/>
                  <a:gd name="T4" fmla="*/ 0 w 72"/>
                  <a:gd name="T5" fmla="*/ 54 h 54"/>
                  <a:gd name="T6" fmla="*/ 36 w 72"/>
                  <a:gd name="T7" fmla="*/ 54 h 54"/>
                  <a:gd name="T8" fmla="*/ 54 w 72"/>
                  <a:gd name="T9" fmla="*/ 42 h 54"/>
                  <a:gd name="T10" fmla="*/ 72 w 72"/>
                  <a:gd name="T11" fmla="*/ 24 h 54"/>
                  <a:gd name="T12" fmla="*/ 72 w 72"/>
                  <a:gd name="T13" fmla="*/ 24 h 54"/>
                  <a:gd name="T14" fmla="*/ 72 w 72"/>
                  <a:gd name="T15" fmla="*/ 0 h 54"/>
                  <a:gd name="T16" fmla="*/ 72 w 72"/>
                  <a:gd name="T17"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2" h="54">
                    <a:moveTo>
                      <a:pt x="72" y="0"/>
                    </a:moveTo>
                    <a:lnTo>
                      <a:pt x="36" y="30"/>
                    </a:lnTo>
                    <a:lnTo>
                      <a:pt x="0" y="54"/>
                    </a:lnTo>
                    <a:lnTo>
                      <a:pt x="36" y="54"/>
                    </a:lnTo>
                    <a:lnTo>
                      <a:pt x="54" y="42"/>
                    </a:lnTo>
                    <a:lnTo>
                      <a:pt x="72" y="24"/>
                    </a:lnTo>
                    <a:lnTo>
                      <a:pt x="72" y="24"/>
                    </a:lnTo>
                    <a:lnTo>
                      <a:pt x="72" y="0"/>
                    </a:lnTo>
                    <a:lnTo>
                      <a:pt x="72" y="0"/>
                    </a:lnTo>
                    <a:close/>
                  </a:path>
                </a:pathLst>
              </a:custGeom>
              <a:gradFill rotWithShape="0">
                <a:gsLst>
                  <a:gs pos="0">
                    <a:schemeClr val="accent2"/>
                  </a:gs>
                  <a:gs pos="100000">
                    <a:schemeClr val="accent2">
                      <a:gamma/>
                      <a:shade val="94118"/>
                      <a:invGamma/>
                    </a:schemeClr>
                  </a:gs>
                </a:gsLst>
                <a:lin ang="5400000" scaled="1"/>
              </a:gradFill>
              <a:ln>
                <a:noFill/>
              </a:ln>
              <a:extLst/>
            </p:spPr>
            <p:txBody>
              <a:bodyPr/>
              <a:lstStyle/>
              <a:p>
                <a:pPr>
                  <a:defRPr/>
                </a:pPr>
                <a:endParaRPr lang="en-US"/>
              </a:p>
            </p:txBody>
          </p:sp>
          <p:sp>
            <p:nvSpPr>
              <p:cNvPr id="91177" name="Freeform 41"/>
              <p:cNvSpPr>
                <a:spLocks/>
              </p:cNvSpPr>
              <p:nvPr/>
            </p:nvSpPr>
            <p:spPr bwMode="hidden">
              <a:xfrm>
                <a:off x="4505" y="4073"/>
                <a:ext cx="705" cy="108"/>
              </a:xfrm>
              <a:custGeom>
                <a:avLst/>
                <a:gdLst>
                  <a:gd name="T0" fmla="*/ 299 w 705"/>
                  <a:gd name="T1" fmla="*/ 90 h 108"/>
                  <a:gd name="T2" fmla="*/ 221 w 705"/>
                  <a:gd name="T3" fmla="*/ 90 h 108"/>
                  <a:gd name="T4" fmla="*/ 143 w 705"/>
                  <a:gd name="T5" fmla="*/ 78 h 108"/>
                  <a:gd name="T6" fmla="*/ 0 w 705"/>
                  <a:gd name="T7" fmla="*/ 48 h 108"/>
                  <a:gd name="T8" fmla="*/ 0 w 705"/>
                  <a:gd name="T9" fmla="*/ 66 h 108"/>
                  <a:gd name="T10" fmla="*/ 143 w 705"/>
                  <a:gd name="T11" fmla="*/ 96 h 108"/>
                  <a:gd name="T12" fmla="*/ 221 w 705"/>
                  <a:gd name="T13" fmla="*/ 108 h 108"/>
                  <a:gd name="T14" fmla="*/ 299 w 705"/>
                  <a:gd name="T15" fmla="*/ 108 h 108"/>
                  <a:gd name="T16" fmla="*/ 412 w 705"/>
                  <a:gd name="T17" fmla="*/ 102 h 108"/>
                  <a:gd name="T18" fmla="*/ 520 w 705"/>
                  <a:gd name="T19" fmla="*/ 84 h 108"/>
                  <a:gd name="T20" fmla="*/ 615 w 705"/>
                  <a:gd name="T21" fmla="*/ 60 h 108"/>
                  <a:gd name="T22" fmla="*/ 705 w 705"/>
                  <a:gd name="T23" fmla="*/ 24 h 108"/>
                  <a:gd name="T24" fmla="*/ 705 w 705"/>
                  <a:gd name="T25" fmla="*/ 0 h 108"/>
                  <a:gd name="T26" fmla="*/ 615 w 705"/>
                  <a:gd name="T27" fmla="*/ 42 h 108"/>
                  <a:gd name="T28" fmla="*/ 520 w 705"/>
                  <a:gd name="T29" fmla="*/ 66 h 108"/>
                  <a:gd name="T30" fmla="*/ 412 w 705"/>
                  <a:gd name="T31" fmla="*/ 84 h 108"/>
                  <a:gd name="T32" fmla="*/ 299 w 705"/>
                  <a:gd name="T33" fmla="*/ 90 h 108"/>
                  <a:gd name="T34" fmla="*/ 299 w 705"/>
                  <a:gd name="T35" fmla="*/ 9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05" h="108">
                    <a:moveTo>
                      <a:pt x="299" y="90"/>
                    </a:moveTo>
                    <a:lnTo>
                      <a:pt x="221" y="90"/>
                    </a:lnTo>
                    <a:lnTo>
                      <a:pt x="143" y="78"/>
                    </a:lnTo>
                    <a:lnTo>
                      <a:pt x="0" y="48"/>
                    </a:lnTo>
                    <a:lnTo>
                      <a:pt x="0" y="66"/>
                    </a:lnTo>
                    <a:lnTo>
                      <a:pt x="143" y="96"/>
                    </a:lnTo>
                    <a:lnTo>
                      <a:pt x="221" y="108"/>
                    </a:lnTo>
                    <a:lnTo>
                      <a:pt x="299" y="108"/>
                    </a:lnTo>
                    <a:lnTo>
                      <a:pt x="412" y="102"/>
                    </a:lnTo>
                    <a:lnTo>
                      <a:pt x="520" y="84"/>
                    </a:lnTo>
                    <a:lnTo>
                      <a:pt x="615" y="60"/>
                    </a:lnTo>
                    <a:lnTo>
                      <a:pt x="705" y="24"/>
                    </a:lnTo>
                    <a:lnTo>
                      <a:pt x="705" y="0"/>
                    </a:lnTo>
                    <a:lnTo>
                      <a:pt x="615" y="42"/>
                    </a:lnTo>
                    <a:lnTo>
                      <a:pt x="520" y="66"/>
                    </a:lnTo>
                    <a:lnTo>
                      <a:pt x="412" y="84"/>
                    </a:lnTo>
                    <a:lnTo>
                      <a:pt x="299" y="90"/>
                    </a:lnTo>
                    <a:lnTo>
                      <a:pt x="299" y="90"/>
                    </a:lnTo>
                    <a:close/>
                  </a:path>
                </a:pathLst>
              </a:custGeom>
              <a:gradFill rotWithShape="0">
                <a:gsLst>
                  <a:gs pos="0">
                    <a:schemeClr val="accent2"/>
                  </a:gs>
                  <a:gs pos="100000">
                    <a:schemeClr val="accent2">
                      <a:gamma/>
                      <a:shade val="94118"/>
                      <a:invGamma/>
                    </a:schemeClr>
                  </a:gs>
                </a:gsLst>
                <a:lin ang="5400000" scaled="1"/>
              </a:gradFill>
              <a:ln>
                <a:noFill/>
              </a:ln>
              <a:extLst/>
            </p:spPr>
            <p:txBody>
              <a:bodyPr/>
              <a:lstStyle/>
              <a:p>
                <a:pPr>
                  <a:defRPr/>
                </a:pPr>
                <a:endParaRPr lang="en-US"/>
              </a:p>
            </p:txBody>
          </p:sp>
          <p:sp>
            <p:nvSpPr>
              <p:cNvPr id="91178" name="Freeform 42"/>
              <p:cNvSpPr>
                <a:spLocks/>
              </p:cNvSpPr>
              <p:nvPr/>
            </p:nvSpPr>
            <p:spPr bwMode="hidden">
              <a:xfrm>
                <a:off x="5336" y="3654"/>
                <a:ext cx="143" cy="341"/>
              </a:xfrm>
              <a:custGeom>
                <a:avLst/>
                <a:gdLst>
                  <a:gd name="T0" fmla="*/ 119 w 143"/>
                  <a:gd name="T1" fmla="*/ 114 h 341"/>
                  <a:gd name="T2" fmla="*/ 113 w 143"/>
                  <a:gd name="T3" fmla="*/ 173 h 341"/>
                  <a:gd name="T4" fmla="*/ 89 w 143"/>
                  <a:gd name="T5" fmla="*/ 239 h 341"/>
                  <a:gd name="T6" fmla="*/ 47 w 143"/>
                  <a:gd name="T7" fmla="*/ 293 h 341"/>
                  <a:gd name="T8" fmla="*/ 0 w 143"/>
                  <a:gd name="T9" fmla="*/ 341 h 341"/>
                  <a:gd name="T10" fmla="*/ 29 w 143"/>
                  <a:gd name="T11" fmla="*/ 341 h 341"/>
                  <a:gd name="T12" fmla="*/ 77 w 143"/>
                  <a:gd name="T13" fmla="*/ 287 h 341"/>
                  <a:gd name="T14" fmla="*/ 113 w 143"/>
                  <a:gd name="T15" fmla="*/ 233 h 341"/>
                  <a:gd name="T16" fmla="*/ 137 w 143"/>
                  <a:gd name="T17" fmla="*/ 173 h 341"/>
                  <a:gd name="T18" fmla="*/ 143 w 143"/>
                  <a:gd name="T19" fmla="*/ 114 h 341"/>
                  <a:gd name="T20" fmla="*/ 137 w 143"/>
                  <a:gd name="T21" fmla="*/ 60 h 341"/>
                  <a:gd name="T22" fmla="*/ 119 w 143"/>
                  <a:gd name="T23" fmla="*/ 0 h 341"/>
                  <a:gd name="T24" fmla="*/ 89 w 143"/>
                  <a:gd name="T25" fmla="*/ 0 h 341"/>
                  <a:gd name="T26" fmla="*/ 113 w 143"/>
                  <a:gd name="T27" fmla="*/ 60 h 341"/>
                  <a:gd name="T28" fmla="*/ 119 w 143"/>
                  <a:gd name="T29" fmla="*/ 114 h 341"/>
                  <a:gd name="T30" fmla="*/ 119 w 143"/>
                  <a:gd name="T31" fmla="*/ 114 h 3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3" h="341">
                    <a:moveTo>
                      <a:pt x="119" y="114"/>
                    </a:moveTo>
                    <a:lnTo>
                      <a:pt x="113" y="173"/>
                    </a:lnTo>
                    <a:lnTo>
                      <a:pt x="89" y="239"/>
                    </a:lnTo>
                    <a:lnTo>
                      <a:pt x="47" y="293"/>
                    </a:lnTo>
                    <a:lnTo>
                      <a:pt x="0" y="341"/>
                    </a:lnTo>
                    <a:lnTo>
                      <a:pt x="29" y="341"/>
                    </a:lnTo>
                    <a:lnTo>
                      <a:pt x="77" y="287"/>
                    </a:lnTo>
                    <a:lnTo>
                      <a:pt x="113" y="233"/>
                    </a:lnTo>
                    <a:lnTo>
                      <a:pt x="137" y="173"/>
                    </a:lnTo>
                    <a:lnTo>
                      <a:pt x="143" y="114"/>
                    </a:lnTo>
                    <a:lnTo>
                      <a:pt x="137" y="60"/>
                    </a:lnTo>
                    <a:lnTo>
                      <a:pt x="119" y="0"/>
                    </a:lnTo>
                    <a:lnTo>
                      <a:pt x="89" y="0"/>
                    </a:lnTo>
                    <a:lnTo>
                      <a:pt x="113" y="60"/>
                    </a:lnTo>
                    <a:lnTo>
                      <a:pt x="119" y="114"/>
                    </a:lnTo>
                    <a:lnTo>
                      <a:pt x="119" y="114"/>
                    </a:lnTo>
                    <a:close/>
                  </a:path>
                </a:pathLst>
              </a:custGeom>
              <a:gradFill rotWithShape="0">
                <a:gsLst>
                  <a:gs pos="0">
                    <a:schemeClr val="accent2"/>
                  </a:gs>
                  <a:gs pos="100000">
                    <a:schemeClr val="accent2">
                      <a:gamma/>
                      <a:shade val="94118"/>
                      <a:invGamma/>
                    </a:schemeClr>
                  </a:gs>
                </a:gsLst>
                <a:lin ang="5400000" scaled="1"/>
              </a:gradFill>
              <a:ln>
                <a:noFill/>
              </a:ln>
              <a:extLst/>
            </p:spPr>
            <p:txBody>
              <a:bodyPr/>
              <a:lstStyle/>
              <a:p>
                <a:pPr>
                  <a:defRPr/>
                </a:pPr>
                <a:endParaRPr lang="en-US"/>
              </a:p>
            </p:txBody>
          </p:sp>
          <p:sp>
            <p:nvSpPr>
              <p:cNvPr id="91179" name="Freeform 43"/>
              <p:cNvSpPr>
                <a:spLocks/>
              </p:cNvSpPr>
              <p:nvPr/>
            </p:nvSpPr>
            <p:spPr bwMode="hidden">
              <a:xfrm>
                <a:off x="5061" y="3624"/>
                <a:ext cx="83" cy="90"/>
              </a:xfrm>
              <a:custGeom>
                <a:avLst/>
                <a:gdLst>
                  <a:gd name="T0" fmla="*/ 59 w 83"/>
                  <a:gd name="T1" fmla="*/ 90 h 90"/>
                  <a:gd name="T2" fmla="*/ 83 w 83"/>
                  <a:gd name="T3" fmla="*/ 84 h 90"/>
                  <a:gd name="T4" fmla="*/ 71 w 83"/>
                  <a:gd name="T5" fmla="*/ 60 h 90"/>
                  <a:gd name="T6" fmla="*/ 53 w 83"/>
                  <a:gd name="T7" fmla="*/ 42 h 90"/>
                  <a:gd name="T8" fmla="*/ 6 w 83"/>
                  <a:gd name="T9" fmla="*/ 0 h 90"/>
                  <a:gd name="T10" fmla="*/ 0 w 83"/>
                  <a:gd name="T11" fmla="*/ 18 h 90"/>
                  <a:gd name="T12" fmla="*/ 35 w 83"/>
                  <a:gd name="T13" fmla="*/ 48 h 90"/>
                  <a:gd name="T14" fmla="*/ 59 w 83"/>
                  <a:gd name="T15" fmla="*/ 90 h 90"/>
                  <a:gd name="T16" fmla="*/ 59 w 83"/>
                  <a:gd name="T17" fmla="*/ 9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3" h="90">
                    <a:moveTo>
                      <a:pt x="59" y="90"/>
                    </a:moveTo>
                    <a:lnTo>
                      <a:pt x="83" y="84"/>
                    </a:lnTo>
                    <a:lnTo>
                      <a:pt x="71" y="60"/>
                    </a:lnTo>
                    <a:lnTo>
                      <a:pt x="53" y="42"/>
                    </a:lnTo>
                    <a:lnTo>
                      <a:pt x="6" y="0"/>
                    </a:lnTo>
                    <a:lnTo>
                      <a:pt x="0" y="18"/>
                    </a:lnTo>
                    <a:lnTo>
                      <a:pt x="35" y="48"/>
                    </a:lnTo>
                    <a:lnTo>
                      <a:pt x="59" y="90"/>
                    </a:lnTo>
                    <a:lnTo>
                      <a:pt x="59" y="90"/>
                    </a:lnTo>
                    <a:close/>
                  </a:path>
                </a:pathLst>
              </a:custGeom>
              <a:gradFill rotWithShape="0">
                <a:gsLst>
                  <a:gs pos="0">
                    <a:schemeClr val="accent2"/>
                  </a:gs>
                  <a:gs pos="100000">
                    <a:schemeClr val="accent2">
                      <a:gamma/>
                      <a:shade val="94118"/>
                      <a:invGamma/>
                    </a:schemeClr>
                  </a:gs>
                </a:gsLst>
                <a:lin ang="5400000" scaled="1"/>
              </a:gradFill>
              <a:ln>
                <a:noFill/>
              </a:ln>
              <a:extLst/>
            </p:spPr>
            <p:txBody>
              <a:bodyPr/>
              <a:lstStyle/>
              <a:p>
                <a:pPr>
                  <a:defRPr/>
                </a:pPr>
                <a:endParaRPr lang="en-US"/>
              </a:p>
            </p:txBody>
          </p:sp>
          <p:sp>
            <p:nvSpPr>
              <p:cNvPr id="91180" name="Freeform 44"/>
              <p:cNvSpPr>
                <a:spLocks/>
              </p:cNvSpPr>
              <p:nvPr/>
            </p:nvSpPr>
            <p:spPr bwMode="hidden">
              <a:xfrm>
                <a:off x="4445" y="3552"/>
                <a:ext cx="717" cy="431"/>
              </a:xfrm>
              <a:custGeom>
                <a:avLst/>
                <a:gdLst>
                  <a:gd name="T0" fmla="*/ 693 w 717"/>
                  <a:gd name="T1" fmla="*/ 216 h 431"/>
                  <a:gd name="T2" fmla="*/ 687 w 717"/>
                  <a:gd name="T3" fmla="*/ 257 h 431"/>
                  <a:gd name="T4" fmla="*/ 669 w 717"/>
                  <a:gd name="T5" fmla="*/ 293 h 431"/>
                  <a:gd name="T6" fmla="*/ 633 w 717"/>
                  <a:gd name="T7" fmla="*/ 329 h 431"/>
                  <a:gd name="T8" fmla="*/ 598 w 717"/>
                  <a:gd name="T9" fmla="*/ 359 h 431"/>
                  <a:gd name="T10" fmla="*/ 544 w 717"/>
                  <a:gd name="T11" fmla="*/ 383 h 431"/>
                  <a:gd name="T12" fmla="*/ 490 w 717"/>
                  <a:gd name="T13" fmla="*/ 401 h 431"/>
                  <a:gd name="T14" fmla="*/ 424 w 717"/>
                  <a:gd name="T15" fmla="*/ 413 h 431"/>
                  <a:gd name="T16" fmla="*/ 359 w 717"/>
                  <a:gd name="T17" fmla="*/ 419 h 431"/>
                  <a:gd name="T18" fmla="*/ 293 w 717"/>
                  <a:gd name="T19" fmla="*/ 413 h 431"/>
                  <a:gd name="T20" fmla="*/ 227 w 717"/>
                  <a:gd name="T21" fmla="*/ 401 h 431"/>
                  <a:gd name="T22" fmla="*/ 173 w 717"/>
                  <a:gd name="T23" fmla="*/ 383 h 431"/>
                  <a:gd name="T24" fmla="*/ 119 w 717"/>
                  <a:gd name="T25" fmla="*/ 359 h 431"/>
                  <a:gd name="T26" fmla="*/ 84 w 717"/>
                  <a:gd name="T27" fmla="*/ 329 h 431"/>
                  <a:gd name="T28" fmla="*/ 48 w 717"/>
                  <a:gd name="T29" fmla="*/ 293 h 431"/>
                  <a:gd name="T30" fmla="*/ 30 w 717"/>
                  <a:gd name="T31" fmla="*/ 257 h 431"/>
                  <a:gd name="T32" fmla="*/ 24 w 717"/>
                  <a:gd name="T33" fmla="*/ 216 h 431"/>
                  <a:gd name="T34" fmla="*/ 30 w 717"/>
                  <a:gd name="T35" fmla="*/ 174 h 431"/>
                  <a:gd name="T36" fmla="*/ 48 w 717"/>
                  <a:gd name="T37" fmla="*/ 138 h 431"/>
                  <a:gd name="T38" fmla="*/ 84 w 717"/>
                  <a:gd name="T39" fmla="*/ 102 h 431"/>
                  <a:gd name="T40" fmla="*/ 119 w 717"/>
                  <a:gd name="T41" fmla="*/ 72 h 431"/>
                  <a:gd name="T42" fmla="*/ 173 w 717"/>
                  <a:gd name="T43" fmla="*/ 48 h 431"/>
                  <a:gd name="T44" fmla="*/ 227 w 717"/>
                  <a:gd name="T45" fmla="*/ 30 h 431"/>
                  <a:gd name="T46" fmla="*/ 293 w 717"/>
                  <a:gd name="T47" fmla="*/ 18 h 431"/>
                  <a:gd name="T48" fmla="*/ 359 w 717"/>
                  <a:gd name="T49" fmla="*/ 12 h 431"/>
                  <a:gd name="T50" fmla="*/ 418 w 717"/>
                  <a:gd name="T51" fmla="*/ 18 h 431"/>
                  <a:gd name="T52" fmla="*/ 478 w 717"/>
                  <a:gd name="T53" fmla="*/ 30 h 431"/>
                  <a:gd name="T54" fmla="*/ 532 w 717"/>
                  <a:gd name="T55" fmla="*/ 48 h 431"/>
                  <a:gd name="T56" fmla="*/ 580 w 717"/>
                  <a:gd name="T57" fmla="*/ 66 h 431"/>
                  <a:gd name="T58" fmla="*/ 586 w 717"/>
                  <a:gd name="T59" fmla="*/ 48 h 431"/>
                  <a:gd name="T60" fmla="*/ 478 w 717"/>
                  <a:gd name="T61" fmla="*/ 12 h 431"/>
                  <a:gd name="T62" fmla="*/ 418 w 717"/>
                  <a:gd name="T63" fmla="*/ 6 h 431"/>
                  <a:gd name="T64" fmla="*/ 359 w 717"/>
                  <a:gd name="T65" fmla="*/ 0 h 431"/>
                  <a:gd name="T66" fmla="*/ 287 w 717"/>
                  <a:gd name="T67" fmla="*/ 6 h 431"/>
                  <a:gd name="T68" fmla="*/ 221 w 717"/>
                  <a:gd name="T69" fmla="*/ 18 h 431"/>
                  <a:gd name="T70" fmla="*/ 161 w 717"/>
                  <a:gd name="T71" fmla="*/ 36 h 431"/>
                  <a:gd name="T72" fmla="*/ 107 w 717"/>
                  <a:gd name="T73" fmla="*/ 66 h 431"/>
                  <a:gd name="T74" fmla="*/ 60 w 717"/>
                  <a:gd name="T75" fmla="*/ 96 h 431"/>
                  <a:gd name="T76" fmla="*/ 30 w 717"/>
                  <a:gd name="T77" fmla="*/ 132 h 431"/>
                  <a:gd name="T78" fmla="*/ 6 w 717"/>
                  <a:gd name="T79" fmla="*/ 174 h 431"/>
                  <a:gd name="T80" fmla="*/ 0 w 717"/>
                  <a:gd name="T81" fmla="*/ 216 h 431"/>
                  <a:gd name="T82" fmla="*/ 6 w 717"/>
                  <a:gd name="T83" fmla="*/ 257 h 431"/>
                  <a:gd name="T84" fmla="*/ 30 w 717"/>
                  <a:gd name="T85" fmla="*/ 299 h 431"/>
                  <a:gd name="T86" fmla="*/ 60 w 717"/>
                  <a:gd name="T87" fmla="*/ 335 h 431"/>
                  <a:gd name="T88" fmla="*/ 107 w 717"/>
                  <a:gd name="T89" fmla="*/ 371 h 431"/>
                  <a:gd name="T90" fmla="*/ 161 w 717"/>
                  <a:gd name="T91" fmla="*/ 395 h 431"/>
                  <a:gd name="T92" fmla="*/ 221 w 717"/>
                  <a:gd name="T93" fmla="*/ 413 h 431"/>
                  <a:gd name="T94" fmla="*/ 287 w 717"/>
                  <a:gd name="T95" fmla="*/ 425 h 431"/>
                  <a:gd name="T96" fmla="*/ 359 w 717"/>
                  <a:gd name="T97" fmla="*/ 431 h 431"/>
                  <a:gd name="T98" fmla="*/ 430 w 717"/>
                  <a:gd name="T99" fmla="*/ 425 h 431"/>
                  <a:gd name="T100" fmla="*/ 496 w 717"/>
                  <a:gd name="T101" fmla="*/ 413 h 431"/>
                  <a:gd name="T102" fmla="*/ 562 w 717"/>
                  <a:gd name="T103" fmla="*/ 395 h 431"/>
                  <a:gd name="T104" fmla="*/ 610 w 717"/>
                  <a:gd name="T105" fmla="*/ 371 h 431"/>
                  <a:gd name="T106" fmla="*/ 657 w 717"/>
                  <a:gd name="T107" fmla="*/ 335 h 431"/>
                  <a:gd name="T108" fmla="*/ 687 w 717"/>
                  <a:gd name="T109" fmla="*/ 299 h 431"/>
                  <a:gd name="T110" fmla="*/ 711 w 717"/>
                  <a:gd name="T111" fmla="*/ 257 h 431"/>
                  <a:gd name="T112" fmla="*/ 717 w 717"/>
                  <a:gd name="T113" fmla="*/ 216 h 431"/>
                  <a:gd name="T114" fmla="*/ 717 w 717"/>
                  <a:gd name="T115" fmla="*/ 204 h 431"/>
                  <a:gd name="T116" fmla="*/ 711 w 717"/>
                  <a:gd name="T117" fmla="*/ 192 h 431"/>
                  <a:gd name="T118" fmla="*/ 687 w 717"/>
                  <a:gd name="T119" fmla="*/ 198 h 431"/>
                  <a:gd name="T120" fmla="*/ 693 w 717"/>
                  <a:gd name="T121" fmla="*/ 210 h 431"/>
                  <a:gd name="T122" fmla="*/ 693 w 717"/>
                  <a:gd name="T123" fmla="*/ 216 h 431"/>
                  <a:gd name="T124" fmla="*/ 693 w 717"/>
                  <a:gd name="T125" fmla="*/ 216 h 4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717" h="431">
                    <a:moveTo>
                      <a:pt x="693" y="216"/>
                    </a:moveTo>
                    <a:lnTo>
                      <a:pt x="687" y="257"/>
                    </a:lnTo>
                    <a:lnTo>
                      <a:pt x="669" y="293"/>
                    </a:lnTo>
                    <a:lnTo>
                      <a:pt x="633" y="329"/>
                    </a:lnTo>
                    <a:lnTo>
                      <a:pt x="598" y="359"/>
                    </a:lnTo>
                    <a:lnTo>
                      <a:pt x="544" y="383"/>
                    </a:lnTo>
                    <a:lnTo>
                      <a:pt x="490" y="401"/>
                    </a:lnTo>
                    <a:lnTo>
                      <a:pt x="424" y="413"/>
                    </a:lnTo>
                    <a:lnTo>
                      <a:pt x="359" y="419"/>
                    </a:lnTo>
                    <a:lnTo>
                      <a:pt x="293" y="413"/>
                    </a:lnTo>
                    <a:lnTo>
                      <a:pt x="227" y="401"/>
                    </a:lnTo>
                    <a:lnTo>
                      <a:pt x="173" y="383"/>
                    </a:lnTo>
                    <a:lnTo>
                      <a:pt x="119" y="359"/>
                    </a:lnTo>
                    <a:lnTo>
                      <a:pt x="84" y="329"/>
                    </a:lnTo>
                    <a:lnTo>
                      <a:pt x="48" y="293"/>
                    </a:lnTo>
                    <a:lnTo>
                      <a:pt x="30" y="257"/>
                    </a:lnTo>
                    <a:lnTo>
                      <a:pt x="24" y="216"/>
                    </a:lnTo>
                    <a:lnTo>
                      <a:pt x="30" y="174"/>
                    </a:lnTo>
                    <a:lnTo>
                      <a:pt x="48" y="138"/>
                    </a:lnTo>
                    <a:lnTo>
                      <a:pt x="84" y="102"/>
                    </a:lnTo>
                    <a:lnTo>
                      <a:pt x="119" y="72"/>
                    </a:lnTo>
                    <a:lnTo>
                      <a:pt x="173" y="48"/>
                    </a:lnTo>
                    <a:lnTo>
                      <a:pt x="227" y="30"/>
                    </a:lnTo>
                    <a:lnTo>
                      <a:pt x="293" y="18"/>
                    </a:lnTo>
                    <a:lnTo>
                      <a:pt x="359" y="12"/>
                    </a:lnTo>
                    <a:lnTo>
                      <a:pt x="418" y="18"/>
                    </a:lnTo>
                    <a:lnTo>
                      <a:pt x="478" y="30"/>
                    </a:lnTo>
                    <a:lnTo>
                      <a:pt x="532" y="48"/>
                    </a:lnTo>
                    <a:lnTo>
                      <a:pt x="580" y="66"/>
                    </a:lnTo>
                    <a:lnTo>
                      <a:pt x="586" y="48"/>
                    </a:lnTo>
                    <a:lnTo>
                      <a:pt x="478" y="12"/>
                    </a:lnTo>
                    <a:lnTo>
                      <a:pt x="418" y="6"/>
                    </a:lnTo>
                    <a:lnTo>
                      <a:pt x="359" y="0"/>
                    </a:lnTo>
                    <a:lnTo>
                      <a:pt x="287" y="6"/>
                    </a:lnTo>
                    <a:lnTo>
                      <a:pt x="221" y="18"/>
                    </a:lnTo>
                    <a:lnTo>
                      <a:pt x="161" y="36"/>
                    </a:lnTo>
                    <a:lnTo>
                      <a:pt x="107" y="66"/>
                    </a:lnTo>
                    <a:lnTo>
                      <a:pt x="60" y="96"/>
                    </a:lnTo>
                    <a:lnTo>
                      <a:pt x="30" y="132"/>
                    </a:lnTo>
                    <a:lnTo>
                      <a:pt x="6" y="174"/>
                    </a:lnTo>
                    <a:lnTo>
                      <a:pt x="0" y="216"/>
                    </a:lnTo>
                    <a:lnTo>
                      <a:pt x="6" y="257"/>
                    </a:lnTo>
                    <a:lnTo>
                      <a:pt x="30" y="299"/>
                    </a:lnTo>
                    <a:lnTo>
                      <a:pt x="60" y="335"/>
                    </a:lnTo>
                    <a:lnTo>
                      <a:pt x="107" y="371"/>
                    </a:lnTo>
                    <a:lnTo>
                      <a:pt x="161" y="395"/>
                    </a:lnTo>
                    <a:lnTo>
                      <a:pt x="221" y="413"/>
                    </a:lnTo>
                    <a:lnTo>
                      <a:pt x="287" y="425"/>
                    </a:lnTo>
                    <a:lnTo>
                      <a:pt x="359" y="431"/>
                    </a:lnTo>
                    <a:lnTo>
                      <a:pt x="430" y="425"/>
                    </a:lnTo>
                    <a:lnTo>
                      <a:pt x="496" y="413"/>
                    </a:lnTo>
                    <a:lnTo>
                      <a:pt x="562" y="395"/>
                    </a:lnTo>
                    <a:lnTo>
                      <a:pt x="610" y="371"/>
                    </a:lnTo>
                    <a:lnTo>
                      <a:pt x="657" y="335"/>
                    </a:lnTo>
                    <a:lnTo>
                      <a:pt x="687" y="299"/>
                    </a:lnTo>
                    <a:lnTo>
                      <a:pt x="711" y="257"/>
                    </a:lnTo>
                    <a:lnTo>
                      <a:pt x="717" y="216"/>
                    </a:lnTo>
                    <a:lnTo>
                      <a:pt x="717" y="204"/>
                    </a:lnTo>
                    <a:lnTo>
                      <a:pt x="711" y="192"/>
                    </a:lnTo>
                    <a:lnTo>
                      <a:pt x="687" y="198"/>
                    </a:lnTo>
                    <a:lnTo>
                      <a:pt x="693" y="210"/>
                    </a:lnTo>
                    <a:lnTo>
                      <a:pt x="693" y="216"/>
                    </a:lnTo>
                    <a:lnTo>
                      <a:pt x="693" y="216"/>
                    </a:lnTo>
                    <a:close/>
                  </a:path>
                </a:pathLst>
              </a:custGeom>
              <a:solidFill>
                <a:schemeClr val="accent2"/>
              </a:solidFill>
              <a:ln>
                <a:noFill/>
              </a:ln>
              <a:extLst/>
            </p:spPr>
            <p:txBody>
              <a:bodyPr/>
              <a:lstStyle/>
              <a:p>
                <a:pPr>
                  <a:defRPr/>
                </a:pPr>
                <a:endParaRPr lang="en-US"/>
              </a:p>
            </p:txBody>
          </p:sp>
          <p:sp>
            <p:nvSpPr>
              <p:cNvPr id="91181" name="Freeform 45"/>
              <p:cNvSpPr>
                <a:spLocks/>
              </p:cNvSpPr>
              <p:nvPr/>
            </p:nvSpPr>
            <p:spPr bwMode="hidden">
              <a:xfrm>
                <a:off x="4349" y="3510"/>
                <a:ext cx="909" cy="533"/>
              </a:xfrm>
              <a:custGeom>
                <a:avLst/>
                <a:gdLst>
                  <a:gd name="T0" fmla="*/ 616 w 909"/>
                  <a:gd name="T1" fmla="*/ 0 h 533"/>
                  <a:gd name="T2" fmla="*/ 616 w 909"/>
                  <a:gd name="T3" fmla="*/ 18 h 533"/>
                  <a:gd name="T4" fmla="*/ 724 w 909"/>
                  <a:gd name="T5" fmla="*/ 60 h 533"/>
                  <a:gd name="T6" fmla="*/ 765 w 909"/>
                  <a:gd name="T7" fmla="*/ 84 h 533"/>
                  <a:gd name="T8" fmla="*/ 807 w 909"/>
                  <a:gd name="T9" fmla="*/ 114 h 533"/>
                  <a:gd name="T10" fmla="*/ 837 w 909"/>
                  <a:gd name="T11" fmla="*/ 144 h 533"/>
                  <a:gd name="T12" fmla="*/ 861 w 909"/>
                  <a:gd name="T13" fmla="*/ 180 h 533"/>
                  <a:gd name="T14" fmla="*/ 873 w 909"/>
                  <a:gd name="T15" fmla="*/ 216 h 533"/>
                  <a:gd name="T16" fmla="*/ 879 w 909"/>
                  <a:gd name="T17" fmla="*/ 258 h 533"/>
                  <a:gd name="T18" fmla="*/ 873 w 909"/>
                  <a:gd name="T19" fmla="*/ 311 h 533"/>
                  <a:gd name="T20" fmla="*/ 843 w 909"/>
                  <a:gd name="T21" fmla="*/ 359 h 533"/>
                  <a:gd name="T22" fmla="*/ 807 w 909"/>
                  <a:gd name="T23" fmla="*/ 401 h 533"/>
                  <a:gd name="T24" fmla="*/ 753 w 909"/>
                  <a:gd name="T25" fmla="*/ 443 h 533"/>
                  <a:gd name="T26" fmla="*/ 694 w 909"/>
                  <a:gd name="T27" fmla="*/ 473 h 533"/>
                  <a:gd name="T28" fmla="*/ 622 w 909"/>
                  <a:gd name="T29" fmla="*/ 497 h 533"/>
                  <a:gd name="T30" fmla="*/ 538 w 909"/>
                  <a:gd name="T31" fmla="*/ 509 h 533"/>
                  <a:gd name="T32" fmla="*/ 455 w 909"/>
                  <a:gd name="T33" fmla="*/ 515 h 533"/>
                  <a:gd name="T34" fmla="*/ 371 w 909"/>
                  <a:gd name="T35" fmla="*/ 509 h 533"/>
                  <a:gd name="T36" fmla="*/ 287 w 909"/>
                  <a:gd name="T37" fmla="*/ 497 h 533"/>
                  <a:gd name="T38" fmla="*/ 215 w 909"/>
                  <a:gd name="T39" fmla="*/ 473 h 533"/>
                  <a:gd name="T40" fmla="*/ 156 w 909"/>
                  <a:gd name="T41" fmla="*/ 443 h 533"/>
                  <a:gd name="T42" fmla="*/ 102 w 909"/>
                  <a:gd name="T43" fmla="*/ 401 h 533"/>
                  <a:gd name="T44" fmla="*/ 66 w 909"/>
                  <a:gd name="T45" fmla="*/ 359 h 533"/>
                  <a:gd name="T46" fmla="*/ 36 w 909"/>
                  <a:gd name="T47" fmla="*/ 311 h 533"/>
                  <a:gd name="T48" fmla="*/ 30 w 909"/>
                  <a:gd name="T49" fmla="*/ 258 h 533"/>
                  <a:gd name="T50" fmla="*/ 36 w 909"/>
                  <a:gd name="T51" fmla="*/ 222 h 533"/>
                  <a:gd name="T52" fmla="*/ 48 w 909"/>
                  <a:gd name="T53" fmla="*/ 186 h 533"/>
                  <a:gd name="T54" fmla="*/ 66 w 909"/>
                  <a:gd name="T55" fmla="*/ 156 h 533"/>
                  <a:gd name="T56" fmla="*/ 90 w 909"/>
                  <a:gd name="T57" fmla="*/ 126 h 533"/>
                  <a:gd name="T58" fmla="*/ 66 w 909"/>
                  <a:gd name="T59" fmla="*/ 114 h 533"/>
                  <a:gd name="T60" fmla="*/ 36 w 909"/>
                  <a:gd name="T61" fmla="*/ 144 h 533"/>
                  <a:gd name="T62" fmla="*/ 18 w 909"/>
                  <a:gd name="T63" fmla="*/ 180 h 533"/>
                  <a:gd name="T64" fmla="*/ 6 w 909"/>
                  <a:gd name="T65" fmla="*/ 216 h 533"/>
                  <a:gd name="T66" fmla="*/ 0 w 909"/>
                  <a:gd name="T67" fmla="*/ 258 h 533"/>
                  <a:gd name="T68" fmla="*/ 12 w 909"/>
                  <a:gd name="T69" fmla="*/ 311 h 533"/>
                  <a:gd name="T70" fmla="*/ 36 w 909"/>
                  <a:gd name="T71" fmla="*/ 365 h 533"/>
                  <a:gd name="T72" fmla="*/ 78 w 909"/>
                  <a:gd name="T73" fmla="*/ 413 h 533"/>
                  <a:gd name="T74" fmla="*/ 132 w 909"/>
                  <a:gd name="T75" fmla="*/ 449 h 533"/>
                  <a:gd name="T76" fmla="*/ 203 w 909"/>
                  <a:gd name="T77" fmla="*/ 485 h 533"/>
                  <a:gd name="T78" fmla="*/ 275 w 909"/>
                  <a:gd name="T79" fmla="*/ 509 h 533"/>
                  <a:gd name="T80" fmla="*/ 365 w 909"/>
                  <a:gd name="T81" fmla="*/ 527 h 533"/>
                  <a:gd name="T82" fmla="*/ 455 w 909"/>
                  <a:gd name="T83" fmla="*/ 533 h 533"/>
                  <a:gd name="T84" fmla="*/ 544 w 909"/>
                  <a:gd name="T85" fmla="*/ 527 h 533"/>
                  <a:gd name="T86" fmla="*/ 634 w 909"/>
                  <a:gd name="T87" fmla="*/ 509 h 533"/>
                  <a:gd name="T88" fmla="*/ 712 w 909"/>
                  <a:gd name="T89" fmla="*/ 485 h 533"/>
                  <a:gd name="T90" fmla="*/ 777 w 909"/>
                  <a:gd name="T91" fmla="*/ 449 h 533"/>
                  <a:gd name="T92" fmla="*/ 831 w 909"/>
                  <a:gd name="T93" fmla="*/ 413 h 533"/>
                  <a:gd name="T94" fmla="*/ 873 w 909"/>
                  <a:gd name="T95" fmla="*/ 365 h 533"/>
                  <a:gd name="T96" fmla="*/ 897 w 909"/>
                  <a:gd name="T97" fmla="*/ 311 h 533"/>
                  <a:gd name="T98" fmla="*/ 909 w 909"/>
                  <a:gd name="T99" fmla="*/ 258 h 533"/>
                  <a:gd name="T100" fmla="*/ 903 w 909"/>
                  <a:gd name="T101" fmla="*/ 216 h 533"/>
                  <a:gd name="T102" fmla="*/ 885 w 909"/>
                  <a:gd name="T103" fmla="*/ 174 h 533"/>
                  <a:gd name="T104" fmla="*/ 861 w 909"/>
                  <a:gd name="T105" fmla="*/ 132 h 533"/>
                  <a:gd name="T106" fmla="*/ 825 w 909"/>
                  <a:gd name="T107" fmla="*/ 102 h 533"/>
                  <a:gd name="T108" fmla="*/ 783 w 909"/>
                  <a:gd name="T109" fmla="*/ 66 h 533"/>
                  <a:gd name="T110" fmla="*/ 735 w 909"/>
                  <a:gd name="T111" fmla="*/ 42 h 533"/>
                  <a:gd name="T112" fmla="*/ 616 w 909"/>
                  <a:gd name="T113" fmla="*/ 0 h 533"/>
                  <a:gd name="T114" fmla="*/ 616 w 909"/>
                  <a:gd name="T115" fmla="*/ 0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09" h="533">
                    <a:moveTo>
                      <a:pt x="616" y="0"/>
                    </a:moveTo>
                    <a:lnTo>
                      <a:pt x="616" y="18"/>
                    </a:lnTo>
                    <a:lnTo>
                      <a:pt x="724" y="60"/>
                    </a:lnTo>
                    <a:lnTo>
                      <a:pt x="765" y="84"/>
                    </a:lnTo>
                    <a:lnTo>
                      <a:pt x="807" y="114"/>
                    </a:lnTo>
                    <a:lnTo>
                      <a:pt x="837" y="144"/>
                    </a:lnTo>
                    <a:lnTo>
                      <a:pt x="861" y="180"/>
                    </a:lnTo>
                    <a:lnTo>
                      <a:pt x="873" y="216"/>
                    </a:lnTo>
                    <a:lnTo>
                      <a:pt x="879" y="258"/>
                    </a:lnTo>
                    <a:lnTo>
                      <a:pt x="873" y="311"/>
                    </a:lnTo>
                    <a:lnTo>
                      <a:pt x="843" y="359"/>
                    </a:lnTo>
                    <a:lnTo>
                      <a:pt x="807" y="401"/>
                    </a:lnTo>
                    <a:lnTo>
                      <a:pt x="753" y="443"/>
                    </a:lnTo>
                    <a:lnTo>
                      <a:pt x="694" y="473"/>
                    </a:lnTo>
                    <a:lnTo>
                      <a:pt x="622" y="497"/>
                    </a:lnTo>
                    <a:lnTo>
                      <a:pt x="538" y="509"/>
                    </a:lnTo>
                    <a:lnTo>
                      <a:pt x="455" y="515"/>
                    </a:lnTo>
                    <a:lnTo>
                      <a:pt x="371" y="509"/>
                    </a:lnTo>
                    <a:lnTo>
                      <a:pt x="287" y="497"/>
                    </a:lnTo>
                    <a:lnTo>
                      <a:pt x="215" y="473"/>
                    </a:lnTo>
                    <a:lnTo>
                      <a:pt x="156" y="443"/>
                    </a:lnTo>
                    <a:lnTo>
                      <a:pt x="102" y="401"/>
                    </a:lnTo>
                    <a:lnTo>
                      <a:pt x="66" y="359"/>
                    </a:lnTo>
                    <a:lnTo>
                      <a:pt x="36" y="311"/>
                    </a:lnTo>
                    <a:lnTo>
                      <a:pt x="30" y="258"/>
                    </a:lnTo>
                    <a:lnTo>
                      <a:pt x="36" y="222"/>
                    </a:lnTo>
                    <a:lnTo>
                      <a:pt x="48" y="186"/>
                    </a:lnTo>
                    <a:lnTo>
                      <a:pt x="66" y="156"/>
                    </a:lnTo>
                    <a:lnTo>
                      <a:pt x="90" y="126"/>
                    </a:lnTo>
                    <a:lnTo>
                      <a:pt x="66" y="114"/>
                    </a:lnTo>
                    <a:lnTo>
                      <a:pt x="36" y="144"/>
                    </a:lnTo>
                    <a:lnTo>
                      <a:pt x="18" y="180"/>
                    </a:lnTo>
                    <a:lnTo>
                      <a:pt x="6" y="216"/>
                    </a:lnTo>
                    <a:lnTo>
                      <a:pt x="0" y="258"/>
                    </a:lnTo>
                    <a:lnTo>
                      <a:pt x="12" y="311"/>
                    </a:lnTo>
                    <a:lnTo>
                      <a:pt x="36" y="365"/>
                    </a:lnTo>
                    <a:lnTo>
                      <a:pt x="78" y="413"/>
                    </a:lnTo>
                    <a:lnTo>
                      <a:pt x="132" y="449"/>
                    </a:lnTo>
                    <a:lnTo>
                      <a:pt x="203" y="485"/>
                    </a:lnTo>
                    <a:lnTo>
                      <a:pt x="275" y="509"/>
                    </a:lnTo>
                    <a:lnTo>
                      <a:pt x="365" y="527"/>
                    </a:lnTo>
                    <a:lnTo>
                      <a:pt x="455" y="533"/>
                    </a:lnTo>
                    <a:lnTo>
                      <a:pt x="544" y="527"/>
                    </a:lnTo>
                    <a:lnTo>
                      <a:pt x="634" y="509"/>
                    </a:lnTo>
                    <a:lnTo>
                      <a:pt x="712" y="485"/>
                    </a:lnTo>
                    <a:lnTo>
                      <a:pt x="777" y="449"/>
                    </a:lnTo>
                    <a:lnTo>
                      <a:pt x="831" y="413"/>
                    </a:lnTo>
                    <a:lnTo>
                      <a:pt x="873" y="365"/>
                    </a:lnTo>
                    <a:lnTo>
                      <a:pt x="897" y="311"/>
                    </a:lnTo>
                    <a:lnTo>
                      <a:pt x="909" y="258"/>
                    </a:lnTo>
                    <a:lnTo>
                      <a:pt x="903" y="216"/>
                    </a:lnTo>
                    <a:lnTo>
                      <a:pt x="885" y="174"/>
                    </a:lnTo>
                    <a:lnTo>
                      <a:pt x="861" y="132"/>
                    </a:lnTo>
                    <a:lnTo>
                      <a:pt x="825" y="102"/>
                    </a:lnTo>
                    <a:lnTo>
                      <a:pt x="783" y="66"/>
                    </a:lnTo>
                    <a:lnTo>
                      <a:pt x="735" y="42"/>
                    </a:lnTo>
                    <a:lnTo>
                      <a:pt x="616" y="0"/>
                    </a:lnTo>
                    <a:lnTo>
                      <a:pt x="616" y="0"/>
                    </a:lnTo>
                    <a:close/>
                  </a:path>
                </a:pathLst>
              </a:custGeom>
              <a:gradFill rotWithShape="0">
                <a:gsLst>
                  <a:gs pos="0">
                    <a:schemeClr val="accent2">
                      <a:gamma/>
                      <a:tint val="96863"/>
                      <a:invGamma/>
                    </a:schemeClr>
                  </a:gs>
                  <a:gs pos="100000">
                    <a:schemeClr val="accent2"/>
                  </a:gs>
                </a:gsLst>
                <a:lin ang="0" scaled="1"/>
              </a:gradFill>
              <a:ln>
                <a:noFill/>
              </a:ln>
              <a:extLst/>
            </p:spPr>
            <p:txBody>
              <a:bodyPr/>
              <a:lstStyle/>
              <a:p>
                <a:pPr>
                  <a:defRPr/>
                </a:pPr>
                <a:endParaRPr lang="en-US"/>
              </a:p>
            </p:txBody>
          </p:sp>
          <p:sp>
            <p:nvSpPr>
              <p:cNvPr id="91182" name="Freeform 46"/>
              <p:cNvSpPr>
                <a:spLocks/>
              </p:cNvSpPr>
              <p:nvPr/>
            </p:nvSpPr>
            <p:spPr bwMode="hidden">
              <a:xfrm>
                <a:off x="4564" y="3492"/>
                <a:ext cx="365" cy="66"/>
              </a:xfrm>
              <a:custGeom>
                <a:avLst/>
                <a:gdLst>
                  <a:gd name="T0" fmla="*/ 240 w 365"/>
                  <a:gd name="T1" fmla="*/ 18 h 66"/>
                  <a:gd name="T2" fmla="*/ 299 w 365"/>
                  <a:gd name="T3" fmla="*/ 24 h 66"/>
                  <a:gd name="T4" fmla="*/ 359 w 365"/>
                  <a:gd name="T5" fmla="*/ 30 h 66"/>
                  <a:gd name="T6" fmla="*/ 365 w 365"/>
                  <a:gd name="T7" fmla="*/ 12 h 66"/>
                  <a:gd name="T8" fmla="*/ 305 w 365"/>
                  <a:gd name="T9" fmla="*/ 6 h 66"/>
                  <a:gd name="T10" fmla="*/ 240 w 365"/>
                  <a:gd name="T11" fmla="*/ 0 h 66"/>
                  <a:gd name="T12" fmla="*/ 174 w 365"/>
                  <a:gd name="T13" fmla="*/ 6 h 66"/>
                  <a:gd name="T14" fmla="*/ 114 w 365"/>
                  <a:gd name="T15" fmla="*/ 12 h 66"/>
                  <a:gd name="T16" fmla="*/ 0 w 365"/>
                  <a:gd name="T17" fmla="*/ 42 h 66"/>
                  <a:gd name="T18" fmla="*/ 0 w 365"/>
                  <a:gd name="T19" fmla="*/ 66 h 66"/>
                  <a:gd name="T20" fmla="*/ 54 w 365"/>
                  <a:gd name="T21" fmla="*/ 48 h 66"/>
                  <a:gd name="T22" fmla="*/ 114 w 365"/>
                  <a:gd name="T23" fmla="*/ 30 h 66"/>
                  <a:gd name="T24" fmla="*/ 174 w 365"/>
                  <a:gd name="T25" fmla="*/ 24 h 66"/>
                  <a:gd name="T26" fmla="*/ 240 w 365"/>
                  <a:gd name="T27" fmla="*/ 18 h 66"/>
                  <a:gd name="T28" fmla="*/ 240 w 365"/>
                  <a:gd name="T29" fmla="*/ 18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5" h="66">
                    <a:moveTo>
                      <a:pt x="240" y="18"/>
                    </a:moveTo>
                    <a:lnTo>
                      <a:pt x="299" y="24"/>
                    </a:lnTo>
                    <a:lnTo>
                      <a:pt x="359" y="30"/>
                    </a:lnTo>
                    <a:lnTo>
                      <a:pt x="365" y="12"/>
                    </a:lnTo>
                    <a:lnTo>
                      <a:pt x="305" y="6"/>
                    </a:lnTo>
                    <a:lnTo>
                      <a:pt x="240" y="0"/>
                    </a:lnTo>
                    <a:lnTo>
                      <a:pt x="174" y="6"/>
                    </a:lnTo>
                    <a:lnTo>
                      <a:pt x="114" y="12"/>
                    </a:lnTo>
                    <a:lnTo>
                      <a:pt x="0" y="42"/>
                    </a:lnTo>
                    <a:lnTo>
                      <a:pt x="0" y="66"/>
                    </a:lnTo>
                    <a:lnTo>
                      <a:pt x="54" y="48"/>
                    </a:lnTo>
                    <a:lnTo>
                      <a:pt x="114" y="30"/>
                    </a:lnTo>
                    <a:lnTo>
                      <a:pt x="174" y="24"/>
                    </a:lnTo>
                    <a:lnTo>
                      <a:pt x="240" y="18"/>
                    </a:lnTo>
                    <a:lnTo>
                      <a:pt x="240" y="18"/>
                    </a:lnTo>
                    <a:close/>
                  </a:path>
                </a:pathLst>
              </a:custGeom>
              <a:gradFill rotWithShape="0">
                <a:gsLst>
                  <a:gs pos="0">
                    <a:schemeClr val="accent2">
                      <a:gamma/>
                      <a:tint val="96863"/>
                      <a:invGamma/>
                    </a:schemeClr>
                  </a:gs>
                  <a:gs pos="100000">
                    <a:schemeClr val="accent2"/>
                  </a:gs>
                </a:gsLst>
                <a:lin ang="5400000" scaled="1"/>
              </a:gradFill>
              <a:ln>
                <a:noFill/>
              </a:ln>
              <a:extLst/>
            </p:spPr>
            <p:txBody>
              <a:bodyPr/>
              <a:lstStyle/>
              <a:p>
                <a:pPr>
                  <a:defRPr/>
                </a:pPr>
                <a:endParaRPr lang="en-US"/>
              </a:p>
            </p:txBody>
          </p:sp>
          <p:sp>
            <p:nvSpPr>
              <p:cNvPr id="91183" name="Freeform 47"/>
              <p:cNvSpPr>
                <a:spLocks/>
              </p:cNvSpPr>
              <p:nvPr/>
            </p:nvSpPr>
            <p:spPr bwMode="hidden">
              <a:xfrm>
                <a:off x="4463" y="3558"/>
                <a:ext cx="66" cy="48"/>
              </a:xfrm>
              <a:custGeom>
                <a:avLst/>
                <a:gdLst>
                  <a:gd name="T0" fmla="*/ 66 w 66"/>
                  <a:gd name="T1" fmla="*/ 18 h 48"/>
                  <a:gd name="T2" fmla="*/ 48 w 66"/>
                  <a:gd name="T3" fmla="*/ 0 h 48"/>
                  <a:gd name="T4" fmla="*/ 24 w 66"/>
                  <a:gd name="T5" fmla="*/ 12 h 48"/>
                  <a:gd name="T6" fmla="*/ 0 w 66"/>
                  <a:gd name="T7" fmla="*/ 30 h 48"/>
                  <a:gd name="T8" fmla="*/ 12 w 66"/>
                  <a:gd name="T9" fmla="*/ 48 h 48"/>
                  <a:gd name="T10" fmla="*/ 42 w 66"/>
                  <a:gd name="T11" fmla="*/ 30 h 48"/>
                  <a:gd name="T12" fmla="*/ 66 w 66"/>
                  <a:gd name="T13" fmla="*/ 18 h 48"/>
                  <a:gd name="T14" fmla="*/ 66 w 66"/>
                  <a:gd name="T15" fmla="*/ 18 h 4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6" h="48">
                    <a:moveTo>
                      <a:pt x="66" y="18"/>
                    </a:moveTo>
                    <a:lnTo>
                      <a:pt x="48" y="0"/>
                    </a:lnTo>
                    <a:lnTo>
                      <a:pt x="24" y="12"/>
                    </a:lnTo>
                    <a:lnTo>
                      <a:pt x="0" y="30"/>
                    </a:lnTo>
                    <a:lnTo>
                      <a:pt x="12" y="48"/>
                    </a:lnTo>
                    <a:lnTo>
                      <a:pt x="42" y="30"/>
                    </a:lnTo>
                    <a:lnTo>
                      <a:pt x="66" y="18"/>
                    </a:lnTo>
                    <a:lnTo>
                      <a:pt x="66" y="18"/>
                    </a:lnTo>
                    <a:close/>
                  </a:path>
                </a:pathLst>
              </a:custGeom>
              <a:gradFill rotWithShape="0">
                <a:gsLst>
                  <a:gs pos="0">
                    <a:schemeClr val="accent2">
                      <a:gamma/>
                      <a:tint val="96863"/>
                      <a:invGamma/>
                    </a:schemeClr>
                  </a:gs>
                  <a:gs pos="100000">
                    <a:schemeClr val="accent2"/>
                  </a:gs>
                </a:gsLst>
                <a:lin ang="5400000" scaled="1"/>
              </a:gradFill>
              <a:ln>
                <a:noFill/>
              </a:ln>
              <a:extLst/>
            </p:spPr>
            <p:txBody>
              <a:bodyPr/>
              <a:lstStyle/>
              <a:p>
                <a:pPr>
                  <a:defRPr/>
                </a:pPr>
                <a:endParaRPr lang="en-US"/>
              </a:p>
            </p:txBody>
          </p:sp>
          <p:sp>
            <p:nvSpPr>
              <p:cNvPr id="91184" name="Oval 48"/>
              <p:cNvSpPr>
                <a:spLocks noChangeArrowheads="1"/>
              </p:cNvSpPr>
              <p:nvPr/>
            </p:nvSpPr>
            <p:spPr bwMode="hidden">
              <a:xfrm>
                <a:off x="4546" y="3608"/>
                <a:ext cx="518" cy="319"/>
              </a:xfrm>
              <a:prstGeom prst="ellipse">
                <a:avLst/>
              </a:prstGeom>
              <a:gradFill rotWithShape="0">
                <a:gsLst>
                  <a:gs pos="0">
                    <a:schemeClr val="accent2">
                      <a:gamma/>
                      <a:shade val="94118"/>
                      <a:invGamma/>
                    </a:schemeClr>
                  </a:gs>
                  <a:gs pos="100000">
                    <a:schemeClr val="accent2"/>
                  </a:gs>
                </a:gsLst>
                <a:lin ang="0" scaled="1"/>
              </a:gradFill>
              <a:ln>
                <a:noFill/>
              </a:ln>
              <a:effectLst/>
              <a:extLst/>
            </p:spPr>
            <p:txBody>
              <a:bodyPr/>
              <a:lstStyle/>
              <a:p>
                <a:pPr>
                  <a:defRPr/>
                </a:pPr>
                <a:endParaRPr lang="en-US"/>
              </a:p>
            </p:txBody>
          </p:sp>
          <p:sp>
            <p:nvSpPr>
              <p:cNvPr id="91185" name="Oval 49"/>
              <p:cNvSpPr>
                <a:spLocks noChangeArrowheads="1"/>
              </p:cNvSpPr>
              <p:nvPr/>
            </p:nvSpPr>
            <p:spPr bwMode="hidden">
              <a:xfrm>
                <a:off x="4578" y="3630"/>
                <a:ext cx="446" cy="271"/>
              </a:xfrm>
              <a:prstGeom prst="ellipse">
                <a:avLst/>
              </a:prstGeom>
              <a:gradFill rotWithShape="0">
                <a:gsLst>
                  <a:gs pos="0">
                    <a:schemeClr val="accent2">
                      <a:gamma/>
                      <a:tint val="96863"/>
                      <a:invGamma/>
                    </a:schemeClr>
                  </a:gs>
                  <a:gs pos="100000">
                    <a:schemeClr val="accent2"/>
                  </a:gs>
                </a:gsLst>
                <a:lin ang="5400000" scaled="1"/>
              </a:gradFill>
              <a:ln>
                <a:noFill/>
              </a:ln>
              <a:effectLst/>
              <a:extLst/>
            </p:spPr>
            <p:txBody>
              <a:bodyPr/>
              <a:lstStyle/>
              <a:p>
                <a:pPr>
                  <a:defRPr/>
                </a:pPr>
                <a:endParaRPr lang="en-US"/>
              </a:p>
            </p:txBody>
          </p:sp>
          <p:sp>
            <p:nvSpPr>
              <p:cNvPr id="91186" name="Oval 50"/>
              <p:cNvSpPr>
                <a:spLocks noChangeArrowheads="1"/>
              </p:cNvSpPr>
              <p:nvPr/>
            </p:nvSpPr>
            <p:spPr bwMode="hidden">
              <a:xfrm>
                <a:off x="4610" y="3650"/>
                <a:ext cx="386" cy="233"/>
              </a:xfrm>
              <a:prstGeom prst="ellipse">
                <a:avLst/>
              </a:prstGeom>
              <a:gradFill rotWithShape="0">
                <a:gsLst>
                  <a:gs pos="0">
                    <a:schemeClr val="accent2"/>
                  </a:gs>
                  <a:gs pos="100000">
                    <a:schemeClr val="accent2">
                      <a:gamma/>
                      <a:shade val="94118"/>
                      <a:invGamma/>
                    </a:schemeClr>
                  </a:gs>
                </a:gsLst>
                <a:lin ang="5400000" scaled="1"/>
              </a:gradFill>
              <a:ln>
                <a:noFill/>
              </a:ln>
              <a:effectLst/>
              <a:extLst/>
            </p:spPr>
            <p:txBody>
              <a:bodyPr/>
              <a:lstStyle/>
              <a:p>
                <a:pPr>
                  <a:defRPr/>
                </a:pPr>
                <a:endParaRPr lang="en-US"/>
              </a:p>
            </p:txBody>
          </p:sp>
          <p:sp>
            <p:nvSpPr>
              <p:cNvPr id="91187" name="Oval 51"/>
              <p:cNvSpPr>
                <a:spLocks noChangeArrowheads="1"/>
              </p:cNvSpPr>
              <p:nvPr/>
            </p:nvSpPr>
            <p:spPr bwMode="hidden">
              <a:xfrm>
                <a:off x="4654" y="3678"/>
                <a:ext cx="298" cy="177"/>
              </a:xfrm>
              <a:prstGeom prst="ellipse">
                <a:avLst/>
              </a:prstGeom>
              <a:gradFill rotWithShape="0">
                <a:gsLst>
                  <a:gs pos="0">
                    <a:schemeClr val="accent2">
                      <a:gamma/>
                      <a:shade val="94118"/>
                      <a:invGamma/>
                    </a:schemeClr>
                  </a:gs>
                  <a:gs pos="100000">
                    <a:schemeClr val="accent2"/>
                  </a:gs>
                </a:gsLst>
                <a:lin ang="5400000" scaled="1"/>
              </a:gradFill>
              <a:ln>
                <a:noFill/>
              </a:ln>
              <a:effectLst/>
              <a:extLst/>
            </p:spPr>
            <p:txBody>
              <a:bodyPr/>
              <a:lstStyle/>
              <a:p>
                <a:pPr>
                  <a:defRPr/>
                </a:pPr>
                <a:endParaRPr lang="en-US"/>
              </a:p>
            </p:txBody>
          </p:sp>
          <p:sp>
            <p:nvSpPr>
              <p:cNvPr id="91188" name="Oval 52"/>
              <p:cNvSpPr>
                <a:spLocks noChangeArrowheads="1"/>
              </p:cNvSpPr>
              <p:nvPr/>
            </p:nvSpPr>
            <p:spPr bwMode="hidden">
              <a:xfrm>
                <a:off x="4690" y="3698"/>
                <a:ext cx="222" cy="139"/>
              </a:xfrm>
              <a:prstGeom prst="ellipse">
                <a:avLst/>
              </a:prstGeom>
              <a:gradFill rotWithShape="0">
                <a:gsLst>
                  <a:gs pos="0">
                    <a:schemeClr val="accent2"/>
                  </a:gs>
                  <a:gs pos="100000">
                    <a:schemeClr val="accent2">
                      <a:gamma/>
                      <a:shade val="94118"/>
                      <a:invGamma/>
                    </a:schemeClr>
                  </a:gs>
                </a:gsLst>
                <a:lin ang="5400000" scaled="1"/>
              </a:gradFill>
              <a:ln>
                <a:noFill/>
              </a:ln>
              <a:effectLst/>
              <a:extLst/>
            </p:spPr>
            <p:txBody>
              <a:bodyPr/>
              <a:lstStyle/>
              <a:p>
                <a:pPr>
                  <a:defRPr/>
                </a:pPr>
                <a:endParaRPr lang="en-US"/>
              </a:p>
            </p:txBody>
          </p:sp>
          <p:sp>
            <p:nvSpPr>
              <p:cNvPr id="91189" name="Oval 53"/>
              <p:cNvSpPr>
                <a:spLocks noChangeArrowheads="1"/>
              </p:cNvSpPr>
              <p:nvPr/>
            </p:nvSpPr>
            <p:spPr bwMode="hidden">
              <a:xfrm>
                <a:off x="4738" y="3728"/>
                <a:ext cx="126" cy="81"/>
              </a:xfrm>
              <a:prstGeom prst="ellipse">
                <a:avLst/>
              </a:prstGeom>
              <a:gradFill rotWithShape="0">
                <a:gsLst>
                  <a:gs pos="0">
                    <a:schemeClr val="accent2">
                      <a:gamma/>
                      <a:shade val="96863"/>
                      <a:invGamma/>
                    </a:schemeClr>
                  </a:gs>
                  <a:gs pos="100000">
                    <a:schemeClr val="accent2"/>
                  </a:gs>
                </a:gsLst>
                <a:lin ang="5400000" scaled="1"/>
              </a:gradFill>
              <a:ln>
                <a:noFill/>
              </a:ln>
              <a:effectLst/>
              <a:extLst/>
            </p:spPr>
            <p:txBody>
              <a:bodyPr/>
              <a:lstStyle/>
              <a:p>
                <a:pPr>
                  <a:defRPr/>
                </a:pPr>
                <a:endParaRPr lang="en-US"/>
              </a:p>
            </p:txBody>
          </p:sp>
        </p:grpSp>
        <p:grpSp>
          <p:nvGrpSpPr>
            <p:cNvPr id="1037" name="Group 54"/>
            <p:cNvGrpSpPr>
              <a:grpSpLocks/>
            </p:cNvGrpSpPr>
            <p:nvPr userDrawn="1"/>
          </p:nvGrpSpPr>
          <p:grpSpPr bwMode="auto">
            <a:xfrm>
              <a:off x="5280" y="3024"/>
              <a:ext cx="425" cy="258"/>
              <a:chOff x="5280" y="3024"/>
              <a:chExt cx="425" cy="258"/>
            </a:xfrm>
          </p:grpSpPr>
          <p:sp>
            <p:nvSpPr>
              <p:cNvPr id="91191" name="Freeform 55"/>
              <p:cNvSpPr>
                <a:spLocks/>
              </p:cNvSpPr>
              <p:nvPr/>
            </p:nvSpPr>
            <p:spPr bwMode="hidden">
              <a:xfrm>
                <a:off x="5280" y="3186"/>
                <a:ext cx="383" cy="96"/>
              </a:xfrm>
              <a:custGeom>
                <a:avLst/>
                <a:gdLst>
                  <a:gd name="T0" fmla="*/ 209 w 382"/>
                  <a:gd name="T1" fmla="*/ 96 h 96"/>
                  <a:gd name="T2" fmla="*/ 143 w 382"/>
                  <a:gd name="T3" fmla="*/ 90 h 96"/>
                  <a:gd name="T4" fmla="*/ 83 w 382"/>
                  <a:gd name="T5" fmla="*/ 66 h 96"/>
                  <a:gd name="T6" fmla="*/ 35 w 382"/>
                  <a:gd name="T7" fmla="*/ 36 h 96"/>
                  <a:gd name="T8" fmla="*/ 6 w 382"/>
                  <a:gd name="T9" fmla="*/ 0 h 96"/>
                  <a:gd name="T10" fmla="*/ 0 w 382"/>
                  <a:gd name="T11" fmla="*/ 6 h 96"/>
                  <a:gd name="T12" fmla="*/ 29 w 382"/>
                  <a:gd name="T13" fmla="*/ 42 h 96"/>
                  <a:gd name="T14" fmla="*/ 77 w 382"/>
                  <a:gd name="T15" fmla="*/ 72 h 96"/>
                  <a:gd name="T16" fmla="*/ 137 w 382"/>
                  <a:gd name="T17" fmla="*/ 90 h 96"/>
                  <a:gd name="T18" fmla="*/ 209 w 382"/>
                  <a:gd name="T19" fmla="*/ 96 h 96"/>
                  <a:gd name="T20" fmla="*/ 263 w 382"/>
                  <a:gd name="T21" fmla="*/ 90 h 96"/>
                  <a:gd name="T22" fmla="*/ 311 w 382"/>
                  <a:gd name="T23" fmla="*/ 84 h 96"/>
                  <a:gd name="T24" fmla="*/ 352 w 382"/>
                  <a:gd name="T25" fmla="*/ 66 h 96"/>
                  <a:gd name="T26" fmla="*/ 382 w 382"/>
                  <a:gd name="T27" fmla="*/ 42 h 96"/>
                  <a:gd name="T28" fmla="*/ 376 w 382"/>
                  <a:gd name="T29" fmla="*/ 42 h 96"/>
                  <a:gd name="T30" fmla="*/ 346 w 382"/>
                  <a:gd name="T31" fmla="*/ 66 h 96"/>
                  <a:gd name="T32" fmla="*/ 305 w 382"/>
                  <a:gd name="T33" fmla="*/ 78 h 96"/>
                  <a:gd name="T34" fmla="*/ 263 w 382"/>
                  <a:gd name="T35" fmla="*/ 90 h 96"/>
                  <a:gd name="T36" fmla="*/ 209 w 382"/>
                  <a:gd name="T37" fmla="*/ 96 h 96"/>
                  <a:gd name="T38" fmla="*/ 209 w 382"/>
                  <a:gd name="T39" fmla="*/ 96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82" h="96">
                    <a:moveTo>
                      <a:pt x="209" y="96"/>
                    </a:moveTo>
                    <a:lnTo>
                      <a:pt x="143" y="90"/>
                    </a:lnTo>
                    <a:lnTo>
                      <a:pt x="83" y="66"/>
                    </a:lnTo>
                    <a:lnTo>
                      <a:pt x="35" y="36"/>
                    </a:lnTo>
                    <a:lnTo>
                      <a:pt x="6" y="0"/>
                    </a:lnTo>
                    <a:lnTo>
                      <a:pt x="0" y="6"/>
                    </a:lnTo>
                    <a:lnTo>
                      <a:pt x="29" y="42"/>
                    </a:lnTo>
                    <a:lnTo>
                      <a:pt x="77" y="72"/>
                    </a:lnTo>
                    <a:lnTo>
                      <a:pt x="137" y="90"/>
                    </a:lnTo>
                    <a:lnTo>
                      <a:pt x="209" y="96"/>
                    </a:lnTo>
                    <a:lnTo>
                      <a:pt x="263" y="90"/>
                    </a:lnTo>
                    <a:lnTo>
                      <a:pt x="311" y="84"/>
                    </a:lnTo>
                    <a:lnTo>
                      <a:pt x="352" y="66"/>
                    </a:lnTo>
                    <a:lnTo>
                      <a:pt x="382" y="42"/>
                    </a:lnTo>
                    <a:lnTo>
                      <a:pt x="376" y="42"/>
                    </a:lnTo>
                    <a:lnTo>
                      <a:pt x="346" y="66"/>
                    </a:lnTo>
                    <a:lnTo>
                      <a:pt x="305" y="78"/>
                    </a:lnTo>
                    <a:lnTo>
                      <a:pt x="263" y="90"/>
                    </a:lnTo>
                    <a:lnTo>
                      <a:pt x="209" y="96"/>
                    </a:lnTo>
                    <a:lnTo>
                      <a:pt x="209" y="96"/>
                    </a:lnTo>
                    <a:close/>
                  </a:path>
                </a:pathLst>
              </a:custGeom>
              <a:gradFill rotWithShape="0">
                <a:gsLst>
                  <a:gs pos="0">
                    <a:schemeClr val="accent2"/>
                  </a:gs>
                  <a:gs pos="100000">
                    <a:schemeClr val="bg1"/>
                  </a:gs>
                </a:gsLst>
                <a:lin ang="5400000" scaled="1"/>
              </a:gradFill>
              <a:ln>
                <a:noFill/>
              </a:ln>
              <a:extLst/>
            </p:spPr>
            <p:txBody>
              <a:bodyPr/>
              <a:lstStyle/>
              <a:p>
                <a:pPr>
                  <a:defRPr/>
                </a:pPr>
                <a:endParaRPr lang="en-US"/>
              </a:p>
            </p:txBody>
          </p:sp>
          <p:sp>
            <p:nvSpPr>
              <p:cNvPr id="91192" name="Freeform 56"/>
              <p:cNvSpPr>
                <a:spLocks/>
              </p:cNvSpPr>
              <p:nvPr/>
            </p:nvSpPr>
            <p:spPr bwMode="hidden">
              <a:xfrm>
                <a:off x="5315" y="3024"/>
                <a:ext cx="258" cy="54"/>
              </a:xfrm>
              <a:custGeom>
                <a:avLst/>
                <a:gdLst>
                  <a:gd name="T0" fmla="*/ 174 w 258"/>
                  <a:gd name="T1" fmla="*/ 0 h 54"/>
                  <a:gd name="T2" fmla="*/ 216 w 258"/>
                  <a:gd name="T3" fmla="*/ 6 h 54"/>
                  <a:gd name="T4" fmla="*/ 258 w 258"/>
                  <a:gd name="T5" fmla="*/ 12 h 54"/>
                  <a:gd name="T6" fmla="*/ 252 w 258"/>
                  <a:gd name="T7" fmla="*/ 6 h 54"/>
                  <a:gd name="T8" fmla="*/ 216 w 258"/>
                  <a:gd name="T9" fmla="*/ 0 h 54"/>
                  <a:gd name="T10" fmla="*/ 174 w 258"/>
                  <a:gd name="T11" fmla="*/ 0 h 54"/>
                  <a:gd name="T12" fmla="*/ 120 w 258"/>
                  <a:gd name="T13" fmla="*/ 6 h 54"/>
                  <a:gd name="T14" fmla="*/ 78 w 258"/>
                  <a:gd name="T15" fmla="*/ 12 h 54"/>
                  <a:gd name="T16" fmla="*/ 36 w 258"/>
                  <a:gd name="T17" fmla="*/ 30 h 54"/>
                  <a:gd name="T18" fmla="*/ 0 w 258"/>
                  <a:gd name="T19" fmla="*/ 48 h 54"/>
                  <a:gd name="T20" fmla="*/ 6 w 258"/>
                  <a:gd name="T21" fmla="*/ 54 h 54"/>
                  <a:gd name="T22" fmla="*/ 36 w 258"/>
                  <a:gd name="T23" fmla="*/ 36 h 54"/>
                  <a:gd name="T24" fmla="*/ 78 w 258"/>
                  <a:gd name="T25" fmla="*/ 18 h 54"/>
                  <a:gd name="T26" fmla="*/ 120 w 258"/>
                  <a:gd name="T27" fmla="*/ 6 h 54"/>
                  <a:gd name="T28" fmla="*/ 174 w 258"/>
                  <a:gd name="T29" fmla="*/ 0 h 54"/>
                  <a:gd name="T30" fmla="*/ 174 w 258"/>
                  <a:gd name="T31" fmla="*/ 0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58" h="54">
                    <a:moveTo>
                      <a:pt x="174" y="0"/>
                    </a:moveTo>
                    <a:lnTo>
                      <a:pt x="216" y="6"/>
                    </a:lnTo>
                    <a:lnTo>
                      <a:pt x="258" y="12"/>
                    </a:lnTo>
                    <a:lnTo>
                      <a:pt x="252" y="6"/>
                    </a:lnTo>
                    <a:lnTo>
                      <a:pt x="216" y="0"/>
                    </a:lnTo>
                    <a:lnTo>
                      <a:pt x="174" y="0"/>
                    </a:lnTo>
                    <a:lnTo>
                      <a:pt x="120" y="6"/>
                    </a:lnTo>
                    <a:lnTo>
                      <a:pt x="78" y="12"/>
                    </a:lnTo>
                    <a:lnTo>
                      <a:pt x="36" y="30"/>
                    </a:lnTo>
                    <a:lnTo>
                      <a:pt x="0" y="48"/>
                    </a:lnTo>
                    <a:lnTo>
                      <a:pt x="6" y="54"/>
                    </a:lnTo>
                    <a:lnTo>
                      <a:pt x="36" y="36"/>
                    </a:lnTo>
                    <a:lnTo>
                      <a:pt x="78" y="18"/>
                    </a:lnTo>
                    <a:lnTo>
                      <a:pt x="120" y="6"/>
                    </a:lnTo>
                    <a:lnTo>
                      <a:pt x="174" y="0"/>
                    </a:lnTo>
                    <a:lnTo>
                      <a:pt x="174" y="0"/>
                    </a:lnTo>
                    <a:close/>
                  </a:path>
                </a:pathLst>
              </a:custGeom>
              <a:gradFill rotWithShape="0">
                <a:gsLst>
                  <a:gs pos="0">
                    <a:schemeClr val="accent2"/>
                  </a:gs>
                  <a:gs pos="100000">
                    <a:schemeClr val="bg1"/>
                  </a:gs>
                </a:gsLst>
                <a:lin ang="5400000" scaled="1"/>
              </a:gradFill>
              <a:ln>
                <a:noFill/>
              </a:ln>
              <a:extLst/>
            </p:spPr>
            <p:txBody>
              <a:bodyPr/>
              <a:lstStyle/>
              <a:p>
                <a:pPr>
                  <a:defRPr/>
                </a:pPr>
                <a:endParaRPr lang="en-US"/>
              </a:p>
            </p:txBody>
          </p:sp>
          <p:sp>
            <p:nvSpPr>
              <p:cNvPr id="91193" name="Freeform 57"/>
              <p:cNvSpPr>
                <a:spLocks/>
              </p:cNvSpPr>
              <p:nvPr/>
            </p:nvSpPr>
            <p:spPr bwMode="hidden">
              <a:xfrm>
                <a:off x="5645" y="3066"/>
                <a:ext cx="60" cy="156"/>
              </a:xfrm>
              <a:custGeom>
                <a:avLst/>
                <a:gdLst>
                  <a:gd name="T0" fmla="*/ 54 w 60"/>
                  <a:gd name="T1" fmla="*/ 90 h 156"/>
                  <a:gd name="T2" fmla="*/ 48 w 60"/>
                  <a:gd name="T3" fmla="*/ 126 h 156"/>
                  <a:gd name="T4" fmla="*/ 24 w 60"/>
                  <a:gd name="T5" fmla="*/ 156 h 156"/>
                  <a:gd name="T6" fmla="*/ 30 w 60"/>
                  <a:gd name="T7" fmla="*/ 156 h 156"/>
                  <a:gd name="T8" fmla="*/ 54 w 60"/>
                  <a:gd name="T9" fmla="*/ 126 h 156"/>
                  <a:gd name="T10" fmla="*/ 60 w 60"/>
                  <a:gd name="T11" fmla="*/ 90 h 156"/>
                  <a:gd name="T12" fmla="*/ 54 w 60"/>
                  <a:gd name="T13" fmla="*/ 66 h 156"/>
                  <a:gd name="T14" fmla="*/ 48 w 60"/>
                  <a:gd name="T15" fmla="*/ 42 h 156"/>
                  <a:gd name="T16" fmla="*/ 30 w 60"/>
                  <a:gd name="T17" fmla="*/ 18 h 156"/>
                  <a:gd name="T18" fmla="*/ 6 w 60"/>
                  <a:gd name="T19" fmla="*/ 0 h 156"/>
                  <a:gd name="T20" fmla="*/ 0 w 60"/>
                  <a:gd name="T21" fmla="*/ 6 h 156"/>
                  <a:gd name="T22" fmla="*/ 24 w 60"/>
                  <a:gd name="T23" fmla="*/ 24 h 156"/>
                  <a:gd name="T24" fmla="*/ 42 w 60"/>
                  <a:gd name="T25" fmla="*/ 42 h 156"/>
                  <a:gd name="T26" fmla="*/ 48 w 60"/>
                  <a:gd name="T27" fmla="*/ 66 h 156"/>
                  <a:gd name="T28" fmla="*/ 54 w 60"/>
                  <a:gd name="T29" fmla="*/ 90 h 156"/>
                  <a:gd name="T30" fmla="*/ 54 w 60"/>
                  <a:gd name="T31" fmla="*/ 90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60" h="156">
                    <a:moveTo>
                      <a:pt x="54" y="90"/>
                    </a:moveTo>
                    <a:lnTo>
                      <a:pt x="48" y="126"/>
                    </a:lnTo>
                    <a:lnTo>
                      <a:pt x="24" y="156"/>
                    </a:lnTo>
                    <a:lnTo>
                      <a:pt x="30" y="156"/>
                    </a:lnTo>
                    <a:lnTo>
                      <a:pt x="54" y="126"/>
                    </a:lnTo>
                    <a:lnTo>
                      <a:pt x="60" y="90"/>
                    </a:lnTo>
                    <a:lnTo>
                      <a:pt x="54" y="66"/>
                    </a:lnTo>
                    <a:lnTo>
                      <a:pt x="48" y="42"/>
                    </a:lnTo>
                    <a:lnTo>
                      <a:pt x="30" y="18"/>
                    </a:lnTo>
                    <a:lnTo>
                      <a:pt x="6" y="0"/>
                    </a:lnTo>
                    <a:lnTo>
                      <a:pt x="0" y="6"/>
                    </a:lnTo>
                    <a:lnTo>
                      <a:pt x="24" y="24"/>
                    </a:lnTo>
                    <a:lnTo>
                      <a:pt x="42" y="42"/>
                    </a:lnTo>
                    <a:lnTo>
                      <a:pt x="48" y="66"/>
                    </a:lnTo>
                    <a:lnTo>
                      <a:pt x="54" y="90"/>
                    </a:lnTo>
                    <a:lnTo>
                      <a:pt x="54" y="90"/>
                    </a:lnTo>
                    <a:close/>
                  </a:path>
                </a:pathLst>
              </a:custGeom>
              <a:gradFill rotWithShape="0">
                <a:gsLst>
                  <a:gs pos="0">
                    <a:schemeClr val="accent2"/>
                  </a:gs>
                  <a:gs pos="100000">
                    <a:schemeClr val="bg1"/>
                  </a:gs>
                </a:gsLst>
                <a:lin ang="5400000" scaled="1"/>
              </a:gradFill>
              <a:ln>
                <a:noFill/>
              </a:ln>
              <a:extLst/>
            </p:spPr>
            <p:txBody>
              <a:bodyPr/>
              <a:lstStyle/>
              <a:p>
                <a:pPr>
                  <a:defRPr/>
                </a:pPr>
                <a:endParaRPr lang="en-US"/>
              </a:p>
            </p:txBody>
          </p:sp>
          <p:sp>
            <p:nvSpPr>
              <p:cNvPr id="91194" name="Freeform 58"/>
              <p:cNvSpPr>
                <a:spLocks/>
              </p:cNvSpPr>
              <p:nvPr/>
            </p:nvSpPr>
            <p:spPr bwMode="hidden">
              <a:xfrm>
                <a:off x="5375" y="3246"/>
                <a:ext cx="192" cy="18"/>
              </a:xfrm>
              <a:custGeom>
                <a:avLst/>
                <a:gdLst>
                  <a:gd name="T0" fmla="*/ 114 w 192"/>
                  <a:gd name="T1" fmla="*/ 12 h 18"/>
                  <a:gd name="T2" fmla="*/ 72 w 192"/>
                  <a:gd name="T3" fmla="*/ 6 h 18"/>
                  <a:gd name="T4" fmla="*/ 30 w 192"/>
                  <a:gd name="T5" fmla="*/ 0 h 18"/>
                  <a:gd name="T6" fmla="*/ 0 w 192"/>
                  <a:gd name="T7" fmla="*/ 0 h 18"/>
                  <a:gd name="T8" fmla="*/ 54 w 192"/>
                  <a:gd name="T9" fmla="*/ 12 h 18"/>
                  <a:gd name="T10" fmla="*/ 114 w 192"/>
                  <a:gd name="T11" fmla="*/ 18 h 18"/>
                  <a:gd name="T12" fmla="*/ 156 w 192"/>
                  <a:gd name="T13" fmla="*/ 18 h 18"/>
                  <a:gd name="T14" fmla="*/ 192 w 192"/>
                  <a:gd name="T15" fmla="*/ 12 h 18"/>
                  <a:gd name="T16" fmla="*/ 186 w 192"/>
                  <a:gd name="T17" fmla="*/ 0 h 18"/>
                  <a:gd name="T18" fmla="*/ 150 w 192"/>
                  <a:gd name="T19" fmla="*/ 6 h 18"/>
                  <a:gd name="T20" fmla="*/ 114 w 192"/>
                  <a:gd name="T21" fmla="*/ 12 h 18"/>
                  <a:gd name="T22" fmla="*/ 114 w 192"/>
                  <a:gd name="T23" fmla="*/ 12 h 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92" h="18">
                    <a:moveTo>
                      <a:pt x="114" y="12"/>
                    </a:moveTo>
                    <a:lnTo>
                      <a:pt x="72" y="6"/>
                    </a:lnTo>
                    <a:lnTo>
                      <a:pt x="30" y="0"/>
                    </a:lnTo>
                    <a:lnTo>
                      <a:pt x="0" y="0"/>
                    </a:lnTo>
                    <a:lnTo>
                      <a:pt x="54" y="12"/>
                    </a:lnTo>
                    <a:lnTo>
                      <a:pt x="114" y="18"/>
                    </a:lnTo>
                    <a:lnTo>
                      <a:pt x="156" y="18"/>
                    </a:lnTo>
                    <a:lnTo>
                      <a:pt x="192" y="12"/>
                    </a:lnTo>
                    <a:lnTo>
                      <a:pt x="186" y="0"/>
                    </a:lnTo>
                    <a:lnTo>
                      <a:pt x="150" y="6"/>
                    </a:lnTo>
                    <a:lnTo>
                      <a:pt x="114" y="12"/>
                    </a:lnTo>
                    <a:lnTo>
                      <a:pt x="114" y="12"/>
                    </a:lnTo>
                    <a:close/>
                  </a:path>
                </a:pathLst>
              </a:custGeom>
              <a:gradFill rotWithShape="0">
                <a:gsLst>
                  <a:gs pos="0">
                    <a:schemeClr val="accent2"/>
                  </a:gs>
                  <a:gs pos="100000">
                    <a:schemeClr val="bg1"/>
                  </a:gs>
                </a:gsLst>
                <a:lin ang="5400000" scaled="1"/>
              </a:gradFill>
              <a:ln>
                <a:noFill/>
              </a:ln>
              <a:extLst/>
            </p:spPr>
            <p:txBody>
              <a:bodyPr/>
              <a:lstStyle/>
              <a:p>
                <a:pPr>
                  <a:defRPr/>
                </a:pPr>
                <a:endParaRPr lang="en-US"/>
              </a:p>
            </p:txBody>
          </p:sp>
          <p:sp>
            <p:nvSpPr>
              <p:cNvPr id="91195" name="Freeform 59"/>
              <p:cNvSpPr>
                <a:spLocks/>
              </p:cNvSpPr>
              <p:nvPr/>
            </p:nvSpPr>
            <p:spPr bwMode="hidden">
              <a:xfrm>
                <a:off x="5304" y="3042"/>
                <a:ext cx="161" cy="186"/>
              </a:xfrm>
              <a:custGeom>
                <a:avLst/>
                <a:gdLst>
                  <a:gd name="T0" fmla="*/ 11 w 161"/>
                  <a:gd name="T1" fmla="*/ 114 h 186"/>
                  <a:gd name="T2" fmla="*/ 17 w 161"/>
                  <a:gd name="T3" fmla="*/ 96 h 186"/>
                  <a:gd name="T4" fmla="*/ 23 w 161"/>
                  <a:gd name="T5" fmla="*/ 78 h 186"/>
                  <a:gd name="T6" fmla="*/ 53 w 161"/>
                  <a:gd name="T7" fmla="*/ 42 h 186"/>
                  <a:gd name="T8" fmla="*/ 101 w 161"/>
                  <a:gd name="T9" fmla="*/ 18 h 186"/>
                  <a:gd name="T10" fmla="*/ 155 w 161"/>
                  <a:gd name="T11" fmla="*/ 6 h 186"/>
                  <a:gd name="T12" fmla="*/ 161 w 161"/>
                  <a:gd name="T13" fmla="*/ 0 h 186"/>
                  <a:gd name="T14" fmla="*/ 95 w 161"/>
                  <a:gd name="T15" fmla="*/ 12 h 186"/>
                  <a:gd name="T16" fmla="*/ 47 w 161"/>
                  <a:gd name="T17" fmla="*/ 36 h 186"/>
                  <a:gd name="T18" fmla="*/ 11 w 161"/>
                  <a:gd name="T19" fmla="*/ 72 h 186"/>
                  <a:gd name="T20" fmla="*/ 5 w 161"/>
                  <a:gd name="T21" fmla="*/ 90 h 186"/>
                  <a:gd name="T22" fmla="*/ 0 w 161"/>
                  <a:gd name="T23" fmla="*/ 114 h 186"/>
                  <a:gd name="T24" fmla="*/ 11 w 161"/>
                  <a:gd name="T25" fmla="*/ 150 h 186"/>
                  <a:gd name="T26" fmla="*/ 23 w 161"/>
                  <a:gd name="T27" fmla="*/ 168 h 186"/>
                  <a:gd name="T28" fmla="*/ 41 w 161"/>
                  <a:gd name="T29" fmla="*/ 186 h 186"/>
                  <a:gd name="T30" fmla="*/ 65 w 161"/>
                  <a:gd name="T31" fmla="*/ 186 h 186"/>
                  <a:gd name="T32" fmla="*/ 41 w 161"/>
                  <a:gd name="T33" fmla="*/ 168 h 186"/>
                  <a:gd name="T34" fmla="*/ 23 w 161"/>
                  <a:gd name="T35" fmla="*/ 150 h 186"/>
                  <a:gd name="T36" fmla="*/ 17 w 161"/>
                  <a:gd name="T37" fmla="*/ 132 h 186"/>
                  <a:gd name="T38" fmla="*/ 11 w 161"/>
                  <a:gd name="T39" fmla="*/ 114 h 186"/>
                  <a:gd name="T40" fmla="*/ 11 w 161"/>
                  <a:gd name="T41" fmla="*/ 114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61" h="186">
                    <a:moveTo>
                      <a:pt x="11" y="114"/>
                    </a:moveTo>
                    <a:lnTo>
                      <a:pt x="17" y="96"/>
                    </a:lnTo>
                    <a:lnTo>
                      <a:pt x="23" y="78"/>
                    </a:lnTo>
                    <a:lnTo>
                      <a:pt x="53" y="42"/>
                    </a:lnTo>
                    <a:lnTo>
                      <a:pt x="101" y="18"/>
                    </a:lnTo>
                    <a:lnTo>
                      <a:pt x="155" y="6"/>
                    </a:lnTo>
                    <a:lnTo>
                      <a:pt x="161" y="0"/>
                    </a:lnTo>
                    <a:lnTo>
                      <a:pt x="95" y="12"/>
                    </a:lnTo>
                    <a:lnTo>
                      <a:pt x="47" y="36"/>
                    </a:lnTo>
                    <a:lnTo>
                      <a:pt x="11" y="72"/>
                    </a:lnTo>
                    <a:lnTo>
                      <a:pt x="5" y="90"/>
                    </a:lnTo>
                    <a:lnTo>
                      <a:pt x="0" y="114"/>
                    </a:lnTo>
                    <a:lnTo>
                      <a:pt x="11" y="150"/>
                    </a:lnTo>
                    <a:lnTo>
                      <a:pt x="23" y="168"/>
                    </a:lnTo>
                    <a:lnTo>
                      <a:pt x="41" y="186"/>
                    </a:lnTo>
                    <a:lnTo>
                      <a:pt x="65" y="186"/>
                    </a:lnTo>
                    <a:lnTo>
                      <a:pt x="41" y="168"/>
                    </a:lnTo>
                    <a:lnTo>
                      <a:pt x="23" y="150"/>
                    </a:lnTo>
                    <a:lnTo>
                      <a:pt x="17" y="132"/>
                    </a:lnTo>
                    <a:lnTo>
                      <a:pt x="11" y="114"/>
                    </a:lnTo>
                    <a:lnTo>
                      <a:pt x="11" y="114"/>
                    </a:lnTo>
                    <a:close/>
                  </a:path>
                </a:pathLst>
              </a:custGeom>
              <a:gradFill rotWithShape="0">
                <a:gsLst>
                  <a:gs pos="0">
                    <a:schemeClr val="bg1"/>
                  </a:gs>
                  <a:gs pos="100000">
                    <a:schemeClr val="accent2"/>
                  </a:gs>
                </a:gsLst>
                <a:lin ang="5400000" scaled="1"/>
              </a:gradFill>
              <a:ln>
                <a:noFill/>
              </a:ln>
              <a:extLst/>
            </p:spPr>
            <p:txBody>
              <a:bodyPr/>
              <a:lstStyle/>
              <a:p>
                <a:pPr>
                  <a:defRPr/>
                </a:pPr>
                <a:endParaRPr lang="en-US"/>
              </a:p>
            </p:txBody>
          </p:sp>
          <p:sp>
            <p:nvSpPr>
              <p:cNvPr id="91196" name="Freeform 60"/>
              <p:cNvSpPr>
                <a:spLocks/>
              </p:cNvSpPr>
              <p:nvPr/>
            </p:nvSpPr>
            <p:spPr bwMode="hidden">
              <a:xfrm>
                <a:off x="5489" y="3042"/>
                <a:ext cx="186" cy="210"/>
              </a:xfrm>
              <a:custGeom>
                <a:avLst/>
                <a:gdLst>
                  <a:gd name="T0" fmla="*/ 0 w 185"/>
                  <a:gd name="T1" fmla="*/ 6 h 210"/>
                  <a:gd name="T2" fmla="*/ 66 w 185"/>
                  <a:gd name="T3" fmla="*/ 12 h 210"/>
                  <a:gd name="T4" fmla="*/ 119 w 185"/>
                  <a:gd name="T5" fmla="*/ 36 h 210"/>
                  <a:gd name="T6" fmla="*/ 155 w 185"/>
                  <a:gd name="T7" fmla="*/ 72 h 210"/>
                  <a:gd name="T8" fmla="*/ 161 w 185"/>
                  <a:gd name="T9" fmla="*/ 90 h 210"/>
                  <a:gd name="T10" fmla="*/ 167 w 185"/>
                  <a:gd name="T11" fmla="*/ 114 h 210"/>
                  <a:gd name="T12" fmla="*/ 161 w 185"/>
                  <a:gd name="T13" fmla="*/ 138 h 210"/>
                  <a:gd name="T14" fmla="*/ 149 w 185"/>
                  <a:gd name="T15" fmla="*/ 162 h 210"/>
                  <a:gd name="T16" fmla="*/ 119 w 185"/>
                  <a:gd name="T17" fmla="*/ 180 h 210"/>
                  <a:gd name="T18" fmla="*/ 90 w 185"/>
                  <a:gd name="T19" fmla="*/ 198 h 210"/>
                  <a:gd name="T20" fmla="*/ 96 w 185"/>
                  <a:gd name="T21" fmla="*/ 210 h 210"/>
                  <a:gd name="T22" fmla="*/ 131 w 185"/>
                  <a:gd name="T23" fmla="*/ 192 h 210"/>
                  <a:gd name="T24" fmla="*/ 161 w 185"/>
                  <a:gd name="T25" fmla="*/ 168 h 210"/>
                  <a:gd name="T26" fmla="*/ 179 w 185"/>
                  <a:gd name="T27" fmla="*/ 144 h 210"/>
                  <a:gd name="T28" fmla="*/ 185 w 185"/>
                  <a:gd name="T29" fmla="*/ 114 h 210"/>
                  <a:gd name="T30" fmla="*/ 179 w 185"/>
                  <a:gd name="T31" fmla="*/ 90 h 210"/>
                  <a:gd name="T32" fmla="*/ 173 w 185"/>
                  <a:gd name="T33" fmla="*/ 66 h 210"/>
                  <a:gd name="T34" fmla="*/ 155 w 185"/>
                  <a:gd name="T35" fmla="*/ 48 h 210"/>
                  <a:gd name="T36" fmla="*/ 131 w 185"/>
                  <a:gd name="T37" fmla="*/ 30 h 210"/>
                  <a:gd name="T38" fmla="*/ 72 w 185"/>
                  <a:gd name="T39" fmla="*/ 6 h 210"/>
                  <a:gd name="T40" fmla="*/ 0 w 185"/>
                  <a:gd name="T41" fmla="*/ 0 h 210"/>
                  <a:gd name="T42" fmla="*/ 0 w 185"/>
                  <a:gd name="T43" fmla="*/ 6 h 210"/>
                  <a:gd name="T44" fmla="*/ 0 w 185"/>
                  <a:gd name="T45" fmla="*/ 6 h 210"/>
                  <a:gd name="T46" fmla="*/ 0 w 185"/>
                  <a:gd name="T47" fmla="*/ 6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85" h="210">
                    <a:moveTo>
                      <a:pt x="0" y="6"/>
                    </a:moveTo>
                    <a:lnTo>
                      <a:pt x="66" y="12"/>
                    </a:lnTo>
                    <a:lnTo>
                      <a:pt x="119" y="36"/>
                    </a:lnTo>
                    <a:lnTo>
                      <a:pt x="155" y="72"/>
                    </a:lnTo>
                    <a:lnTo>
                      <a:pt x="161" y="90"/>
                    </a:lnTo>
                    <a:lnTo>
                      <a:pt x="167" y="114"/>
                    </a:lnTo>
                    <a:lnTo>
                      <a:pt x="161" y="138"/>
                    </a:lnTo>
                    <a:lnTo>
                      <a:pt x="149" y="162"/>
                    </a:lnTo>
                    <a:lnTo>
                      <a:pt x="119" y="180"/>
                    </a:lnTo>
                    <a:lnTo>
                      <a:pt x="90" y="198"/>
                    </a:lnTo>
                    <a:lnTo>
                      <a:pt x="96" y="210"/>
                    </a:lnTo>
                    <a:lnTo>
                      <a:pt x="131" y="192"/>
                    </a:lnTo>
                    <a:lnTo>
                      <a:pt x="161" y="168"/>
                    </a:lnTo>
                    <a:lnTo>
                      <a:pt x="179" y="144"/>
                    </a:lnTo>
                    <a:lnTo>
                      <a:pt x="185" y="114"/>
                    </a:lnTo>
                    <a:lnTo>
                      <a:pt x="179" y="90"/>
                    </a:lnTo>
                    <a:lnTo>
                      <a:pt x="173" y="66"/>
                    </a:lnTo>
                    <a:lnTo>
                      <a:pt x="155" y="48"/>
                    </a:lnTo>
                    <a:lnTo>
                      <a:pt x="131" y="30"/>
                    </a:lnTo>
                    <a:lnTo>
                      <a:pt x="72" y="6"/>
                    </a:lnTo>
                    <a:lnTo>
                      <a:pt x="0" y="0"/>
                    </a:lnTo>
                    <a:lnTo>
                      <a:pt x="0" y="6"/>
                    </a:lnTo>
                    <a:lnTo>
                      <a:pt x="0" y="6"/>
                    </a:lnTo>
                    <a:lnTo>
                      <a:pt x="0" y="6"/>
                    </a:lnTo>
                    <a:close/>
                  </a:path>
                </a:pathLst>
              </a:custGeom>
              <a:gradFill rotWithShape="0">
                <a:gsLst>
                  <a:gs pos="0">
                    <a:schemeClr val="bg1"/>
                  </a:gs>
                  <a:gs pos="100000">
                    <a:schemeClr val="accent2"/>
                  </a:gs>
                </a:gsLst>
                <a:lin ang="5400000" scaled="1"/>
              </a:gradFill>
              <a:ln>
                <a:noFill/>
              </a:ln>
              <a:extLst/>
            </p:spPr>
            <p:txBody>
              <a:bodyPr/>
              <a:lstStyle/>
              <a:p>
                <a:pPr>
                  <a:defRPr/>
                </a:pPr>
                <a:endParaRPr lang="en-US"/>
              </a:p>
            </p:txBody>
          </p:sp>
          <p:sp>
            <p:nvSpPr>
              <p:cNvPr id="91197" name="Freeform 61"/>
              <p:cNvSpPr>
                <a:spLocks noEditPoints="1"/>
              </p:cNvSpPr>
              <p:nvPr/>
            </p:nvSpPr>
            <p:spPr bwMode="hidden">
              <a:xfrm>
                <a:off x="5345" y="3058"/>
                <a:ext cx="299" cy="186"/>
              </a:xfrm>
              <a:custGeom>
                <a:avLst/>
                <a:gdLst>
                  <a:gd name="T0" fmla="*/ 150 w 299"/>
                  <a:gd name="T1" fmla="*/ 0 h 186"/>
                  <a:gd name="T2" fmla="*/ 90 w 299"/>
                  <a:gd name="T3" fmla="*/ 6 h 186"/>
                  <a:gd name="T4" fmla="*/ 42 w 299"/>
                  <a:gd name="T5" fmla="*/ 30 h 186"/>
                  <a:gd name="T6" fmla="*/ 12 w 299"/>
                  <a:gd name="T7" fmla="*/ 54 h 186"/>
                  <a:gd name="T8" fmla="*/ 6 w 299"/>
                  <a:gd name="T9" fmla="*/ 72 h 186"/>
                  <a:gd name="T10" fmla="*/ 0 w 299"/>
                  <a:gd name="T11" fmla="*/ 90 h 186"/>
                  <a:gd name="T12" fmla="*/ 6 w 299"/>
                  <a:gd name="T13" fmla="*/ 108 h 186"/>
                  <a:gd name="T14" fmla="*/ 12 w 299"/>
                  <a:gd name="T15" fmla="*/ 126 h 186"/>
                  <a:gd name="T16" fmla="*/ 42 w 299"/>
                  <a:gd name="T17" fmla="*/ 156 h 186"/>
                  <a:gd name="T18" fmla="*/ 90 w 299"/>
                  <a:gd name="T19" fmla="*/ 180 h 186"/>
                  <a:gd name="T20" fmla="*/ 150 w 299"/>
                  <a:gd name="T21" fmla="*/ 186 h 186"/>
                  <a:gd name="T22" fmla="*/ 209 w 299"/>
                  <a:gd name="T23" fmla="*/ 180 h 186"/>
                  <a:gd name="T24" fmla="*/ 257 w 299"/>
                  <a:gd name="T25" fmla="*/ 156 h 186"/>
                  <a:gd name="T26" fmla="*/ 287 w 299"/>
                  <a:gd name="T27" fmla="*/ 126 h 186"/>
                  <a:gd name="T28" fmla="*/ 299 w 299"/>
                  <a:gd name="T29" fmla="*/ 108 h 186"/>
                  <a:gd name="T30" fmla="*/ 299 w 299"/>
                  <a:gd name="T31" fmla="*/ 90 h 186"/>
                  <a:gd name="T32" fmla="*/ 299 w 299"/>
                  <a:gd name="T33" fmla="*/ 72 h 186"/>
                  <a:gd name="T34" fmla="*/ 287 w 299"/>
                  <a:gd name="T35" fmla="*/ 54 h 186"/>
                  <a:gd name="T36" fmla="*/ 257 w 299"/>
                  <a:gd name="T37" fmla="*/ 30 h 186"/>
                  <a:gd name="T38" fmla="*/ 209 w 299"/>
                  <a:gd name="T39" fmla="*/ 6 h 186"/>
                  <a:gd name="T40" fmla="*/ 150 w 299"/>
                  <a:gd name="T41" fmla="*/ 0 h 186"/>
                  <a:gd name="T42" fmla="*/ 150 w 299"/>
                  <a:gd name="T43" fmla="*/ 0 h 186"/>
                  <a:gd name="T44" fmla="*/ 150 w 299"/>
                  <a:gd name="T45" fmla="*/ 180 h 186"/>
                  <a:gd name="T46" fmla="*/ 96 w 299"/>
                  <a:gd name="T47" fmla="*/ 174 h 186"/>
                  <a:gd name="T48" fmla="*/ 48 w 299"/>
                  <a:gd name="T49" fmla="*/ 156 h 186"/>
                  <a:gd name="T50" fmla="*/ 18 w 299"/>
                  <a:gd name="T51" fmla="*/ 126 h 186"/>
                  <a:gd name="T52" fmla="*/ 12 w 299"/>
                  <a:gd name="T53" fmla="*/ 108 h 186"/>
                  <a:gd name="T54" fmla="*/ 6 w 299"/>
                  <a:gd name="T55" fmla="*/ 90 h 186"/>
                  <a:gd name="T56" fmla="*/ 12 w 299"/>
                  <a:gd name="T57" fmla="*/ 72 h 186"/>
                  <a:gd name="T58" fmla="*/ 18 w 299"/>
                  <a:gd name="T59" fmla="*/ 54 h 186"/>
                  <a:gd name="T60" fmla="*/ 48 w 299"/>
                  <a:gd name="T61" fmla="*/ 30 h 186"/>
                  <a:gd name="T62" fmla="*/ 96 w 299"/>
                  <a:gd name="T63" fmla="*/ 12 h 186"/>
                  <a:gd name="T64" fmla="*/ 150 w 299"/>
                  <a:gd name="T65" fmla="*/ 6 h 186"/>
                  <a:gd name="T66" fmla="*/ 203 w 299"/>
                  <a:gd name="T67" fmla="*/ 12 h 186"/>
                  <a:gd name="T68" fmla="*/ 251 w 299"/>
                  <a:gd name="T69" fmla="*/ 30 h 186"/>
                  <a:gd name="T70" fmla="*/ 281 w 299"/>
                  <a:gd name="T71" fmla="*/ 54 h 186"/>
                  <a:gd name="T72" fmla="*/ 293 w 299"/>
                  <a:gd name="T73" fmla="*/ 72 h 186"/>
                  <a:gd name="T74" fmla="*/ 293 w 299"/>
                  <a:gd name="T75" fmla="*/ 90 h 186"/>
                  <a:gd name="T76" fmla="*/ 293 w 299"/>
                  <a:gd name="T77" fmla="*/ 108 h 186"/>
                  <a:gd name="T78" fmla="*/ 281 w 299"/>
                  <a:gd name="T79" fmla="*/ 126 h 186"/>
                  <a:gd name="T80" fmla="*/ 251 w 299"/>
                  <a:gd name="T81" fmla="*/ 156 h 186"/>
                  <a:gd name="T82" fmla="*/ 203 w 299"/>
                  <a:gd name="T83" fmla="*/ 174 h 186"/>
                  <a:gd name="T84" fmla="*/ 150 w 299"/>
                  <a:gd name="T85" fmla="*/ 180 h 186"/>
                  <a:gd name="T86" fmla="*/ 150 w 299"/>
                  <a:gd name="T87" fmla="*/ 180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9" h="186">
                    <a:moveTo>
                      <a:pt x="150" y="0"/>
                    </a:moveTo>
                    <a:lnTo>
                      <a:pt x="90" y="6"/>
                    </a:lnTo>
                    <a:lnTo>
                      <a:pt x="42" y="30"/>
                    </a:lnTo>
                    <a:lnTo>
                      <a:pt x="12" y="54"/>
                    </a:lnTo>
                    <a:lnTo>
                      <a:pt x="6" y="72"/>
                    </a:lnTo>
                    <a:lnTo>
                      <a:pt x="0" y="90"/>
                    </a:lnTo>
                    <a:lnTo>
                      <a:pt x="6" y="108"/>
                    </a:lnTo>
                    <a:lnTo>
                      <a:pt x="12" y="126"/>
                    </a:lnTo>
                    <a:lnTo>
                      <a:pt x="42" y="156"/>
                    </a:lnTo>
                    <a:lnTo>
                      <a:pt x="90" y="180"/>
                    </a:lnTo>
                    <a:lnTo>
                      <a:pt x="150" y="186"/>
                    </a:lnTo>
                    <a:lnTo>
                      <a:pt x="209" y="180"/>
                    </a:lnTo>
                    <a:lnTo>
                      <a:pt x="257" y="156"/>
                    </a:lnTo>
                    <a:lnTo>
                      <a:pt x="287" y="126"/>
                    </a:lnTo>
                    <a:lnTo>
                      <a:pt x="299" y="108"/>
                    </a:lnTo>
                    <a:lnTo>
                      <a:pt x="299" y="90"/>
                    </a:lnTo>
                    <a:lnTo>
                      <a:pt x="299" y="72"/>
                    </a:lnTo>
                    <a:lnTo>
                      <a:pt x="287" y="54"/>
                    </a:lnTo>
                    <a:lnTo>
                      <a:pt x="257" y="30"/>
                    </a:lnTo>
                    <a:lnTo>
                      <a:pt x="209" y="6"/>
                    </a:lnTo>
                    <a:lnTo>
                      <a:pt x="150" y="0"/>
                    </a:lnTo>
                    <a:lnTo>
                      <a:pt x="150" y="0"/>
                    </a:lnTo>
                    <a:close/>
                    <a:moveTo>
                      <a:pt x="150" y="180"/>
                    </a:moveTo>
                    <a:lnTo>
                      <a:pt x="96" y="174"/>
                    </a:lnTo>
                    <a:lnTo>
                      <a:pt x="48" y="156"/>
                    </a:lnTo>
                    <a:lnTo>
                      <a:pt x="18" y="126"/>
                    </a:lnTo>
                    <a:lnTo>
                      <a:pt x="12" y="108"/>
                    </a:lnTo>
                    <a:lnTo>
                      <a:pt x="6" y="90"/>
                    </a:lnTo>
                    <a:lnTo>
                      <a:pt x="12" y="72"/>
                    </a:lnTo>
                    <a:lnTo>
                      <a:pt x="18" y="54"/>
                    </a:lnTo>
                    <a:lnTo>
                      <a:pt x="48" y="30"/>
                    </a:lnTo>
                    <a:lnTo>
                      <a:pt x="96" y="12"/>
                    </a:lnTo>
                    <a:lnTo>
                      <a:pt x="150" y="6"/>
                    </a:lnTo>
                    <a:lnTo>
                      <a:pt x="203" y="12"/>
                    </a:lnTo>
                    <a:lnTo>
                      <a:pt x="251" y="30"/>
                    </a:lnTo>
                    <a:lnTo>
                      <a:pt x="281" y="54"/>
                    </a:lnTo>
                    <a:lnTo>
                      <a:pt x="293" y="72"/>
                    </a:lnTo>
                    <a:lnTo>
                      <a:pt x="293" y="90"/>
                    </a:lnTo>
                    <a:lnTo>
                      <a:pt x="293" y="108"/>
                    </a:lnTo>
                    <a:lnTo>
                      <a:pt x="281" y="126"/>
                    </a:lnTo>
                    <a:lnTo>
                      <a:pt x="251" y="156"/>
                    </a:lnTo>
                    <a:lnTo>
                      <a:pt x="203" y="174"/>
                    </a:lnTo>
                    <a:lnTo>
                      <a:pt x="150" y="180"/>
                    </a:lnTo>
                    <a:lnTo>
                      <a:pt x="150" y="180"/>
                    </a:lnTo>
                    <a:close/>
                  </a:path>
                </a:pathLst>
              </a:custGeom>
              <a:gradFill rotWithShape="0">
                <a:gsLst>
                  <a:gs pos="0">
                    <a:schemeClr val="accent2"/>
                  </a:gs>
                  <a:gs pos="100000">
                    <a:schemeClr val="bg1"/>
                  </a:gs>
                </a:gsLst>
                <a:lin ang="5400000" scaled="1"/>
              </a:gradFill>
              <a:ln>
                <a:noFill/>
              </a:ln>
              <a:extLst/>
            </p:spPr>
            <p:txBody>
              <a:bodyPr/>
              <a:lstStyle/>
              <a:p>
                <a:pPr>
                  <a:defRPr/>
                </a:pPr>
                <a:endParaRPr lang="en-US"/>
              </a:p>
            </p:txBody>
          </p:sp>
          <p:grpSp>
            <p:nvGrpSpPr>
              <p:cNvPr id="1045" name="Group 62"/>
              <p:cNvGrpSpPr>
                <a:grpSpLocks/>
              </p:cNvGrpSpPr>
              <p:nvPr/>
            </p:nvGrpSpPr>
            <p:grpSpPr bwMode="auto">
              <a:xfrm>
                <a:off x="5381" y="3085"/>
                <a:ext cx="227" cy="132"/>
                <a:chOff x="5381" y="3085"/>
                <a:chExt cx="227" cy="132"/>
              </a:xfrm>
            </p:grpSpPr>
            <p:sp>
              <p:nvSpPr>
                <p:cNvPr id="91199" name="Oval 63"/>
                <p:cNvSpPr>
                  <a:spLocks noChangeArrowheads="1"/>
                </p:cNvSpPr>
                <p:nvPr userDrawn="1"/>
              </p:nvSpPr>
              <p:spPr bwMode="hidden">
                <a:xfrm>
                  <a:off x="5381" y="3085"/>
                  <a:ext cx="227" cy="132"/>
                </a:xfrm>
                <a:prstGeom prst="ellipse">
                  <a:avLst/>
                </a:prstGeom>
                <a:gradFill rotWithShape="0">
                  <a:gsLst>
                    <a:gs pos="0">
                      <a:schemeClr val="bg1"/>
                    </a:gs>
                    <a:gs pos="100000">
                      <a:schemeClr val="accent2"/>
                    </a:gs>
                  </a:gsLst>
                  <a:lin ang="5400000" scaled="1"/>
                </a:gradFill>
                <a:ln>
                  <a:noFill/>
                </a:ln>
                <a:effectLst/>
                <a:extLst/>
              </p:spPr>
              <p:txBody>
                <a:bodyPr/>
                <a:lstStyle/>
                <a:p>
                  <a:pPr>
                    <a:defRPr/>
                  </a:pPr>
                  <a:endParaRPr lang="en-US"/>
                </a:p>
              </p:txBody>
            </p:sp>
            <p:sp>
              <p:nvSpPr>
                <p:cNvPr id="91200" name="Oval 64"/>
                <p:cNvSpPr>
                  <a:spLocks noChangeArrowheads="1"/>
                </p:cNvSpPr>
                <p:nvPr userDrawn="1"/>
              </p:nvSpPr>
              <p:spPr bwMode="hidden">
                <a:xfrm>
                  <a:off x="5403" y="3099"/>
                  <a:ext cx="182" cy="102"/>
                </a:xfrm>
                <a:prstGeom prst="ellipse">
                  <a:avLst/>
                </a:prstGeom>
                <a:gradFill rotWithShape="0">
                  <a:gsLst>
                    <a:gs pos="0">
                      <a:schemeClr val="accent2"/>
                    </a:gs>
                    <a:gs pos="100000">
                      <a:schemeClr val="bg1"/>
                    </a:gs>
                  </a:gsLst>
                  <a:lin ang="5400000" scaled="1"/>
                </a:gradFill>
                <a:ln>
                  <a:noFill/>
                </a:ln>
                <a:effectLst/>
                <a:extLst/>
              </p:spPr>
              <p:txBody>
                <a:bodyPr/>
                <a:lstStyle/>
                <a:p>
                  <a:pPr>
                    <a:defRPr/>
                  </a:pPr>
                  <a:endParaRPr lang="en-US"/>
                </a:p>
              </p:txBody>
            </p:sp>
            <p:sp>
              <p:nvSpPr>
                <p:cNvPr id="91201" name="Oval 65"/>
                <p:cNvSpPr>
                  <a:spLocks noChangeArrowheads="1"/>
                </p:cNvSpPr>
                <p:nvPr userDrawn="1"/>
              </p:nvSpPr>
              <p:spPr bwMode="hidden">
                <a:xfrm>
                  <a:off x="5431" y="3109"/>
                  <a:ext cx="125" cy="82"/>
                </a:xfrm>
                <a:prstGeom prst="ellipse">
                  <a:avLst/>
                </a:prstGeom>
                <a:gradFill rotWithShape="0">
                  <a:gsLst>
                    <a:gs pos="0">
                      <a:schemeClr val="bg1"/>
                    </a:gs>
                    <a:gs pos="100000">
                      <a:schemeClr val="accent2"/>
                    </a:gs>
                  </a:gsLst>
                  <a:lin ang="5400000" scaled="1"/>
                </a:gradFill>
                <a:ln>
                  <a:noFill/>
                </a:ln>
                <a:effectLst/>
                <a:extLst/>
              </p:spPr>
              <p:txBody>
                <a:bodyPr/>
                <a:lstStyle/>
                <a:p>
                  <a:pPr>
                    <a:defRPr/>
                  </a:pPr>
                  <a:endParaRPr lang="en-US"/>
                </a:p>
              </p:txBody>
            </p:sp>
            <p:sp>
              <p:nvSpPr>
                <p:cNvPr id="91202" name="Oval 66"/>
                <p:cNvSpPr>
                  <a:spLocks noChangeArrowheads="1"/>
                </p:cNvSpPr>
                <p:nvPr userDrawn="1"/>
              </p:nvSpPr>
              <p:spPr bwMode="hidden">
                <a:xfrm>
                  <a:off x="5458" y="3125"/>
                  <a:ext cx="73" cy="47"/>
                </a:xfrm>
                <a:prstGeom prst="ellipse">
                  <a:avLst/>
                </a:prstGeom>
                <a:gradFill rotWithShape="0">
                  <a:gsLst>
                    <a:gs pos="0">
                      <a:schemeClr val="accent2"/>
                    </a:gs>
                    <a:gs pos="100000">
                      <a:schemeClr val="bg1"/>
                    </a:gs>
                  </a:gsLst>
                  <a:lin ang="5400000" scaled="1"/>
                </a:gradFill>
                <a:ln>
                  <a:noFill/>
                </a:ln>
                <a:effectLst/>
                <a:extLst/>
              </p:spPr>
              <p:txBody>
                <a:bodyPr/>
                <a:lstStyle/>
                <a:p>
                  <a:pPr>
                    <a:defRPr/>
                  </a:pPr>
                  <a:endParaRPr lang="en-US"/>
                </a:p>
              </p:txBody>
            </p:sp>
          </p:grpSp>
        </p:grpSp>
      </p:grpSp>
      <p:sp>
        <p:nvSpPr>
          <p:cNvPr id="91203" name="Rectangle 67"/>
          <p:cNvSpPr>
            <a:spLocks noGrp="1" noChangeArrowheads="1"/>
          </p:cNvSpPr>
          <p:nvPr>
            <p:ph type="title"/>
          </p:nvPr>
        </p:nvSpPr>
        <p:spPr bwMode="auto">
          <a:xfrm>
            <a:off x="457200" y="277813"/>
            <a:ext cx="8229600" cy="1139825"/>
          </a:xfrm>
          <a:prstGeom prst="rect">
            <a:avLst/>
          </a:prstGeom>
          <a:noFill/>
          <a:ln>
            <a:noFill/>
          </a:ln>
          <a:effectLst/>
          <a:extLst/>
        </p:spPr>
        <p:txBody>
          <a:bodyPr vert="horz" wrap="square" lIns="91440" tIns="45720" rIns="91440" bIns="45720" numCol="1" anchor="ctr" anchorCtr="1" compatLnSpc="1">
            <a:prstTxWarp prst="textNoShape">
              <a:avLst/>
            </a:prstTxWarp>
          </a:bodyPr>
          <a:lstStyle/>
          <a:p>
            <a:pPr lvl="0"/>
            <a:r>
              <a:rPr lang="en-US" smtClean="0"/>
              <a:t>Click to edit Master title style</a:t>
            </a:r>
          </a:p>
        </p:txBody>
      </p:sp>
      <p:sp>
        <p:nvSpPr>
          <p:cNvPr id="91204" name="Rectangle 68"/>
          <p:cNvSpPr>
            <a:spLocks noGrp="1" noChangeArrowheads="1"/>
          </p:cNvSpPr>
          <p:nvPr>
            <p:ph type="body" idx="1"/>
          </p:nvPr>
        </p:nvSpPr>
        <p:spPr bwMode="auto">
          <a:xfrm>
            <a:off x="457200" y="1600200"/>
            <a:ext cx="8229600" cy="4525963"/>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1205" name="Rectangle 69"/>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defRPr>
            </a:lvl1pPr>
          </a:lstStyle>
          <a:p>
            <a:pPr>
              <a:defRPr/>
            </a:pPr>
            <a:endParaRPr lang="en-US"/>
          </a:p>
        </p:txBody>
      </p:sp>
      <p:sp>
        <p:nvSpPr>
          <p:cNvPr id="91206" name="Rectangle 70"/>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pPr>
              <a:defRPr/>
            </a:pPr>
            <a:endParaRPr lang="en-US"/>
          </a:p>
        </p:txBody>
      </p:sp>
      <p:sp>
        <p:nvSpPr>
          <p:cNvPr id="91207" name="Rectangle 71"/>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defRPr>
            </a:lvl1pPr>
          </a:lstStyle>
          <a:p>
            <a:pPr>
              <a:defRPr/>
            </a:pPr>
            <a:fld id="{1A1B1E01-0524-4226-B8CA-FF1451C17007}"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92"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 id="2147483791" r:id="rId12"/>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Ø"/>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5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5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4230855"/>
            <a:ext cx="8229600" cy="2130425"/>
          </a:xfrm>
        </p:spPr>
        <p:txBody>
          <a:bodyPr>
            <a:normAutofit/>
          </a:bodyPr>
          <a:lstStyle/>
          <a:p>
            <a:pPr algn="ctr">
              <a:spcBef>
                <a:spcPct val="10000"/>
              </a:spcBef>
              <a:buFont typeface="Wingdings" pitchFamily="2" charset="2"/>
              <a:buNone/>
              <a:defRPr/>
            </a:pPr>
            <a:r>
              <a:rPr lang="en-US" sz="2800" dirty="0" smtClean="0"/>
              <a:t>Elizabeth </a:t>
            </a:r>
            <a:r>
              <a:rPr lang="en-US" sz="2800" dirty="0" err="1" smtClean="0"/>
              <a:t>Pollina</a:t>
            </a:r>
            <a:r>
              <a:rPr lang="en-US" sz="2800" dirty="0" smtClean="0"/>
              <a:t> Cormier, Ph.D.</a:t>
            </a:r>
          </a:p>
          <a:p>
            <a:pPr algn="ctr">
              <a:spcBef>
                <a:spcPct val="10000"/>
              </a:spcBef>
              <a:buFont typeface="Wingdings" pitchFamily="2" charset="2"/>
              <a:buNone/>
              <a:defRPr/>
            </a:pPr>
            <a:r>
              <a:rPr lang="en-US" sz="2800" dirty="0" smtClean="0">
                <a:effectLst/>
              </a:rPr>
              <a:t>Review Chemist</a:t>
            </a:r>
          </a:p>
          <a:p>
            <a:pPr algn="ctr">
              <a:spcBef>
                <a:spcPct val="10000"/>
              </a:spcBef>
              <a:buFont typeface="Wingdings" pitchFamily="2" charset="2"/>
              <a:buNone/>
              <a:defRPr/>
            </a:pPr>
            <a:r>
              <a:rPr lang="en-US" sz="2800" dirty="0" smtClean="0">
                <a:effectLst/>
              </a:rPr>
              <a:t>Division of Manufacturing Technologies</a:t>
            </a:r>
          </a:p>
          <a:p>
            <a:pPr algn="ctr">
              <a:spcBef>
                <a:spcPct val="10000"/>
              </a:spcBef>
              <a:buFont typeface="Wingdings" pitchFamily="2" charset="2"/>
              <a:buNone/>
              <a:defRPr/>
            </a:pPr>
            <a:r>
              <a:rPr lang="en-US" sz="2800" dirty="0" smtClean="0">
                <a:effectLst/>
              </a:rPr>
              <a:t>FDA/CVM/ONADE</a:t>
            </a:r>
            <a:endParaRPr lang="en-US" sz="2800" dirty="0">
              <a:effectLst/>
            </a:endParaRPr>
          </a:p>
        </p:txBody>
      </p:sp>
      <p:sp>
        <p:nvSpPr>
          <p:cNvPr id="4" name="Title 3"/>
          <p:cNvSpPr>
            <a:spLocks noGrp="1"/>
          </p:cNvSpPr>
          <p:nvPr>
            <p:ph type="title"/>
          </p:nvPr>
        </p:nvSpPr>
        <p:spPr>
          <a:xfrm>
            <a:off x="457200" y="1549400"/>
            <a:ext cx="8229600" cy="1139825"/>
          </a:xfrm>
        </p:spPr>
        <p:txBody>
          <a:bodyPr/>
          <a:lstStyle/>
          <a:p>
            <a:pPr>
              <a:defRPr/>
            </a:pPr>
            <a:r>
              <a:rPr lang="en-US" sz="3600" b="1" kern="1200" dirty="0" smtClean="0">
                <a:solidFill>
                  <a:schemeClr val="tx1"/>
                </a:solidFill>
                <a:effectLst>
                  <a:outerShdw blurRad="50800" dist="38100" algn="tr" rotWithShape="0">
                    <a:prstClr val="black">
                      <a:alpha val="40000"/>
                    </a:prstClr>
                  </a:outerShdw>
                </a:effectLst>
                <a:ea typeface="+mn-ea"/>
                <a:cs typeface="+mn-cs"/>
              </a:rPr>
              <a:t>Chemistry, Manufacturing, and Controls (CMC) and Good Manufacturing Practices (GMPs):</a:t>
            </a:r>
            <a:r>
              <a:rPr lang="en-US" dirty="0" smtClean="0"/>
              <a:t/>
            </a:r>
            <a:br>
              <a:rPr lang="en-US" dirty="0" smtClean="0"/>
            </a:br>
            <a:r>
              <a:rPr lang="en-US" sz="4000" kern="1200" dirty="0" smtClean="0">
                <a:solidFill>
                  <a:schemeClr val="tx1"/>
                </a:solidFill>
                <a:effectLst>
                  <a:outerShdw blurRad="50800" dist="38100" algn="tr" rotWithShape="0">
                    <a:prstClr val="black">
                      <a:alpha val="40000"/>
                    </a:prstClr>
                  </a:outerShdw>
                </a:effectLst>
                <a:ea typeface="+mn-ea"/>
                <a:cs typeface="+mn-cs"/>
              </a:rPr>
              <a:t>The Big Picture of a </a:t>
            </a:r>
            <a:br>
              <a:rPr lang="en-US" sz="4000" kern="1200" dirty="0" smtClean="0">
                <a:solidFill>
                  <a:schemeClr val="tx1"/>
                </a:solidFill>
                <a:effectLst>
                  <a:outerShdw blurRad="50800" dist="38100" algn="tr" rotWithShape="0">
                    <a:prstClr val="black">
                      <a:alpha val="40000"/>
                    </a:prstClr>
                  </a:outerShdw>
                </a:effectLst>
                <a:ea typeface="+mn-ea"/>
                <a:cs typeface="+mn-cs"/>
              </a:rPr>
            </a:br>
            <a:r>
              <a:rPr lang="en-US" sz="4000" kern="1200" dirty="0" smtClean="0">
                <a:solidFill>
                  <a:schemeClr val="tx1"/>
                </a:solidFill>
                <a:effectLst>
                  <a:outerShdw blurRad="50800" dist="38100" algn="tr" rotWithShape="0">
                    <a:prstClr val="black">
                      <a:alpha val="40000"/>
                    </a:prstClr>
                  </a:outerShdw>
                </a:effectLst>
                <a:ea typeface="+mn-ea"/>
                <a:cs typeface="+mn-cs"/>
              </a:rPr>
              <a:t>Long-term Commitment</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idx="1"/>
          </p:nvPr>
        </p:nvSpPr>
        <p:spPr>
          <a:xfrm>
            <a:off x="506413" y="4889500"/>
            <a:ext cx="8229600" cy="1303338"/>
          </a:xfrm>
        </p:spPr>
        <p:txBody>
          <a:bodyPr>
            <a:normAutofit fontScale="85000" lnSpcReduction="20000"/>
          </a:bodyPr>
          <a:lstStyle/>
          <a:p>
            <a:pPr algn="ctr">
              <a:buFont typeface="Wingdings" pitchFamily="2" charset="2"/>
              <a:buNone/>
              <a:defRPr/>
            </a:pPr>
            <a:r>
              <a:rPr lang="en-US" dirty="0" smtClean="0">
                <a:cs typeface="Arial" charset="0"/>
              </a:rPr>
              <a:t>CVM reviews CMC changes</a:t>
            </a:r>
          </a:p>
          <a:p>
            <a:pPr algn="ctr">
              <a:buFont typeface="Wingdings" pitchFamily="2" charset="2"/>
              <a:buNone/>
              <a:defRPr/>
            </a:pPr>
            <a:r>
              <a:rPr lang="en-US" dirty="0" smtClean="0">
                <a:cs typeface="Arial" charset="0"/>
              </a:rPr>
              <a:t>and</a:t>
            </a:r>
          </a:p>
          <a:p>
            <a:pPr algn="ctr">
              <a:buFont typeface="Wingdings" pitchFamily="2" charset="2"/>
              <a:buNone/>
              <a:defRPr/>
            </a:pPr>
            <a:r>
              <a:rPr lang="en-US" dirty="0" smtClean="0">
                <a:cs typeface="Arial" charset="0"/>
              </a:rPr>
              <a:t>stability data from on-going studies</a:t>
            </a:r>
          </a:p>
          <a:p>
            <a:pPr>
              <a:defRPr/>
            </a:pPr>
            <a:endParaRPr lang="en-US" dirty="0"/>
          </a:p>
        </p:txBody>
      </p:sp>
      <p:grpSp>
        <p:nvGrpSpPr>
          <p:cNvPr id="2" name="Group 1" descr="Review of Drug Before Approval (arrow pointing to) Drug Approval (arrow pointing to) Post-approval (arrow continuing)"/>
          <p:cNvGrpSpPr/>
          <p:nvPr/>
        </p:nvGrpSpPr>
        <p:grpSpPr>
          <a:xfrm>
            <a:off x="635000" y="2514600"/>
            <a:ext cx="7856538" cy="1187450"/>
            <a:chOff x="635000" y="2514600"/>
            <a:chExt cx="7856538" cy="1187450"/>
          </a:xfrm>
        </p:grpSpPr>
        <p:sp>
          <p:nvSpPr>
            <p:cNvPr id="181252" name="Line 4"/>
            <p:cNvSpPr>
              <a:spLocks noChangeShapeType="1"/>
            </p:cNvSpPr>
            <p:nvPr/>
          </p:nvSpPr>
          <p:spPr bwMode="auto">
            <a:xfrm>
              <a:off x="7207250" y="3178175"/>
              <a:ext cx="1284288" cy="3175"/>
            </a:xfrm>
            <a:prstGeom prst="line">
              <a:avLst/>
            </a:prstGeom>
            <a:noFill/>
            <a:ln w="38100">
              <a:solidFill>
                <a:srgbClr val="FFFF00"/>
              </a:solidFill>
              <a:prstDash val="sysDot"/>
              <a:round/>
              <a:headEnd/>
              <a:tailEnd type="triangle" w="lg" len="lg"/>
            </a:ln>
            <a:effectLst/>
            <a:extLst/>
          </p:spPr>
          <p:txBody>
            <a:bodyPr/>
            <a:lstStyle/>
            <a:p>
              <a:pPr>
                <a:defRPr/>
              </a:pPr>
              <a:endParaRPr lang="en-US"/>
            </a:p>
          </p:txBody>
        </p:sp>
        <p:sp useBgFill="1">
          <p:nvSpPr>
            <p:cNvPr id="181254" name="Text Box 6" descr="Post-approval&#10;"/>
            <p:cNvSpPr txBox="1">
              <a:spLocks noChangeArrowheads="1"/>
            </p:cNvSpPr>
            <p:nvPr/>
          </p:nvSpPr>
          <p:spPr bwMode="auto">
            <a:xfrm>
              <a:off x="5041900" y="2935288"/>
              <a:ext cx="2193925" cy="457200"/>
            </a:xfrm>
            <a:prstGeom prst="rect">
              <a:avLst/>
            </a:prstGeom>
            <a:ln>
              <a:noFill/>
            </a:ln>
            <a:effectLst/>
            <a:extLst/>
          </p:spPr>
          <p:txBody>
            <a:bodyPr anchorCtr="1">
              <a:spAutoFit/>
            </a:bodyPr>
            <a:lstStyle/>
            <a:p>
              <a:pPr algn="ctr" eaLnBrk="1" hangingPunct="1">
                <a:defRPr/>
              </a:pPr>
              <a:r>
                <a:rPr lang="en-US" sz="2400" dirty="0">
                  <a:solidFill>
                    <a:srgbClr val="FFFF00"/>
                  </a:solidFill>
                  <a:effectLst>
                    <a:outerShdw blurRad="38100" dist="38100" dir="2700000" algn="tl">
                      <a:srgbClr val="000000"/>
                    </a:outerShdw>
                  </a:effectLst>
                </a:rPr>
                <a:t>Post-approval</a:t>
              </a:r>
            </a:p>
          </p:txBody>
        </p:sp>
        <p:sp>
          <p:nvSpPr>
            <p:cNvPr id="181256" name="Line 8"/>
            <p:cNvSpPr>
              <a:spLocks noChangeShapeType="1"/>
            </p:cNvSpPr>
            <p:nvPr/>
          </p:nvSpPr>
          <p:spPr bwMode="auto">
            <a:xfrm flipV="1">
              <a:off x="4371975" y="3165475"/>
              <a:ext cx="604838" cy="7938"/>
            </a:xfrm>
            <a:prstGeom prst="line">
              <a:avLst/>
            </a:prstGeom>
            <a:noFill/>
            <a:ln w="38100">
              <a:solidFill>
                <a:srgbClr val="FFFF00"/>
              </a:solidFill>
              <a:round/>
              <a:headEnd/>
              <a:tailEnd type="triangle" w="lg" len="lg"/>
            </a:ln>
            <a:effectLst/>
            <a:extLst/>
          </p:spPr>
          <p:txBody>
            <a:bodyPr/>
            <a:lstStyle/>
            <a:p>
              <a:pPr>
                <a:defRPr/>
              </a:pPr>
              <a:endParaRPr lang="en-US"/>
            </a:p>
          </p:txBody>
        </p:sp>
        <p:sp useBgFill="1">
          <p:nvSpPr>
            <p:cNvPr id="181255" name="Text Box 7" descr="Drug&#10;Approval&#10;"/>
            <p:cNvSpPr txBox="1">
              <a:spLocks noChangeArrowheads="1"/>
            </p:cNvSpPr>
            <p:nvPr/>
          </p:nvSpPr>
          <p:spPr bwMode="auto">
            <a:xfrm>
              <a:off x="3087688" y="2779713"/>
              <a:ext cx="1398587" cy="822325"/>
            </a:xfrm>
            <a:prstGeom prst="rect">
              <a:avLst/>
            </a:prstGeom>
            <a:ln>
              <a:noFill/>
            </a:ln>
            <a:effectLst/>
            <a:extLst/>
          </p:spPr>
          <p:txBody>
            <a:bodyPr anchorCtr="1">
              <a:spAutoFit/>
            </a:bodyPr>
            <a:lstStyle/>
            <a:p>
              <a:pPr algn="ctr" eaLnBrk="1" hangingPunct="1">
                <a:defRPr/>
              </a:pPr>
              <a:r>
                <a:rPr lang="en-US" sz="2400" dirty="0">
                  <a:solidFill>
                    <a:srgbClr val="FFFF00"/>
                  </a:solidFill>
                  <a:effectLst>
                    <a:outerShdw blurRad="38100" dist="38100" dir="2700000" algn="tl">
                      <a:srgbClr val="000000"/>
                    </a:outerShdw>
                  </a:effectLst>
                </a:rPr>
                <a:t>Drug</a:t>
              </a:r>
            </a:p>
            <a:p>
              <a:pPr algn="ctr" eaLnBrk="1" hangingPunct="1">
                <a:defRPr/>
              </a:pPr>
              <a:r>
                <a:rPr lang="en-US" sz="2400" dirty="0">
                  <a:solidFill>
                    <a:srgbClr val="FFFF00"/>
                  </a:solidFill>
                  <a:effectLst>
                    <a:outerShdw blurRad="38100" dist="38100" dir="2700000" algn="tl">
                      <a:srgbClr val="000000"/>
                    </a:outerShdw>
                  </a:effectLst>
                </a:rPr>
                <a:t>Approval</a:t>
              </a:r>
            </a:p>
          </p:txBody>
        </p:sp>
        <p:sp>
          <p:nvSpPr>
            <p:cNvPr id="181275" name="Line 27"/>
            <p:cNvSpPr>
              <a:spLocks noChangeShapeType="1"/>
            </p:cNvSpPr>
            <p:nvPr/>
          </p:nvSpPr>
          <p:spPr bwMode="auto">
            <a:xfrm flipV="1">
              <a:off x="2600325" y="3116263"/>
              <a:ext cx="604838" cy="7937"/>
            </a:xfrm>
            <a:prstGeom prst="line">
              <a:avLst/>
            </a:prstGeom>
            <a:noFill/>
            <a:ln w="38100">
              <a:solidFill>
                <a:srgbClr val="FFFF00"/>
              </a:solidFill>
              <a:round/>
              <a:headEnd/>
              <a:tailEnd type="triangle" w="lg" len="lg"/>
            </a:ln>
            <a:effectLst/>
            <a:extLst/>
          </p:spPr>
          <p:txBody>
            <a:bodyPr/>
            <a:lstStyle/>
            <a:p>
              <a:pPr>
                <a:defRPr/>
              </a:pPr>
              <a:endParaRPr lang="en-US"/>
            </a:p>
          </p:txBody>
        </p:sp>
        <p:sp useBgFill="1">
          <p:nvSpPr>
            <p:cNvPr id="181253" name="Text Box 5" descr="Review of Drug Before Approval&#10;"/>
            <p:cNvSpPr txBox="1">
              <a:spLocks noChangeArrowheads="1"/>
            </p:cNvSpPr>
            <p:nvPr/>
          </p:nvSpPr>
          <p:spPr bwMode="auto">
            <a:xfrm>
              <a:off x="635000" y="2514600"/>
              <a:ext cx="1981200" cy="1187450"/>
            </a:xfrm>
            <a:prstGeom prst="rect">
              <a:avLst/>
            </a:prstGeom>
            <a:ln>
              <a:noFill/>
            </a:ln>
            <a:effectLst/>
            <a:extLst/>
          </p:spPr>
          <p:txBody>
            <a:bodyPr>
              <a:spAutoFit/>
            </a:bodyPr>
            <a:lstStyle/>
            <a:p>
              <a:pPr algn="ctr" eaLnBrk="1" hangingPunct="1">
                <a:spcBef>
                  <a:spcPct val="50000"/>
                </a:spcBef>
                <a:defRPr/>
              </a:pPr>
              <a:r>
                <a:rPr lang="en-US" sz="2400" dirty="0">
                  <a:solidFill>
                    <a:srgbClr val="FFFF00"/>
                  </a:solidFill>
                  <a:effectLst>
                    <a:outerShdw blurRad="38100" dist="38100" dir="2700000" algn="tl">
                      <a:srgbClr val="000000"/>
                    </a:outerShdw>
                  </a:effectLst>
                </a:rPr>
                <a:t>Review of Drug Before Approval</a:t>
              </a:r>
              <a:endParaRPr lang="en-US" sz="1600" dirty="0">
                <a:solidFill>
                  <a:srgbClr val="FFFF00"/>
                </a:solidFill>
                <a:effectLst>
                  <a:outerShdw blurRad="38100" dist="38100" dir="2700000" algn="tl">
                    <a:srgbClr val="000000"/>
                  </a:outerShdw>
                </a:effectLst>
              </a:endParaRPr>
            </a:p>
          </p:txBody>
        </p:sp>
      </p:grpSp>
      <p:sp>
        <p:nvSpPr>
          <p:cNvPr id="10" name="Title 9"/>
          <p:cNvSpPr>
            <a:spLocks noGrp="1"/>
          </p:cNvSpPr>
          <p:nvPr>
            <p:ph type="title"/>
          </p:nvPr>
        </p:nvSpPr>
        <p:spPr/>
        <p:txBody>
          <a:bodyPr/>
          <a:lstStyle/>
          <a:p>
            <a:pPr>
              <a:defRPr/>
            </a:pPr>
            <a:r>
              <a:rPr lang="en-US" sz="3600" kern="1200" dirty="0" smtClean="0">
                <a:solidFill>
                  <a:schemeClr val="tx1"/>
                </a:solidFill>
                <a:effectLst>
                  <a:outerShdw blurRad="50800" dist="38100" algn="tr" rotWithShape="0">
                    <a:prstClr val="black">
                      <a:alpha val="40000"/>
                    </a:prstClr>
                  </a:outerShdw>
                </a:effectLst>
                <a:ea typeface="+mn-ea"/>
                <a:cs typeface="+mn-cs"/>
              </a:rPr>
              <a:t>Manufacturing Changes Impact </a:t>
            </a:r>
            <a:br>
              <a:rPr lang="en-US" sz="3600" kern="1200" dirty="0" smtClean="0">
                <a:solidFill>
                  <a:schemeClr val="tx1"/>
                </a:solidFill>
                <a:effectLst>
                  <a:outerShdw blurRad="50800" dist="38100" algn="tr" rotWithShape="0">
                    <a:prstClr val="black">
                      <a:alpha val="40000"/>
                    </a:prstClr>
                  </a:outerShdw>
                </a:effectLst>
                <a:ea typeface="+mn-ea"/>
                <a:cs typeface="+mn-cs"/>
              </a:rPr>
            </a:br>
            <a:r>
              <a:rPr lang="en-US" sz="3600" kern="1200" dirty="0" smtClean="0">
                <a:solidFill>
                  <a:schemeClr val="tx1"/>
                </a:solidFill>
                <a:effectLst>
                  <a:outerShdw blurRad="50800" dist="38100" algn="tr" rotWithShape="0">
                    <a:prstClr val="black">
                      <a:alpha val="40000"/>
                    </a:prstClr>
                  </a:outerShdw>
                </a:effectLst>
                <a:ea typeface="+mn-ea"/>
                <a:cs typeface="+mn-cs"/>
              </a:rPr>
              <a:t>Drug Quality</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descr="Drug marketed to consumers&#10;Commercial product&#10;"/>
          <p:cNvSpPr txBox="1">
            <a:spLocks noChangeArrowheads="1"/>
          </p:cNvSpPr>
          <p:nvPr/>
        </p:nvSpPr>
        <p:spPr bwMode="auto">
          <a:xfrm>
            <a:off x="1349375" y="5053013"/>
            <a:ext cx="6427788" cy="1258887"/>
          </a:xfrm>
          <a:prstGeom prst="rect">
            <a:avLst/>
          </a:prstGeom>
          <a:solidFill>
            <a:schemeClr val="accent1"/>
          </a:solidFill>
          <a:ln w="9525">
            <a:solidFill>
              <a:schemeClr val="tx1"/>
            </a:solidFill>
            <a:miter lim="800000"/>
            <a:headEnd/>
            <a:tailEnd/>
          </a:ln>
        </p:spPr>
        <p:txBody>
          <a:bodyPr lIns="182880" tIns="137160" rIns="182880" bIns="13716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600" dirty="0">
                <a:effectLst/>
              </a:rPr>
              <a:t>Drug marketed to consumers</a:t>
            </a:r>
          </a:p>
          <a:p>
            <a:r>
              <a:rPr lang="en-US" sz="2800" dirty="0">
                <a:effectLst/>
              </a:rPr>
              <a:t>Commercial product</a:t>
            </a:r>
          </a:p>
        </p:txBody>
      </p:sp>
      <p:sp useBgFill="1">
        <p:nvSpPr>
          <p:cNvPr id="13317" name="Text Box 5" descr="Manufacturers should maintain the connection in quality between the drug used in clinical studies and the marketed drug"/>
          <p:cNvSpPr txBox="1">
            <a:spLocks noChangeArrowheads="1"/>
          </p:cNvSpPr>
          <p:nvPr/>
        </p:nvSpPr>
        <p:spPr bwMode="auto">
          <a:xfrm>
            <a:off x="439738" y="2749550"/>
            <a:ext cx="8370887" cy="523875"/>
          </a:xfrm>
          <a:prstGeom prst="rect">
            <a:avLst/>
          </a:prstGeom>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2800">
              <a:solidFill>
                <a:srgbClr val="FFFF00"/>
              </a:solidFill>
              <a:effectLst/>
            </a:endParaRPr>
          </a:p>
        </p:txBody>
      </p:sp>
      <p:sp>
        <p:nvSpPr>
          <p:cNvPr id="253954" name="AutoShape 2" descr="Arrow pointing to show relationship between the Manufacturers and drug used in clinical studies and drug marketed to consumers"/>
          <p:cNvSpPr>
            <a:spLocks noChangeArrowheads="1"/>
          </p:cNvSpPr>
          <p:nvPr/>
        </p:nvSpPr>
        <p:spPr bwMode="auto">
          <a:xfrm>
            <a:off x="3978275" y="1871663"/>
            <a:ext cx="1146175" cy="3106737"/>
          </a:xfrm>
          <a:prstGeom prst="upDownArrow">
            <a:avLst>
              <a:gd name="adj1" fmla="val 50000"/>
              <a:gd name="adj2" fmla="val 54211"/>
            </a:avLst>
          </a:prstGeom>
          <a:solidFill>
            <a:schemeClr val="accent1"/>
          </a:solidFill>
          <a:ln w="9525">
            <a:solidFill>
              <a:schemeClr val="tx1"/>
            </a:solidFill>
            <a:miter lim="800000"/>
            <a:headEnd/>
            <a:tailEnd/>
          </a:ln>
          <a:effectLst/>
          <a:extLst/>
        </p:spPr>
        <p:txBody>
          <a:bodyPr vert="eaVert" wrap="none" anchor="ctr"/>
          <a:lstStyle/>
          <a:p>
            <a:pPr>
              <a:defRPr/>
            </a:pPr>
            <a:endParaRPr lang="en-US"/>
          </a:p>
        </p:txBody>
      </p:sp>
      <p:sp>
        <p:nvSpPr>
          <p:cNvPr id="7" name="Content Placeholder 6"/>
          <p:cNvSpPr>
            <a:spLocks noGrp="1"/>
          </p:cNvSpPr>
          <p:nvPr>
            <p:ph idx="1"/>
          </p:nvPr>
        </p:nvSpPr>
        <p:spPr>
          <a:xfrm>
            <a:off x="457200" y="2752725"/>
            <a:ext cx="8229600" cy="1163638"/>
          </a:xfrm>
          <a:solidFill>
            <a:schemeClr val="accent1"/>
          </a:solidFill>
        </p:spPr>
        <p:txBody>
          <a:bodyPr>
            <a:normAutofit fontScale="85000" lnSpcReduction="20000"/>
          </a:bodyPr>
          <a:lstStyle/>
          <a:p>
            <a:pPr algn="ctr">
              <a:buFont typeface="Wingdings" pitchFamily="2" charset="2"/>
              <a:buNone/>
              <a:defRPr/>
            </a:pPr>
            <a:r>
              <a:rPr lang="en-US" dirty="0" smtClean="0">
                <a:solidFill>
                  <a:srgbClr val="FFFF00"/>
                </a:solidFill>
                <a:effectLst/>
              </a:rPr>
              <a:t>Manufacturers should maintain the connection in quality between the drug used in clinical studies and the marketed drug</a:t>
            </a:r>
          </a:p>
          <a:p>
            <a:pPr>
              <a:defRPr/>
            </a:pPr>
            <a:endParaRPr lang="en-US" dirty="0"/>
          </a:p>
        </p:txBody>
      </p:sp>
      <p:sp>
        <p:nvSpPr>
          <p:cNvPr id="13315" name="Text Box 3" descr="Drug used in clinical studies&#10;Safe and effective&#10;"/>
          <p:cNvSpPr txBox="1">
            <a:spLocks noChangeArrowheads="1"/>
          </p:cNvSpPr>
          <p:nvPr/>
        </p:nvSpPr>
        <p:spPr bwMode="auto">
          <a:xfrm>
            <a:off x="1462088" y="542925"/>
            <a:ext cx="6170612" cy="1258888"/>
          </a:xfrm>
          <a:prstGeom prst="rect">
            <a:avLst/>
          </a:prstGeom>
          <a:solidFill>
            <a:schemeClr val="accent1"/>
          </a:solidFill>
          <a:ln w="9525">
            <a:solidFill>
              <a:schemeClr val="tx1"/>
            </a:solidFill>
            <a:miter lim="800000"/>
            <a:headEnd/>
            <a:tailEnd/>
          </a:ln>
        </p:spPr>
        <p:txBody>
          <a:bodyPr lIns="182880" tIns="137160" rIns="182880" bIns="13716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600" dirty="0">
                <a:effectLst/>
              </a:rPr>
              <a:t>Drug used in clinical studies</a:t>
            </a:r>
          </a:p>
          <a:p>
            <a:r>
              <a:rPr lang="en-US" sz="2800" dirty="0">
                <a:effectLst/>
              </a:rPr>
              <a:t>Safe and effective</a:t>
            </a: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7" name="Rectangle 3"/>
          <p:cNvSpPr>
            <a:spLocks noGrp="1" noChangeArrowheads="1"/>
          </p:cNvSpPr>
          <p:nvPr>
            <p:ph type="body" idx="1"/>
          </p:nvPr>
        </p:nvSpPr>
        <p:spPr>
          <a:xfrm>
            <a:off x="457200" y="1600200"/>
            <a:ext cx="7556500" cy="4525963"/>
          </a:xfrm>
        </p:spPr>
        <p:txBody>
          <a:bodyPr/>
          <a:lstStyle/>
          <a:p>
            <a:pPr marL="228600" indent="-228600" eaLnBrk="1" hangingPunct="1">
              <a:lnSpc>
                <a:spcPct val="90000"/>
              </a:lnSpc>
              <a:spcBef>
                <a:spcPct val="100000"/>
              </a:spcBef>
              <a:tabLst>
                <a:tab pos="168275" algn="l"/>
              </a:tabLst>
              <a:defRPr/>
            </a:pPr>
            <a:r>
              <a:rPr lang="en-US" sz="2800" dirty="0" smtClean="0"/>
              <a:t>The marketed drug product is the same or similar to the product demonstrated to be safe and effective in the clinical target animal safety and effectiveness studies</a:t>
            </a:r>
          </a:p>
          <a:p>
            <a:pPr marL="228600" indent="-228600" eaLnBrk="1" hangingPunct="1">
              <a:lnSpc>
                <a:spcPct val="90000"/>
              </a:lnSpc>
              <a:spcBef>
                <a:spcPct val="100000"/>
              </a:spcBef>
              <a:tabLst>
                <a:tab pos="168275" algn="l"/>
              </a:tabLst>
              <a:defRPr/>
            </a:pPr>
            <a:r>
              <a:rPr lang="en-US" sz="2800" dirty="0" smtClean="0"/>
              <a:t>The manufacturing process consistently yields a product meeting approved quality attributes</a:t>
            </a:r>
          </a:p>
          <a:p>
            <a:pPr marL="228600" indent="-228600" eaLnBrk="1" hangingPunct="1">
              <a:lnSpc>
                <a:spcPct val="90000"/>
              </a:lnSpc>
              <a:spcBef>
                <a:spcPct val="100000"/>
              </a:spcBef>
              <a:tabLst>
                <a:tab pos="168275" algn="l"/>
              </a:tabLst>
              <a:defRPr/>
            </a:pPr>
            <a:r>
              <a:rPr lang="en-US" sz="2800" dirty="0" smtClean="0"/>
              <a:t>The drug product will maintain its quality attributes throughout its shelf life</a:t>
            </a:r>
          </a:p>
        </p:txBody>
      </p:sp>
      <p:sp>
        <p:nvSpPr>
          <p:cNvPr id="308226" name="Rectangle 2"/>
          <p:cNvSpPr>
            <a:spLocks noGrp="1" noChangeArrowheads="1"/>
          </p:cNvSpPr>
          <p:nvPr>
            <p:ph type="title"/>
          </p:nvPr>
        </p:nvSpPr>
        <p:spPr>
          <a:xfrm>
            <a:off x="457200" y="134938"/>
            <a:ext cx="8229600" cy="1139825"/>
          </a:xfrm>
        </p:spPr>
        <p:txBody>
          <a:bodyPr/>
          <a:lstStyle/>
          <a:p>
            <a:pPr eaLnBrk="1" hangingPunct="1">
              <a:defRPr/>
            </a:pPr>
            <a:r>
              <a:rPr lang="en-US" sz="3600" dirty="0" smtClean="0">
                <a:solidFill>
                  <a:schemeClr val="tx1"/>
                </a:solidFill>
              </a:rPr>
              <a:t>Goals of </a:t>
            </a:r>
            <a:r>
              <a:rPr lang="en-US" sz="3600" dirty="0" err="1" smtClean="0">
                <a:solidFill>
                  <a:schemeClr val="tx1"/>
                </a:solidFill>
              </a:rPr>
              <a:t>cGMPs</a:t>
            </a:r>
            <a:endParaRPr lang="en-US" sz="3600" dirty="0" smtClean="0">
              <a:solidFill>
                <a:schemeClr val="tx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Two colliding circles, left circle - Chemistry, Manufacturing, and Controls. Right circle - Current Good Manufacturing Practices.  Overlapped by box below - CMC review and cGMP compliance may overlap but are not the same"/>
          <p:cNvGrpSpPr/>
          <p:nvPr/>
        </p:nvGrpSpPr>
        <p:grpSpPr>
          <a:xfrm>
            <a:off x="654050" y="733425"/>
            <a:ext cx="8093075" cy="5221288"/>
            <a:chOff x="654050" y="733425"/>
            <a:chExt cx="8093075" cy="5221288"/>
          </a:xfrm>
        </p:grpSpPr>
        <p:sp>
          <p:nvSpPr>
            <p:cNvPr id="201734" name="Oval 6"/>
            <p:cNvSpPr>
              <a:spLocks noChangeArrowheads="1"/>
            </p:cNvSpPr>
            <p:nvPr/>
          </p:nvSpPr>
          <p:spPr bwMode="auto">
            <a:xfrm>
              <a:off x="4276725" y="733425"/>
              <a:ext cx="4470400" cy="4191000"/>
            </a:xfrm>
            <a:prstGeom prst="ellipse">
              <a:avLst/>
            </a:prstGeom>
            <a:solidFill>
              <a:srgbClr val="333333"/>
            </a:solidFill>
            <a:ln w="9525">
              <a:solidFill>
                <a:schemeClr val="tx1"/>
              </a:solidFill>
              <a:round/>
              <a:headEnd/>
              <a:tailEnd/>
            </a:ln>
            <a:effectLst/>
            <a:extLst/>
          </p:spPr>
          <p:txBody>
            <a:bodyPr wrap="none" anchor="ctr"/>
            <a:lstStyle/>
            <a:p>
              <a:pPr algn="ctr">
                <a:defRPr/>
              </a:pPr>
              <a:endParaRPr lang="en-US" sz="2800">
                <a:effectLst>
                  <a:outerShdw blurRad="38100" dist="38100" dir="2700000" algn="tl">
                    <a:srgbClr val="000000"/>
                  </a:outerShdw>
                </a:effectLst>
              </a:endParaRPr>
            </a:p>
            <a:p>
              <a:pPr algn="ctr">
                <a:defRPr/>
              </a:pPr>
              <a:endParaRPr lang="en-US" sz="2800">
                <a:effectLst>
                  <a:outerShdw blurRad="38100" dist="38100" dir="2700000" algn="tl">
                    <a:srgbClr val="000000"/>
                  </a:outerShdw>
                </a:effectLst>
              </a:endParaRPr>
            </a:p>
          </p:txBody>
        </p:sp>
        <p:sp>
          <p:nvSpPr>
            <p:cNvPr id="201736" name="Text Box 8" descr="Current Good&#10;Manufacturing&#10;Practices&#10;"/>
            <p:cNvSpPr txBox="1">
              <a:spLocks noChangeArrowheads="1"/>
            </p:cNvSpPr>
            <p:nvPr/>
          </p:nvSpPr>
          <p:spPr bwMode="auto">
            <a:xfrm>
              <a:off x="5275263" y="2019300"/>
              <a:ext cx="2947987" cy="1373188"/>
            </a:xfrm>
            <a:prstGeom prst="rect">
              <a:avLst/>
            </a:prstGeom>
            <a:noFill/>
            <a:ln>
              <a:noFill/>
            </a:ln>
            <a:effectLst/>
            <a:extLst/>
          </p:spPr>
          <p:txBody>
            <a:bodyPr>
              <a:spAutoFit/>
            </a:bodyPr>
            <a:lstStyle/>
            <a:p>
              <a:pPr algn="ctr">
                <a:defRPr/>
              </a:pPr>
              <a:r>
                <a:rPr lang="en-US" sz="2800" dirty="0">
                  <a:effectLst>
                    <a:outerShdw blurRad="38100" dist="38100" dir="2700000" algn="tl">
                      <a:srgbClr val="000000"/>
                    </a:outerShdw>
                  </a:effectLst>
                </a:rPr>
                <a:t>Current Good</a:t>
              </a:r>
            </a:p>
            <a:p>
              <a:pPr algn="ctr">
                <a:defRPr/>
              </a:pPr>
              <a:r>
                <a:rPr lang="en-US" sz="2800" dirty="0">
                  <a:effectLst>
                    <a:outerShdw blurRad="38100" dist="38100" dir="2700000" algn="tl">
                      <a:srgbClr val="000000"/>
                    </a:outerShdw>
                  </a:effectLst>
                </a:rPr>
                <a:t>Manufacturing</a:t>
              </a:r>
            </a:p>
            <a:p>
              <a:pPr algn="ctr">
                <a:defRPr/>
              </a:pPr>
              <a:r>
                <a:rPr lang="en-US" sz="2800" dirty="0">
                  <a:effectLst>
                    <a:outerShdw blurRad="38100" dist="38100" dir="2700000" algn="tl">
                      <a:srgbClr val="000000"/>
                    </a:outerShdw>
                  </a:effectLst>
                </a:rPr>
                <a:t>Practices</a:t>
              </a:r>
            </a:p>
          </p:txBody>
        </p:sp>
        <p:sp>
          <p:nvSpPr>
            <p:cNvPr id="201733" name="Oval 5"/>
            <p:cNvSpPr>
              <a:spLocks noChangeArrowheads="1"/>
            </p:cNvSpPr>
            <p:nvPr/>
          </p:nvSpPr>
          <p:spPr bwMode="auto">
            <a:xfrm>
              <a:off x="654050" y="758825"/>
              <a:ext cx="4521200" cy="4267200"/>
            </a:xfrm>
            <a:prstGeom prst="ellipse">
              <a:avLst/>
            </a:prstGeom>
            <a:solidFill>
              <a:srgbClr val="FF0000">
                <a:alpha val="39999"/>
              </a:srgbClr>
            </a:solidFill>
            <a:ln w="9525">
              <a:solidFill>
                <a:schemeClr val="tx1"/>
              </a:solidFill>
              <a:round/>
              <a:headEnd/>
              <a:tailEnd/>
            </a:ln>
            <a:effectLst/>
            <a:extLst/>
          </p:spPr>
          <p:txBody>
            <a:bodyPr wrap="none" anchor="ctr"/>
            <a:lstStyle/>
            <a:p>
              <a:pPr algn="ctr">
                <a:defRPr/>
              </a:pPr>
              <a:endParaRPr lang="en-US" sz="2800">
                <a:effectLst>
                  <a:outerShdw blurRad="38100" dist="38100" dir="2700000" algn="tl">
                    <a:srgbClr val="000000"/>
                  </a:outerShdw>
                </a:effectLst>
              </a:endParaRPr>
            </a:p>
          </p:txBody>
        </p:sp>
        <p:sp>
          <p:nvSpPr>
            <p:cNvPr id="201735" name="Text Box 7" descr="Drug marketed to consumers&#10;Commercial product&#10;"/>
            <p:cNvSpPr txBox="1">
              <a:spLocks noChangeArrowheads="1"/>
            </p:cNvSpPr>
            <p:nvPr/>
          </p:nvSpPr>
          <p:spPr bwMode="auto">
            <a:xfrm>
              <a:off x="1236663" y="2019300"/>
              <a:ext cx="2947987" cy="1373188"/>
            </a:xfrm>
            <a:prstGeom prst="rect">
              <a:avLst/>
            </a:prstGeom>
            <a:noFill/>
            <a:ln>
              <a:noFill/>
            </a:ln>
            <a:effectLst/>
            <a:extLst/>
          </p:spPr>
          <p:txBody>
            <a:bodyPr>
              <a:spAutoFit/>
            </a:bodyPr>
            <a:lstStyle/>
            <a:p>
              <a:pPr algn="ctr">
                <a:defRPr/>
              </a:pPr>
              <a:r>
                <a:rPr lang="en-US" sz="2800" dirty="0">
                  <a:effectLst>
                    <a:outerShdw blurRad="38100" dist="38100" dir="2700000" algn="tl">
                      <a:srgbClr val="000000"/>
                    </a:outerShdw>
                  </a:effectLst>
                </a:rPr>
                <a:t>Chemistry,</a:t>
              </a:r>
            </a:p>
            <a:p>
              <a:pPr algn="ctr">
                <a:defRPr/>
              </a:pPr>
              <a:r>
                <a:rPr lang="en-US" sz="2800" dirty="0">
                  <a:effectLst>
                    <a:outerShdw blurRad="38100" dist="38100" dir="2700000" algn="tl">
                      <a:srgbClr val="000000"/>
                    </a:outerShdw>
                  </a:effectLst>
                </a:rPr>
                <a:t>Manufacturing,</a:t>
              </a:r>
            </a:p>
            <a:p>
              <a:pPr algn="ctr">
                <a:defRPr/>
              </a:pPr>
              <a:r>
                <a:rPr lang="en-US" sz="2800" dirty="0">
                  <a:effectLst>
                    <a:outerShdw blurRad="38100" dist="38100" dir="2700000" algn="tl">
                      <a:srgbClr val="000000"/>
                    </a:outerShdw>
                  </a:effectLst>
                </a:rPr>
                <a:t>and Controls</a:t>
              </a:r>
            </a:p>
          </p:txBody>
        </p:sp>
        <p:sp useBgFill="1">
          <p:nvSpPr>
            <p:cNvPr id="201732" name="Text Box 4" descr="CMC review and cGMP compliance may overlap but are not the same&#10;&#10;"/>
            <p:cNvSpPr txBox="1">
              <a:spLocks noChangeArrowheads="1"/>
            </p:cNvSpPr>
            <p:nvPr/>
          </p:nvSpPr>
          <p:spPr bwMode="auto">
            <a:xfrm>
              <a:off x="2074863" y="4572000"/>
              <a:ext cx="5327650" cy="1382713"/>
            </a:xfrm>
            <a:prstGeom prst="rect">
              <a:avLst/>
            </a:prstGeom>
            <a:ln w="9525">
              <a:solidFill>
                <a:schemeClr val="tx1"/>
              </a:solidFill>
              <a:miter lim="800000"/>
              <a:headEnd/>
              <a:tailEnd/>
            </a:ln>
            <a:effectLst/>
            <a:extLst/>
          </p:spPr>
          <p:txBody>
            <a:bodyPr>
              <a:spAutoFit/>
            </a:bodyPr>
            <a:lstStyle/>
            <a:p>
              <a:pPr algn="ctr">
                <a:spcBef>
                  <a:spcPct val="50000"/>
                </a:spcBef>
                <a:defRPr/>
              </a:pPr>
              <a:r>
                <a:rPr lang="en-US" sz="2800" dirty="0">
                  <a:effectLst>
                    <a:outerShdw blurRad="38100" dist="38100" dir="2700000" algn="tl">
                      <a:srgbClr val="000000"/>
                    </a:outerShdw>
                  </a:effectLst>
                </a:rPr>
                <a:t>CMC review and </a:t>
              </a:r>
              <a:r>
                <a:rPr lang="en-US" sz="2800" dirty="0" err="1">
                  <a:effectLst>
                    <a:outerShdw blurRad="38100" dist="38100" dir="2700000" algn="tl">
                      <a:srgbClr val="000000"/>
                    </a:outerShdw>
                  </a:effectLst>
                </a:rPr>
                <a:t>cGMP</a:t>
              </a:r>
              <a:r>
                <a:rPr lang="en-US" sz="2800" dirty="0">
                  <a:effectLst>
                    <a:outerShdw blurRad="38100" dist="38100" dir="2700000" algn="tl">
                      <a:srgbClr val="000000"/>
                    </a:outerShdw>
                  </a:effectLst>
                </a:rPr>
                <a:t> compliance may overlap but are not the same</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Two colliding circles, left circle - CMC: Product-specific, Process understanding. Right circle -GMPs: Quality systems, Overall operation, Facility-oriented.  Overlapped by box below - CMC review and cGMP compliance may overlap but are not the same."/>
          <p:cNvGrpSpPr/>
          <p:nvPr/>
        </p:nvGrpSpPr>
        <p:grpSpPr>
          <a:xfrm>
            <a:off x="654050" y="733425"/>
            <a:ext cx="8093075" cy="5221288"/>
            <a:chOff x="654050" y="733425"/>
            <a:chExt cx="8093075" cy="5221288"/>
          </a:xfrm>
        </p:grpSpPr>
        <p:grpSp>
          <p:nvGrpSpPr>
            <p:cNvPr id="5" name="Group 4"/>
            <p:cNvGrpSpPr/>
            <p:nvPr/>
          </p:nvGrpSpPr>
          <p:grpSpPr>
            <a:xfrm>
              <a:off x="654050" y="733425"/>
              <a:ext cx="8093075" cy="4292600"/>
              <a:chOff x="654050" y="733425"/>
              <a:chExt cx="8093075" cy="4292600"/>
            </a:xfrm>
          </p:grpSpPr>
          <p:sp>
            <p:nvSpPr>
              <p:cNvPr id="310274" name="Oval 2"/>
              <p:cNvSpPr>
                <a:spLocks noChangeArrowheads="1"/>
              </p:cNvSpPr>
              <p:nvPr/>
            </p:nvSpPr>
            <p:spPr bwMode="auto">
              <a:xfrm>
                <a:off x="4276725" y="733425"/>
                <a:ext cx="4470400" cy="4191000"/>
              </a:xfrm>
              <a:prstGeom prst="ellipse">
                <a:avLst/>
              </a:prstGeom>
              <a:solidFill>
                <a:srgbClr val="333333"/>
              </a:solidFill>
              <a:ln w="9525">
                <a:solidFill>
                  <a:schemeClr val="tx1"/>
                </a:solidFill>
                <a:round/>
                <a:headEnd/>
                <a:tailEnd/>
              </a:ln>
              <a:effectLst/>
              <a:extLst/>
            </p:spPr>
            <p:txBody>
              <a:bodyPr wrap="none" anchor="ctr"/>
              <a:lstStyle/>
              <a:p>
                <a:pPr algn="ctr">
                  <a:defRPr/>
                </a:pPr>
                <a:endParaRPr lang="en-US" sz="2800">
                  <a:effectLst>
                    <a:outerShdw blurRad="38100" dist="38100" dir="2700000" algn="tl">
                      <a:srgbClr val="000000"/>
                    </a:outerShdw>
                  </a:effectLst>
                  <a:cs typeface="Arial" charset="0"/>
                </a:endParaRPr>
              </a:p>
            </p:txBody>
          </p:sp>
          <p:sp>
            <p:nvSpPr>
              <p:cNvPr id="310275" name="Oval 3"/>
              <p:cNvSpPr>
                <a:spLocks noChangeArrowheads="1"/>
              </p:cNvSpPr>
              <p:nvPr/>
            </p:nvSpPr>
            <p:spPr bwMode="auto">
              <a:xfrm>
                <a:off x="654050" y="758825"/>
                <a:ext cx="4521200" cy="4267200"/>
              </a:xfrm>
              <a:prstGeom prst="ellipse">
                <a:avLst/>
              </a:prstGeom>
              <a:solidFill>
                <a:srgbClr val="FF0000">
                  <a:alpha val="39999"/>
                </a:srgbClr>
              </a:solidFill>
              <a:ln w="9525">
                <a:solidFill>
                  <a:schemeClr val="tx1"/>
                </a:solidFill>
                <a:round/>
                <a:headEnd/>
                <a:tailEnd/>
              </a:ln>
              <a:effectLst/>
              <a:extLst/>
            </p:spPr>
            <p:txBody>
              <a:bodyPr wrap="none" anchor="ctr"/>
              <a:lstStyle/>
              <a:p>
                <a:pPr algn="ctr">
                  <a:defRPr/>
                </a:pPr>
                <a:endParaRPr lang="en-US" sz="2800">
                  <a:effectLst>
                    <a:outerShdw blurRad="38100" dist="38100" dir="2700000" algn="tl">
                      <a:srgbClr val="000000"/>
                    </a:outerShdw>
                  </a:effectLst>
                  <a:cs typeface="Arial" charset="0"/>
                </a:endParaRPr>
              </a:p>
            </p:txBody>
          </p:sp>
        </p:grpSp>
        <p:sp useBgFill="1">
          <p:nvSpPr>
            <p:cNvPr id="310276" name="Text Box 4" descr="CMC review and cGMP compliance may overlap but are not the same&#10;"/>
            <p:cNvSpPr txBox="1">
              <a:spLocks noChangeArrowheads="1"/>
            </p:cNvSpPr>
            <p:nvPr/>
          </p:nvSpPr>
          <p:spPr bwMode="auto">
            <a:xfrm>
              <a:off x="2074863" y="4572000"/>
              <a:ext cx="5327650" cy="1382713"/>
            </a:xfrm>
            <a:prstGeom prst="rect">
              <a:avLst/>
            </a:prstGeom>
            <a:ln w="9525">
              <a:solidFill>
                <a:schemeClr val="tx1"/>
              </a:solidFill>
              <a:miter lim="800000"/>
              <a:headEnd/>
              <a:tailEnd/>
            </a:ln>
            <a:effectLst/>
            <a:extLst/>
          </p:spPr>
          <p:txBody>
            <a:bodyPr>
              <a:spAutoFit/>
            </a:bodyPr>
            <a:lstStyle/>
            <a:p>
              <a:pPr algn="ctr">
                <a:spcBef>
                  <a:spcPct val="50000"/>
                </a:spcBef>
                <a:defRPr/>
              </a:pPr>
              <a:r>
                <a:rPr lang="en-US" sz="2800" dirty="0">
                  <a:effectLst>
                    <a:outerShdw blurRad="38100" dist="38100" dir="2700000" algn="tl">
                      <a:srgbClr val="000000"/>
                    </a:outerShdw>
                  </a:effectLst>
                  <a:cs typeface="Arial" charset="0"/>
                </a:rPr>
                <a:t>CMC review and </a:t>
              </a:r>
              <a:r>
                <a:rPr lang="en-US" sz="2800" dirty="0" err="1">
                  <a:effectLst>
                    <a:outerShdw blurRad="38100" dist="38100" dir="2700000" algn="tl">
                      <a:srgbClr val="000000"/>
                    </a:outerShdw>
                  </a:effectLst>
                  <a:cs typeface="Arial" charset="0"/>
                </a:rPr>
                <a:t>cGMP</a:t>
              </a:r>
              <a:r>
                <a:rPr lang="en-US" sz="2800" dirty="0">
                  <a:effectLst>
                    <a:outerShdw blurRad="38100" dist="38100" dir="2700000" algn="tl">
                      <a:srgbClr val="000000"/>
                    </a:outerShdw>
                  </a:effectLst>
                  <a:cs typeface="Arial" charset="0"/>
                </a:rPr>
                <a:t> compliance may overlap but are not the same</a:t>
              </a:r>
            </a:p>
          </p:txBody>
        </p:sp>
        <p:sp>
          <p:nvSpPr>
            <p:cNvPr id="16390" name="Text Box 6" descr="GMPs&#10;Quality systems&#10;Overall operation&#10;Facility-oriented&#10;"/>
            <p:cNvSpPr txBox="1">
              <a:spLocks noChangeArrowheads="1"/>
            </p:cNvSpPr>
            <p:nvPr/>
          </p:nvSpPr>
          <p:spPr bwMode="auto">
            <a:xfrm>
              <a:off x="5445125" y="1468438"/>
              <a:ext cx="263525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b="1" dirty="0">
                  <a:effectLst/>
                  <a:cs typeface="Arial" charset="0"/>
                </a:rPr>
                <a:t>GMPs</a:t>
              </a:r>
            </a:p>
            <a:p>
              <a:pPr eaLnBrk="1" hangingPunct="1">
                <a:spcBef>
                  <a:spcPct val="50000"/>
                </a:spcBef>
              </a:pPr>
              <a:r>
                <a:rPr lang="en-US" sz="2400" dirty="0">
                  <a:effectLst/>
                  <a:cs typeface="Arial" charset="0"/>
                </a:rPr>
                <a:t>Quality systems</a:t>
              </a:r>
            </a:p>
            <a:p>
              <a:pPr eaLnBrk="1" hangingPunct="1">
                <a:spcBef>
                  <a:spcPct val="50000"/>
                </a:spcBef>
              </a:pPr>
              <a:r>
                <a:rPr lang="en-US" sz="2400" dirty="0">
                  <a:effectLst/>
                  <a:cs typeface="Arial" charset="0"/>
                </a:rPr>
                <a:t>Overall operation</a:t>
              </a:r>
            </a:p>
            <a:p>
              <a:pPr eaLnBrk="1" hangingPunct="1">
                <a:spcBef>
                  <a:spcPct val="50000"/>
                </a:spcBef>
              </a:pPr>
              <a:r>
                <a:rPr lang="en-US" sz="2400" dirty="0">
                  <a:effectLst/>
                  <a:cs typeface="Arial" charset="0"/>
                </a:rPr>
                <a:t>Facility-oriented</a:t>
              </a:r>
              <a:endParaRPr lang="en-US" sz="2800" b="1" dirty="0">
                <a:effectLst/>
                <a:cs typeface="Arial" charset="0"/>
              </a:endParaRPr>
            </a:p>
          </p:txBody>
        </p:sp>
        <p:sp>
          <p:nvSpPr>
            <p:cNvPr id="16389" name="Text Box 5" descr="CMC&#10;Product-specific&#10;Process understanding&#10;"/>
            <p:cNvSpPr txBox="1">
              <a:spLocks noChangeArrowheads="1"/>
            </p:cNvSpPr>
            <p:nvPr/>
          </p:nvSpPr>
          <p:spPr bwMode="auto">
            <a:xfrm>
              <a:off x="1443038" y="1468438"/>
              <a:ext cx="2947987"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2800" b="1">
                  <a:effectLst/>
                  <a:cs typeface="Arial" charset="0"/>
                </a:rPr>
                <a:t>CMC</a:t>
              </a:r>
            </a:p>
            <a:p>
              <a:pPr eaLnBrk="1" hangingPunct="1">
                <a:spcBef>
                  <a:spcPct val="50000"/>
                </a:spcBef>
              </a:pPr>
              <a:r>
                <a:rPr lang="en-US" sz="2400">
                  <a:effectLst/>
                  <a:cs typeface="Arial" charset="0"/>
                </a:rPr>
                <a:t>Product-specific</a:t>
              </a:r>
            </a:p>
            <a:p>
              <a:pPr eaLnBrk="1" hangingPunct="1">
                <a:spcBef>
                  <a:spcPct val="50000"/>
                </a:spcBef>
              </a:pPr>
              <a:r>
                <a:rPr lang="en-US" sz="2400">
                  <a:effectLst/>
                  <a:cs typeface="Arial" charset="0"/>
                </a:rPr>
                <a:t>Process understanding</a:t>
              </a:r>
            </a:p>
          </p:txBody>
        </p:sp>
      </p:gr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7" name="Rectangle 3"/>
          <p:cNvSpPr>
            <a:spLocks noGrp="1" noChangeArrowheads="1"/>
          </p:cNvSpPr>
          <p:nvPr>
            <p:ph type="body" idx="1"/>
          </p:nvPr>
        </p:nvSpPr>
        <p:spPr>
          <a:xfrm>
            <a:off x="457200" y="1371600"/>
            <a:ext cx="8229600" cy="5105400"/>
          </a:xfrm>
        </p:spPr>
        <p:txBody>
          <a:bodyPr/>
          <a:lstStyle/>
          <a:p>
            <a:pPr marL="0" indent="0" eaLnBrk="1" hangingPunct="1">
              <a:spcAft>
                <a:spcPct val="20000"/>
              </a:spcAft>
              <a:buFont typeface="Wingdings" pitchFamily="2" charset="2"/>
              <a:buNone/>
              <a:defRPr/>
            </a:pPr>
            <a:r>
              <a:rPr lang="en-US" sz="2400" dirty="0" smtClean="0"/>
              <a:t>GMPs cover all aspects of production - from the starting materials, premises, and equipment to the qualifications, training and personal hygiene of staff and management.</a:t>
            </a:r>
          </a:p>
          <a:p>
            <a:pPr marL="0" indent="0" eaLnBrk="1" hangingPunct="1">
              <a:spcAft>
                <a:spcPct val="20000"/>
              </a:spcAft>
              <a:buFont typeface="Wingdings" pitchFamily="2" charset="2"/>
              <a:buNone/>
              <a:defRPr/>
            </a:pPr>
            <a:endParaRPr lang="en-US" sz="2400" dirty="0" smtClean="0"/>
          </a:p>
          <a:p>
            <a:pPr marL="0" indent="0" eaLnBrk="1" hangingPunct="1">
              <a:spcAft>
                <a:spcPct val="20000"/>
              </a:spcAft>
              <a:buFont typeface="Wingdings" pitchFamily="2" charset="2"/>
              <a:buNone/>
              <a:defRPr/>
            </a:pPr>
            <a:r>
              <a:rPr lang="en-US" sz="2400" dirty="0" smtClean="0"/>
              <a:t>Detailed, written procedures are </a:t>
            </a:r>
            <a:r>
              <a:rPr lang="en-US" sz="2400" u="sng" dirty="0" smtClean="0"/>
              <a:t>essential</a:t>
            </a:r>
            <a:r>
              <a:rPr lang="en-US" sz="2400" dirty="0" smtClean="0"/>
              <a:t> for the quality of the finished product. </a:t>
            </a:r>
          </a:p>
          <a:p>
            <a:pPr marL="0" indent="0" eaLnBrk="1" hangingPunct="1">
              <a:spcAft>
                <a:spcPct val="20000"/>
              </a:spcAft>
              <a:buFont typeface="Wingdings" pitchFamily="2" charset="2"/>
              <a:buNone/>
              <a:defRPr/>
            </a:pPr>
            <a:endParaRPr lang="en-US" sz="2400" dirty="0" smtClean="0"/>
          </a:p>
          <a:p>
            <a:pPr marL="0" indent="0" eaLnBrk="1" hangingPunct="1">
              <a:spcAft>
                <a:spcPct val="20000"/>
              </a:spcAft>
              <a:buFont typeface="Wingdings" pitchFamily="2" charset="2"/>
              <a:buNone/>
              <a:defRPr/>
            </a:pPr>
            <a:r>
              <a:rPr lang="en-US" sz="2400" dirty="0" smtClean="0"/>
              <a:t>Specific recordkeeping systems must be established to demonstrate that procedures are consistently and correctly followed at each step in the manufacturing process - every time a product is made.</a:t>
            </a:r>
          </a:p>
          <a:p>
            <a:pPr marL="0" indent="0" eaLnBrk="1" hangingPunct="1">
              <a:spcAft>
                <a:spcPct val="20000"/>
              </a:spcAft>
              <a:buFont typeface="Wingdings" pitchFamily="2" charset="2"/>
              <a:buNone/>
              <a:defRPr/>
            </a:pPr>
            <a:endParaRPr lang="en-US" sz="2400" dirty="0" smtClean="0"/>
          </a:p>
        </p:txBody>
      </p:sp>
      <p:sp>
        <p:nvSpPr>
          <p:cNvPr id="297986" name="Rectangle 2"/>
          <p:cNvSpPr>
            <a:spLocks noGrp="1" noChangeArrowheads="1"/>
          </p:cNvSpPr>
          <p:nvPr>
            <p:ph type="title"/>
          </p:nvPr>
        </p:nvSpPr>
        <p:spPr>
          <a:xfrm>
            <a:off x="304800" y="198438"/>
            <a:ext cx="8610600" cy="1139825"/>
          </a:xfrm>
        </p:spPr>
        <p:txBody>
          <a:bodyPr/>
          <a:lstStyle/>
          <a:p>
            <a:pPr eaLnBrk="1" hangingPunct="1">
              <a:defRPr/>
            </a:pPr>
            <a:r>
              <a:rPr lang="en-US" sz="3400" dirty="0" smtClean="0">
                <a:solidFill>
                  <a:schemeClr val="tx1"/>
                </a:solidFill>
              </a:rPr>
              <a:t>Facility GMP Considerations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5" name="Picture 4" descr="world map"/>
          <p:cNvPicPr>
            <a:picLocks noChangeAspect="1" noChangeArrowheads="1"/>
          </p:cNvPicPr>
          <p:nvPr/>
        </p:nvPicPr>
        <p:blipFill>
          <a:blip r:embed="rId3">
            <a:lum contrast="28000"/>
            <a:extLst>
              <a:ext uri="{28A0092B-C50C-407E-A947-70E740481C1C}">
                <a14:useLocalDpi xmlns:a14="http://schemas.microsoft.com/office/drawing/2010/main" val="0"/>
              </a:ext>
            </a:extLst>
          </a:blip>
          <a:srcRect/>
          <a:stretch>
            <a:fillRect/>
          </a:stretch>
        </p:blipFill>
        <p:spPr bwMode="auto">
          <a:xfrm>
            <a:off x="5029200" y="4267200"/>
            <a:ext cx="33528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4" name="Picture 2" descr="The Office of Regulatory Affairs is divide into five regions:   Northeast, Central, Southeast, Southwest, and Pacifi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2286000"/>
            <a:ext cx="33147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Text Box 8"/>
          <p:cNvSpPr txBox="1">
            <a:spLocks noChangeArrowheads="1"/>
          </p:cNvSpPr>
          <p:nvPr/>
        </p:nvSpPr>
        <p:spPr bwMode="auto">
          <a:xfrm>
            <a:off x="4953000" y="1295400"/>
            <a:ext cx="3352800" cy="91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effectLst/>
                <a:latin typeface="Tahoma" pitchFamily="34" charset="0"/>
              </a:rPr>
              <a:t>Lead office for FDA domestic and foreign field activities – including cGMP inspections</a:t>
            </a:r>
          </a:p>
        </p:txBody>
      </p:sp>
      <p:sp>
        <p:nvSpPr>
          <p:cNvPr id="18438" name="Text Box 7"/>
          <p:cNvSpPr txBox="1">
            <a:spLocks noChangeArrowheads="1"/>
          </p:cNvSpPr>
          <p:nvPr/>
        </p:nvSpPr>
        <p:spPr bwMode="auto">
          <a:xfrm>
            <a:off x="4724400" y="762000"/>
            <a:ext cx="3962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a:effectLst/>
                <a:latin typeface="Tahoma" pitchFamily="34" charset="0"/>
              </a:rPr>
              <a:t>Office of Regulatory Affairs</a:t>
            </a:r>
          </a:p>
        </p:txBody>
      </p:sp>
      <p:sp>
        <p:nvSpPr>
          <p:cNvPr id="18437" name="Text Box 6"/>
          <p:cNvSpPr txBox="1">
            <a:spLocks noChangeArrowheads="1"/>
          </p:cNvSpPr>
          <p:nvPr/>
        </p:nvSpPr>
        <p:spPr bwMode="auto">
          <a:xfrm>
            <a:off x="762000" y="3962400"/>
            <a:ext cx="3352800" cy="174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a:effectLst/>
                <a:latin typeface="Tahoma" pitchFamily="34" charset="0"/>
              </a:rPr>
              <a:t>Division of Manufacturing Technologies (CMC Reviewers)</a:t>
            </a:r>
          </a:p>
          <a:p>
            <a:pPr>
              <a:spcBef>
                <a:spcPct val="50000"/>
              </a:spcBef>
            </a:pPr>
            <a:r>
              <a:rPr lang="en-US">
                <a:effectLst/>
                <a:latin typeface="Tahoma" pitchFamily="34" charset="0"/>
              </a:rPr>
              <a:t>Division of Compliance (Compliance Officers)</a:t>
            </a:r>
          </a:p>
          <a:p>
            <a:pPr>
              <a:spcBef>
                <a:spcPct val="50000"/>
              </a:spcBef>
            </a:pPr>
            <a:endParaRPr lang="en-US">
              <a:effectLst/>
              <a:latin typeface="Tahoma" pitchFamily="34" charset="0"/>
            </a:endParaRPr>
          </a:p>
        </p:txBody>
      </p:sp>
      <p:pic>
        <p:nvPicPr>
          <p:cNvPr id="18440" name="Picture 9" descr="The CVM logo:  The Center for Veternary Medicine - Protecting Human and Animal Health with animals pictured (bird, horse, chicken, dog, cat, fish, pig, turkey, and cattl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2975" y="1663700"/>
            <a:ext cx="2813050" cy="2243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6" name="Text Box 5"/>
          <p:cNvSpPr txBox="1">
            <a:spLocks noChangeArrowheads="1"/>
          </p:cNvSpPr>
          <p:nvPr/>
        </p:nvSpPr>
        <p:spPr bwMode="auto">
          <a:xfrm>
            <a:off x="838200" y="762000"/>
            <a:ext cx="3048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lgn="ctr">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a:effectLst/>
                <a:latin typeface="Tahoma" pitchFamily="34" charset="0"/>
              </a:rPr>
              <a:t>Center for Veterinary Medicine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922588" y="2573338"/>
            <a:ext cx="6221412" cy="1139825"/>
          </a:xfrm>
        </p:spPr>
        <p:txBody>
          <a:bodyPr/>
          <a:lstStyle/>
          <a:p>
            <a:pPr eaLnBrk="1" hangingPunct="1">
              <a:defRPr/>
            </a:pPr>
            <a:r>
              <a:rPr lang="en-US" kern="1200" dirty="0" smtClean="0">
                <a:solidFill>
                  <a:schemeClr val="tx1"/>
                </a:solidFill>
                <a:ea typeface="+mn-ea"/>
                <a:cs typeface="Arial"/>
              </a:rPr>
              <a:t>Role of CMC review </a:t>
            </a:r>
            <a:r>
              <a:rPr lang="en-US" dirty="0" smtClean="0"/>
              <a:t/>
            </a:r>
            <a:br>
              <a:rPr lang="en-US" dirty="0" smtClean="0"/>
            </a:br>
            <a:r>
              <a:rPr lang="en-US" kern="1200" dirty="0" smtClean="0">
                <a:solidFill>
                  <a:schemeClr val="tx1"/>
                </a:solidFill>
                <a:ea typeface="+mn-ea"/>
                <a:cs typeface="Arial"/>
              </a:rPr>
              <a:t>and</a:t>
            </a:r>
            <a:r>
              <a:rPr lang="en-US" dirty="0" smtClean="0"/>
              <a:t/>
            </a:r>
            <a:br>
              <a:rPr lang="en-US" dirty="0" smtClean="0"/>
            </a:br>
            <a:r>
              <a:rPr lang="en-US" kern="1200" dirty="0" smtClean="0">
                <a:solidFill>
                  <a:schemeClr val="tx1"/>
                </a:solidFill>
                <a:ea typeface="+mn-ea"/>
                <a:cs typeface="Arial"/>
              </a:rPr>
              <a:t> generic drugs</a:t>
            </a:r>
            <a:r>
              <a:rPr lang="en-US" dirty="0" smtClean="0"/>
              <a:t/>
            </a:r>
            <a:br>
              <a:rPr lang="en-US" dirty="0" smtClean="0"/>
            </a:br>
            <a:endParaRPr lang="en-US" dirty="0"/>
          </a:p>
        </p:txBody>
      </p:sp>
      <p:pic>
        <p:nvPicPr>
          <p:cNvPr id="19458" name="Picture 3" descr="Hors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1575" y="592138"/>
            <a:ext cx="2090738" cy="544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1" name="Text Box 3" descr="Generic Drug&#10;"/>
          <p:cNvSpPr txBox="1">
            <a:spLocks noChangeArrowheads="1"/>
          </p:cNvSpPr>
          <p:nvPr/>
        </p:nvSpPr>
        <p:spPr bwMode="auto">
          <a:xfrm>
            <a:off x="1357313" y="5275263"/>
            <a:ext cx="6427787" cy="831850"/>
          </a:xfrm>
          <a:prstGeom prst="rect">
            <a:avLst/>
          </a:prstGeom>
          <a:solidFill>
            <a:schemeClr val="accent1"/>
          </a:solidFill>
          <a:ln w="9525">
            <a:solidFill>
              <a:schemeClr val="tx1"/>
            </a:solidFill>
            <a:miter lim="800000"/>
            <a:headEnd/>
            <a:tailEnd/>
          </a:ln>
          <a:effectLst/>
          <a:extLst/>
        </p:spPr>
        <p:txBody>
          <a:bodyPr lIns="182880" tIns="137160" rIns="182880" bIns="137160">
            <a:spAutoFit/>
          </a:bodyPr>
          <a:lstStyle/>
          <a:p>
            <a:pPr algn="ctr">
              <a:defRPr/>
            </a:pPr>
            <a:r>
              <a:rPr lang="en-US" sz="3600" dirty="0">
                <a:effectLst>
                  <a:outerShdw blurRad="38100" dist="38100" dir="2700000" algn="tl">
                    <a:srgbClr val="000000"/>
                  </a:outerShdw>
                </a:effectLst>
                <a:cs typeface="Arial" charset="0"/>
              </a:rPr>
              <a:t>Generic Drug</a:t>
            </a:r>
            <a:endParaRPr lang="en-US" sz="2800" dirty="0">
              <a:effectLst>
                <a:outerShdw blurRad="38100" dist="38100" dir="2700000" algn="tl">
                  <a:srgbClr val="000000"/>
                </a:outerShdw>
              </a:effectLst>
              <a:cs typeface="Arial" charset="0"/>
            </a:endParaRPr>
          </a:p>
        </p:txBody>
      </p:sp>
      <p:sp>
        <p:nvSpPr>
          <p:cNvPr id="8" name="Content Placeholder 7"/>
          <p:cNvSpPr>
            <a:spLocks noGrp="1"/>
          </p:cNvSpPr>
          <p:nvPr>
            <p:ph idx="1"/>
          </p:nvPr>
        </p:nvSpPr>
        <p:spPr>
          <a:xfrm>
            <a:off x="457200" y="1828800"/>
            <a:ext cx="8229600" cy="3279775"/>
          </a:xfrm>
        </p:spPr>
        <p:txBody>
          <a:bodyPr>
            <a:noAutofit/>
          </a:bodyPr>
          <a:lstStyle/>
          <a:p>
            <a:pPr>
              <a:defRPr/>
            </a:pPr>
            <a:r>
              <a:rPr lang="en-US" dirty="0" smtClean="0">
                <a:cs typeface="Arial" charset="0"/>
              </a:rPr>
              <a:t>The manufacturer of the Generic Drug does not know…</a:t>
            </a:r>
          </a:p>
          <a:p>
            <a:pPr>
              <a:defRPr/>
            </a:pPr>
            <a:r>
              <a:rPr lang="en-US" dirty="0" smtClean="0">
                <a:cs typeface="Arial" charset="0"/>
              </a:rPr>
              <a:t>…how the pioneer drug is made</a:t>
            </a:r>
          </a:p>
          <a:p>
            <a:pPr>
              <a:defRPr/>
            </a:pPr>
            <a:r>
              <a:rPr lang="en-US" dirty="0" smtClean="0">
                <a:cs typeface="Arial" charset="0"/>
              </a:rPr>
              <a:t>…or exactly what the components and composition are in the pioneer drug (other than the active ingredient)</a:t>
            </a:r>
          </a:p>
          <a:p>
            <a:pPr>
              <a:defRPr/>
            </a:pPr>
            <a:endParaRPr lang="en-US" dirty="0"/>
          </a:p>
        </p:txBody>
      </p:sp>
      <p:sp>
        <p:nvSpPr>
          <p:cNvPr id="288770" name="Text Box 2" descr="Pioneer (Innovator) Drug&#10;"/>
          <p:cNvSpPr txBox="1">
            <a:spLocks noChangeArrowheads="1"/>
          </p:cNvSpPr>
          <p:nvPr/>
        </p:nvSpPr>
        <p:spPr bwMode="auto">
          <a:xfrm>
            <a:off x="1485900" y="796925"/>
            <a:ext cx="6170613" cy="708025"/>
          </a:xfrm>
          <a:prstGeom prst="rect">
            <a:avLst/>
          </a:prstGeom>
          <a:solidFill>
            <a:schemeClr val="accent1"/>
          </a:solidFill>
          <a:ln w="9525">
            <a:solidFill>
              <a:schemeClr val="tx1"/>
            </a:solidFill>
            <a:miter lim="800000"/>
            <a:headEnd/>
            <a:tailEnd/>
          </a:ln>
          <a:effectLst/>
          <a:extLst/>
        </p:spPr>
        <p:txBody>
          <a:bodyPr lIns="182880" tIns="137160" rIns="182880" bIns="137160">
            <a:spAutoFit/>
          </a:bodyPr>
          <a:lstStyle/>
          <a:p>
            <a:pPr algn="ctr">
              <a:defRPr/>
            </a:pPr>
            <a:endParaRPr lang="en-US" sz="2800" dirty="0">
              <a:effectLst>
                <a:outerShdw blurRad="38100" dist="38100" dir="2700000" algn="tl">
                  <a:srgbClr val="000000"/>
                </a:outerShdw>
              </a:effectLst>
              <a:cs typeface="Arial" charset="0"/>
            </a:endParaRPr>
          </a:p>
        </p:txBody>
      </p:sp>
      <p:sp>
        <p:nvSpPr>
          <p:cNvPr id="7" name="Title 6"/>
          <p:cNvSpPr>
            <a:spLocks noGrp="1"/>
          </p:cNvSpPr>
          <p:nvPr>
            <p:ph type="title"/>
          </p:nvPr>
        </p:nvSpPr>
        <p:spPr>
          <a:xfrm>
            <a:off x="436563" y="765175"/>
            <a:ext cx="8229600" cy="655638"/>
          </a:xfrm>
        </p:spPr>
        <p:txBody>
          <a:bodyPr>
            <a:normAutofit fontScale="90000"/>
          </a:bodyPr>
          <a:lstStyle/>
          <a:p>
            <a:pPr>
              <a:defRPr/>
            </a:pPr>
            <a:r>
              <a:rPr lang="en-US" dirty="0" smtClean="0">
                <a:cs typeface="Arial" charset="0"/>
              </a:rPr>
              <a:t>Pioneer (Innovator) Drug</a:t>
            </a:r>
            <a:endParaRPr lang="en-US" dirty="0"/>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AutoShape 2" descr="Arrow pointing to show relationship between the CMC review and Pioneer (Innovator) Drug and Generic Drug"/>
          <p:cNvSpPr>
            <a:spLocks noChangeArrowheads="1"/>
          </p:cNvSpPr>
          <p:nvPr/>
        </p:nvSpPr>
        <p:spPr bwMode="auto">
          <a:xfrm>
            <a:off x="3998913" y="1903413"/>
            <a:ext cx="1146175" cy="3187700"/>
          </a:xfrm>
          <a:prstGeom prst="upDownArrow">
            <a:avLst>
              <a:gd name="adj1" fmla="val 50000"/>
              <a:gd name="adj2" fmla="val 55623"/>
            </a:avLst>
          </a:prstGeom>
          <a:solidFill>
            <a:schemeClr val="accent1"/>
          </a:solidFill>
          <a:ln w="9525">
            <a:solidFill>
              <a:schemeClr val="tx1"/>
            </a:solidFill>
            <a:miter lim="800000"/>
            <a:headEnd/>
            <a:tailEnd/>
          </a:ln>
          <a:effectLst/>
          <a:extLst/>
        </p:spPr>
        <p:txBody>
          <a:bodyPr vert="eaVert" wrap="none" anchor="ctr"/>
          <a:lstStyle/>
          <a:p>
            <a:pPr>
              <a:defRPr/>
            </a:pPr>
            <a:endParaRPr lang="en-US"/>
          </a:p>
        </p:txBody>
      </p:sp>
      <p:sp useBgFill="1">
        <p:nvSpPr>
          <p:cNvPr id="225285" name="Text Box 5" descr="CMC review helps maintain the connection in quality between the pioneer drug and the generic drug&#10;"/>
          <p:cNvSpPr txBox="1">
            <a:spLocks noChangeArrowheads="1"/>
          </p:cNvSpPr>
          <p:nvPr/>
        </p:nvSpPr>
        <p:spPr bwMode="auto">
          <a:xfrm>
            <a:off x="611188" y="2800350"/>
            <a:ext cx="7907337" cy="523875"/>
          </a:xfrm>
          <a:prstGeom prst="rect">
            <a:avLst/>
          </a:prstGeom>
          <a:ln>
            <a:noFill/>
          </a:ln>
          <a:effectLst/>
          <a:extLst/>
        </p:spPr>
        <p:txBody>
          <a:bodyPr>
            <a:spAutoFit/>
          </a:bodyPr>
          <a:lstStyle/>
          <a:p>
            <a:pPr algn="ctr">
              <a:spcBef>
                <a:spcPct val="50000"/>
              </a:spcBef>
              <a:defRPr/>
            </a:pPr>
            <a:endParaRPr lang="en-US" sz="2800" dirty="0">
              <a:solidFill>
                <a:srgbClr val="FFFF00"/>
              </a:solidFill>
              <a:effectLst>
                <a:outerShdw blurRad="38100" dist="38100" dir="2700000" algn="tl">
                  <a:srgbClr val="000000"/>
                </a:outerShdw>
              </a:effectLst>
            </a:endParaRPr>
          </a:p>
        </p:txBody>
      </p:sp>
      <p:sp>
        <p:nvSpPr>
          <p:cNvPr id="7" name="Content Placeholder 6"/>
          <p:cNvSpPr>
            <a:spLocks noGrp="1"/>
          </p:cNvSpPr>
          <p:nvPr>
            <p:ph idx="1"/>
          </p:nvPr>
        </p:nvSpPr>
        <p:spPr>
          <a:xfrm>
            <a:off x="457200" y="2803525"/>
            <a:ext cx="8229600" cy="1062038"/>
          </a:xfrm>
          <a:solidFill>
            <a:schemeClr val="accent1"/>
          </a:solidFill>
        </p:spPr>
        <p:txBody>
          <a:bodyPr/>
          <a:lstStyle/>
          <a:p>
            <a:pPr algn="ctr">
              <a:buFont typeface="Wingdings" pitchFamily="2" charset="2"/>
              <a:buNone/>
              <a:defRPr/>
            </a:pPr>
            <a:r>
              <a:rPr lang="en-US" sz="2400" dirty="0" smtClean="0">
                <a:solidFill>
                  <a:srgbClr val="FFFF00"/>
                </a:solidFill>
              </a:rPr>
              <a:t>CMC review helps maintain the connection in quality between the pioneer drug and the generic drug</a:t>
            </a:r>
          </a:p>
          <a:p>
            <a:pPr>
              <a:defRPr/>
            </a:pPr>
            <a:endParaRPr lang="en-US" sz="2400" dirty="0"/>
          </a:p>
        </p:txBody>
      </p:sp>
      <p:sp>
        <p:nvSpPr>
          <p:cNvPr id="225284" name="Text Box 4" descr="Generic Drug&#10;"/>
          <p:cNvSpPr txBox="1">
            <a:spLocks noChangeArrowheads="1"/>
          </p:cNvSpPr>
          <p:nvPr/>
        </p:nvSpPr>
        <p:spPr bwMode="auto">
          <a:xfrm>
            <a:off x="1357313" y="5275263"/>
            <a:ext cx="6427787" cy="831850"/>
          </a:xfrm>
          <a:prstGeom prst="rect">
            <a:avLst/>
          </a:prstGeom>
          <a:solidFill>
            <a:schemeClr val="accent1"/>
          </a:solidFill>
          <a:ln w="9525">
            <a:solidFill>
              <a:schemeClr val="tx1"/>
            </a:solidFill>
            <a:miter lim="800000"/>
            <a:headEnd/>
            <a:tailEnd/>
          </a:ln>
          <a:effectLst/>
          <a:extLst/>
        </p:spPr>
        <p:txBody>
          <a:bodyPr lIns="182880" tIns="137160" rIns="182880" bIns="137160">
            <a:spAutoFit/>
          </a:bodyPr>
          <a:lstStyle/>
          <a:p>
            <a:pPr algn="ctr">
              <a:defRPr/>
            </a:pPr>
            <a:r>
              <a:rPr lang="en-US" sz="3600" dirty="0">
                <a:effectLst>
                  <a:outerShdw blurRad="38100" dist="38100" dir="2700000" algn="tl">
                    <a:srgbClr val="000000"/>
                  </a:outerShdw>
                </a:effectLst>
              </a:rPr>
              <a:t>Generic Drug</a:t>
            </a:r>
            <a:endParaRPr lang="en-US" sz="2800" dirty="0">
              <a:effectLst>
                <a:outerShdw blurRad="38100" dist="38100" dir="2700000" algn="tl">
                  <a:srgbClr val="000000"/>
                </a:outerShdw>
              </a:effectLst>
            </a:endParaRPr>
          </a:p>
        </p:txBody>
      </p:sp>
      <p:sp>
        <p:nvSpPr>
          <p:cNvPr id="225283" name="Text Box 3" descr="Pioneer (Innovator) Drug&#10;"/>
          <p:cNvSpPr txBox="1">
            <a:spLocks noChangeArrowheads="1"/>
          </p:cNvSpPr>
          <p:nvPr/>
        </p:nvSpPr>
        <p:spPr bwMode="auto">
          <a:xfrm>
            <a:off x="1485900" y="796925"/>
            <a:ext cx="6170613" cy="831850"/>
          </a:xfrm>
          <a:prstGeom prst="rect">
            <a:avLst/>
          </a:prstGeom>
          <a:solidFill>
            <a:schemeClr val="accent1"/>
          </a:solidFill>
          <a:ln w="9525">
            <a:solidFill>
              <a:schemeClr val="tx1"/>
            </a:solidFill>
            <a:miter lim="800000"/>
            <a:headEnd/>
            <a:tailEnd/>
          </a:ln>
          <a:effectLst/>
          <a:extLst/>
        </p:spPr>
        <p:txBody>
          <a:bodyPr lIns="182880" tIns="137160" rIns="182880" bIns="137160">
            <a:spAutoFit/>
          </a:bodyPr>
          <a:lstStyle/>
          <a:p>
            <a:pPr algn="ctr">
              <a:defRPr/>
            </a:pPr>
            <a:r>
              <a:rPr lang="en-US" sz="3600" dirty="0">
                <a:effectLst>
                  <a:outerShdw blurRad="38100" dist="38100" dir="2700000" algn="tl">
                    <a:srgbClr val="000000"/>
                  </a:outerShdw>
                </a:effectLst>
              </a:rPr>
              <a:t>Pioneer (Innovator) Drug</a:t>
            </a:r>
            <a:endParaRPr lang="en-US" sz="2800" dirty="0">
              <a:effectLst>
                <a:outerShdw blurRad="38100" dist="38100" dir="2700000" algn="tl">
                  <a:srgbClr val="000000"/>
                </a:outerShdw>
              </a:effectLst>
            </a:endParaRPr>
          </a:p>
        </p:txBody>
      </p:sp>
      <p:sp>
        <p:nvSpPr>
          <p:cNvPr id="3" name="Title 2"/>
          <p:cNvSpPr>
            <a:spLocks noGrp="1"/>
          </p:cNvSpPr>
          <p:nvPr>
            <p:ph type="title"/>
          </p:nvPr>
        </p:nvSpPr>
        <p:spPr/>
        <p:txBody>
          <a:bodyPr/>
          <a:lstStyle/>
          <a:p>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7" descr="hypodermic needl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43625" y="4664075"/>
            <a:ext cx="2743200" cy="195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ontent Placeholder 5"/>
          <p:cNvSpPr>
            <a:spLocks noGrp="1"/>
          </p:cNvSpPr>
          <p:nvPr>
            <p:ph idx="1"/>
          </p:nvPr>
        </p:nvSpPr>
        <p:spPr>
          <a:xfrm>
            <a:off x="457200" y="1292225"/>
            <a:ext cx="8229600" cy="4525963"/>
          </a:xfrm>
        </p:spPr>
        <p:txBody>
          <a:bodyPr>
            <a:normAutofit fontScale="92500" lnSpcReduction="20000"/>
          </a:bodyPr>
          <a:lstStyle/>
          <a:p>
            <a:pPr>
              <a:defRPr/>
            </a:pPr>
            <a:r>
              <a:rPr lang="en-US" dirty="0" smtClean="0"/>
              <a:t>To assure that the drug sold to the public will have quality attributes similar to those of the drug demonstrated to be safe and effective</a:t>
            </a:r>
          </a:p>
          <a:p>
            <a:pPr>
              <a:defRPr/>
            </a:pPr>
            <a:endParaRPr lang="en-US" dirty="0" smtClean="0"/>
          </a:p>
          <a:p>
            <a:pPr>
              <a:defRPr/>
            </a:pPr>
            <a:r>
              <a:rPr lang="en-US" dirty="0" smtClean="0"/>
              <a:t>To assure that the quality of the drug meets appropriate standards and is consistent</a:t>
            </a:r>
          </a:p>
          <a:p>
            <a:pPr>
              <a:defRPr/>
            </a:pPr>
            <a:endParaRPr lang="en-US" dirty="0" smtClean="0"/>
          </a:p>
          <a:p>
            <a:pPr>
              <a:defRPr/>
            </a:pPr>
            <a:r>
              <a:rPr lang="en-US" dirty="0" smtClean="0"/>
              <a:t>To assure that the drug you</a:t>
            </a:r>
            <a:br>
              <a:rPr lang="en-US" dirty="0" smtClean="0"/>
            </a:br>
            <a:r>
              <a:rPr lang="en-US" dirty="0" smtClean="0"/>
              <a:t>are using is the drug</a:t>
            </a:r>
            <a:br>
              <a:rPr lang="en-US" dirty="0" smtClean="0"/>
            </a:br>
            <a:r>
              <a:rPr lang="en-US" dirty="0" smtClean="0"/>
              <a:t>described </a:t>
            </a:r>
            <a:r>
              <a:rPr lang="en-US" dirty="0" err="1" smtClean="0"/>
              <a:t>onthe</a:t>
            </a:r>
            <a:r>
              <a:rPr lang="en-US" dirty="0" smtClean="0"/>
              <a:t> label</a:t>
            </a:r>
          </a:p>
          <a:p>
            <a:pPr>
              <a:defRPr/>
            </a:pPr>
            <a:endParaRPr lang="en-US" dirty="0" smtClean="0"/>
          </a:p>
          <a:p>
            <a:pPr>
              <a:defRPr/>
            </a:pPr>
            <a:endParaRPr lang="en-US" dirty="0"/>
          </a:p>
        </p:txBody>
      </p:sp>
      <p:sp>
        <p:nvSpPr>
          <p:cNvPr id="5" name="Title 4"/>
          <p:cNvSpPr>
            <a:spLocks noGrp="1"/>
          </p:cNvSpPr>
          <p:nvPr>
            <p:ph type="title"/>
          </p:nvPr>
        </p:nvSpPr>
        <p:spPr>
          <a:xfrm>
            <a:off x="457200" y="277813"/>
            <a:ext cx="8229600" cy="1139825"/>
          </a:xfrm>
        </p:spPr>
        <p:txBody>
          <a:bodyPr/>
          <a:lstStyle/>
          <a:p>
            <a:pPr eaLnBrk="1" hangingPunct="1">
              <a:defRPr/>
            </a:pPr>
            <a:r>
              <a:rPr lang="en-US" sz="3600" i="1" kern="1200" dirty="0" smtClean="0">
                <a:solidFill>
                  <a:schemeClr val="tx1"/>
                </a:solidFill>
                <a:effectLst>
                  <a:outerShdw blurRad="50800" dist="38100" algn="tr" rotWithShape="0">
                    <a:prstClr val="black">
                      <a:alpha val="40000"/>
                    </a:prstClr>
                  </a:outerShdw>
                </a:effectLst>
                <a:ea typeface="+mn-ea"/>
                <a:cs typeface="+mn-cs"/>
              </a:rPr>
              <a:t>Why is there CMC?</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6" descr="ilac kabindandokulmus beyaz.hmedium Main source of illegal drugs in the United States Canad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34025" y="4410075"/>
            <a:ext cx="3392488" cy="2252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a:defRPr/>
            </a:pPr>
            <a:r>
              <a:rPr lang="en-US" dirty="0" smtClean="0"/>
              <a:t>Through CMC and GMPs, drug product manufacturers ensure that</a:t>
            </a:r>
          </a:p>
          <a:p>
            <a:pPr>
              <a:defRPr/>
            </a:pPr>
            <a:r>
              <a:rPr lang="en-US" dirty="0" smtClean="0"/>
              <a:t>Quality is designed into the manufacturing process (and does not rely on testing alone)</a:t>
            </a:r>
          </a:p>
          <a:p>
            <a:pPr eaLnBrk="1" hangingPunct="1">
              <a:defRPr/>
            </a:pPr>
            <a:r>
              <a:rPr lang="en-US" dirty="0" smtClean="0"/>
              <a:t> Quality is maintained as</a:t>
            </a:r>
            <a:br>
              <a:rPr lang="en-US" dirty="0" smtClean="0"/>
            </a:br>
            <a:r>
              <a:rPr lang="en-US" dirty="0" smtClean="0"/>
              <a:t>long as the product is</a:t>
            </a:r>
            <a:br>
              <a:rPr lang="en-US" dirty="0" smtClean="0"/>
            </a:br>
            <a:r>
              <a:rPr lang="en-US" dirty="0" smtClean="0"/>
              <a:t>marketed</a:t>
            </a:r>
            <a:endParaRPr lang="en-US" dirty="0"/>
          </a:p>
        </p:txBody>
      </p:sp>
      <p:sp>
        <p:nvSpPr>
          <p:cNvPr id="2" name="Title 1"/>
          <p:cNvSpPr>
            <a:spLocks noGrp="1"/>
          </p:cNvSpPr>
          <p:nvPr>
            <p:ph type="title"/>
          </p:nvPr>
        </p:nvSpPr>
        <p:spPr/>
        <p:txBody>
          <a:bodyPr/>
          <a:lstStyle/>
          <a:p>
            <a:pPr>
              <a:defRPr/>
            </a:pPr>
            <a:r>
              <a:rPr lang="en-US" kern="1200" dirty="0" smtClean="0">
                <a:solidFill>
                  <a:schemeClr val="tx1"/>
                </a:solidFill>
                <a:effectLst>
                  <a:outerShdw blurRad="50800" dist="38100" algn="tr" rotWithShape="0">
                    <a:prstClr val="black">
                      <a:alpha val="40000"/>
                    </a:prstClr>
                  </a:outerShdw>
                </a:effectLst>
              </a:rPr>
              <a:t>Bottom Line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5" name="Rectangle 3"/>
          <p:cNvSpPr>
            <a:spLocks noGrp="1" noChangeArrowheads="1"/>
          </p:cNvSpPr>
          <p:nvPr>
            <p:ph type="body" idx="1"/>
          </p:nvPr>
        </p:nvSpPr>
        <p:spPr>
          <a:xfrm>
            <a:off x="585788" y="1484313"/>
            <a:ext cx="8245475" cy="4656137"/>
          </a:xfrm>
        </p:spPr>
        <p:txBody>
          <a:bodyPr/>
          <a:lstStyle/>
          <a:p>
            <a:pPr eaLnBrk="1" hangingPunct="1">
              <a:lnSpc>
                <a:spcPct val="80000"/>
              </a:lnSpc>
              <a:spcBef>
                <a:spcPct val="50000"/>
              </a:spcBef>
              <a:buClr>
                <a:schemeClr val="tx1"/>
              </a:buClr>
              <a:buFontTx/>
              <a:buChar char="•"/>
              <a:defRPr/>
            </a:pPr>
            <a:r>
              <a:rPr lang="en-US" sz="2800" dirty="0" smtClean="0"/>
              <a:t>How and where is the drug made?</a:t>
            </a:r>
          </a:p>
          <a:p>
            <a:pPr eaLnBrk="1" hangingPunct="1">
              <a:lnSpc>
                <a:spcPct val="80000"/>
              </a:lnSpc>
              <a:spcBef>
                <a:spcPct val="50000"/>
              </a:spcBef>
              <a:buClr>
                <a:schemeClr val="tx1"/>
              </a:buClr>
              <a:buFontTx/>
              <a:buChar char="•"/>
              <a:defRPr/>
            </a:pPr>
            <a:r>
              <a:rPr lang="en-US" sz="2800" dirty="0" smtClean="0"/>
              <a:t>How are raw materials tested and monitored?</a:t>
            </a:r>
          </a:p>
          <a:p>
            <a:pPr eaLnBrk="1" hangingPunct="1">
              <a:lnSpc>
                <a:spcPct val="80000"/>
              </a:lnSpc>
              <a:spcBef>
                <a:spcPct val="50000"/>
              </a:spcBef>
              <a:buClr>
                <a:schemeClr val="tx1"/>
              </a:buClr>
              <a:buFontTx/>
              <a:buChar char="•"/>
              <a:defRPr/>
            </a:pPr>
            <a:r>
              <a:rPr lang="en-US" sz="2800" dirty="0" smtClean="0"/>
              <a:t>What control procedures are in place to assure product consistency and quality?</a:t>
            </a:r>
          </a:p>
          <a:p>
            <a:pPr eaLnBrk="1" hangingPunct="1">
              <a:lnSpc>
                <a:spcPct val="80000"/>
              </a:lnSpc>
              <a:spcBef>
                <a:spcPct val="50000"/>
              </a:spcBef>
              <a:buClr>
                <a:schemeClr val="tx1"/>
              </a:buClr>
              <a:buFontTx/>
              <a:buChar char="•"/>
              <a:defRPr/>
            </a:pPr>
            <a:r>
              <a:rPr lang="en-US" sz="2800" dirty="0" smtClean="0"/>
              <a:t>Are quality attributes adequately identified and characterized for the product? </a:t>
            </a:r>
          </a:p>
          <a:p>
            <a:pPr eaLnBrk="1" hangingPunct="1">
              <a:lnSpc>
                <a:spcPct val="80000"/>
              </a:lnSpc>
              <a:spcBef>
                <a:spcPct val="50000"/>
              </a:spcBef>
              <a:buClr>
                <a:schemeClr val="tx1"/>
              </a:buClr>
              <a:buFontTx/>
              <a:buChar char="•"/>
              <a:defRPr/>
            </a:pPr>
            <a:r>
              <a:rPr lang="en-US" sz="2800" dirty="0" smtClean="0"/>
              <a:t>Are the test methods used to monitor product quality appropriate?</a:t>
            </a:r>
          </a:p>
          <a:p>
            <a:pPr eaLnBrk="1" hangingPunct="1">
              <a:lnSpc>
                <a:spcPct val="80000"/>
              </a:lnSpc>
              <a:spcBef>
                <a:spcPct val="50000"/>
              </a:spcBef>
              <a:buClr>
                <a:schemeClr val="tx1"/>
              </a:buClr>
              <a:buFontTx/>
              <a:buChar char="•"/>
              <a:defRPr/>
            </a:pPr>
            <a:r>
              <a:rPr lang="en-US" sz="2800" dirty="0" smtClean="0"/>
              <a:t>How long does the product maintain its quality after it is made (shelf life/expiry)?</a:t>
            </a:r>
          </a:p>
          <a:p>
            <a:pPr eaLnBrk="1" hangingPunct="1">
              <a:lnSpc>
                <a:spcPct val="80000"/>
              </a:lnSpc>
              <a:spcBef>
                <a:spcPct val="50000"/>
              </a:spcBef>
              <a:defRPr/>
            </a:pPr>
            <a:endParaRPr lang="en-US" sz="2800" dirty="0" smtClean="0"/>
          </a:p>
        </p:txBody>
      </p:sp>
      <p:sp>
        <p:nvSpPr>
          <p:cNvPr id="238594" name="Rectangle 2"/>
          <p:cNvSpPr>
            <a:spLocks noGrp="1" noChangeArrowheads="1"/>
          </p:cNvSpPr>
          <p:nvPr>
            <p:ph type="title"/>
          </p:nvPr>
        </p:nvSpPr>
        <p:spPr>
          <a:xfrm>
            <a:off x="457200" y="176213"/>
            <a:ext cx="8229600" cy="1139825"/>
          </a:xfrm>
        </p:spPr>
        <p:txBody>
          <a:bodyPr/>
          <a:lstStyle/>
          <a:p>
            <a:pPr eaLnBrk="1" hangingPunct="1">
              <a:defRPr/>
            </a:pPr>
            <a:r>
              <a:rPr lang="en-US" sz="3600" dirty="0" smtClean="0">
                <a:solidFill>
                  <a:schemeClr val="tx1"/>
                </a:solidFill>
              </a:rPr>
              <a:t>CMC critical elements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7" name="AutoShape 7" descr="up and down arrow"/>
          <p:cNvSpPr>
            <a:spLocks noChangeArrowheads="1"/>
          </p:cNvSpPr>
          <p:nvPr/>
        </p:nvSpPr>
        <p:spPr bwMode="auto">
          <a:xfrm>
            <a:off x="3978275" y="1871663"/>
            <a:ext cx="1146175" cy="3106737"/>
          </a:xfrm>
          <a:prstGeom prst="upDownArrow">
            <a:avLst>
              <a:gd name="adj1" fmla="val 50000"/>
              <a:gd name="adj2" fmla="val 54211"/>
            </a:avLst>
          </a:prstGeom>
          <a:solidFill>
            <a:schemeClr val="accent1"/>
          </a:solidFill>
          <a:ln w="9525">
            <a:solidFill>
              <a:schemeClr val="tx1"/>
            </a:solidFill>
            <a:miter lim="800000"/>
            <a:headEnd/>
            <a:tailEnd/>
          </a:ln>
          <a:effectLst/>
          <a:extLst/>
        </p:spPr>
        <p:txBody>
          <a:bodyPr vert="eaVert" wrap="none" anchor="ctr"/>
          <a:lstStyle/>
          <a:p>
            <a:pPr>
              <a:defRPr/>
            </a:pPr>
            <a:endParaRPr lang="en-US"/>
          </a:p>
        </p:txBody>
      </p:sp>
      <p:sp>
        <p:nvSpPr>
          <p:cNvPr id="7" name="Content Placeholder 6"/>
          <p:cNvSpPr>
            <a:spLocks noGrp="1"/>
          </p:cNvSpPr>
          <p:nvPr>
            <p:ph idx="1"/>
          </p:nvPr>
        </p:nvSpPr>
        <p:spPr>
          <a:xfrm>
            <a:off x="457200" y="2722563"/>
            <a:ext cx="8229600" cy="1014412"/>
          </a:xfrm>
          <a:solidFill>
            <a:schemeClr val="accent1"/>
          </a:solidFill>
        </p:spPr>
        <p:txBody>
          <a:bodyPr>
            <a:normAutofit fontScale="77500" lnSpcReduction="20000"/>
          </a:bodyPr>
          <a:lstStyle/>
          <a:p>
            <a:pPr algn="ctr">
              <a:buFont typeface="Wingdings" pitchFamily="2" charset="2"/>
              <a:buNone/>
              <a:defRPr/>
            </a:pPr>
            <a:r>
              <a:rPr lang="en-US" dirty="0" smtClean="0">
                <a:solidFill>
                  <a:srgbClr val="FFFF00"/>
                </a:solidFill>
              </a:rPr>
              <a:t>CMC helps maintain the connection in quality between the drug used in clinical studies and the marketed drug</a:t>
            </a:r>
          </a:p>
          <a:p>
            <a:pPr>
              <a:defRPr/>
            </a:pPr>
            <a:endParaRPr lang="en-US" dirty="0"/>
          </a:p>
        </p:txBody>
      </p:sp>
      <p:sp>
        <p:nvSpPr>
          <p:cNvPr id="189443" name="Text Box 3" descr="Drug marketed to consumers&#10;Commercial product&#10;"/>
          <p:cNvSpPr txBox="1">
            <a:spLocks noChangeArrowheads="1"/>
          </p:cNvSpPr>
          <p:nvPr/>
        </p:nvSpPr>
        <p:spPr bwMode="auto">
          <a:xfrm>
            <a:off x="1349375" y="5053013"/>
            <a:ext cx="6427788" cy="1258887"/>
          </a:xfrm>
          <a:prstGeom prst="rect">
            <a:avLst/>
          </a:prstGeom>
          <a:solidFill>
            <a:schemeClr val="accent1"/>
          </a:solidFill>
          <a:ln w="9525">
            <a:solidFill>
              <a:schemeClr val="tx1"/>
            </a:solidFill>
            <a:miter lim="800000"/>
            <a:headEnd/>
            <a:tailEnd/>
          </a:ln>
          <a:effectLst/>
          <a:extLst/>
        </p:spPr>
        <p:txBody>
          <a:bodyPr lIns="182880" tIns="137160" rIns="182880" bIns="137160">
            <a:spAutoFit/>
          </a:bodyPr>
          <a:lstStyle/>
          <a:p>
            <a:pPr>
              <a:defRPr/>
            </a:pPr>
            <a:r>
              <a:rPr lang="en-US" sz="3600" dirty="0">
                <a:effectLst>
                  <a:outerShdw blurRad="38100" dist="38100" dir="2700000" algn="tl">
                    <a:srgbClr val="000000"/>
                  </a:outerShdw>
                </a:effectLst>
              </a:rPr>
              <a:t>Drug marketed to consumers</a:t>
            </a:r>
          </a:p>
          <a:p>
            <a:pPr>
              <a:defRPr/>
            </a:pPr>
            <a:r>
              <a:rPr lang="en-US" sz="2800" dirty="0">
                <a:effectLst>
                  <a:outerShdw blurRad="38100" dist="38100" dir="2700000" algn="tl">
                    <a:srgbClr val="000000"/>
                  </a:outerShdw>
                </a:effectLst>
              </a:rPr>
              <a:t>Commercial product</a:t>
            </a:r>
          </a:p>
        </p:txBody>
      </p:sp>
      <p:sp>
        <p:nvSpPr>
          <p:cNvPr id="189442" name="Text Box 2" descr="Drug used in clinical studies&#10;Safe and effective&#10;"/>
          <p:cNvSpPr txBox="1">
            <a:spLocks noChangeArrowheads="1"/>
          </p:cNvSpPr>
          <p:nvPr/>
        </p:nvSpPr>
        <p:spPr bwMode="auto">
          <a:xfrm>
            <a:off x="1462088" y="542925"/>
            <a:ext cx="6170612" cy="1258888"/>
          </a:xfrm>
          <a:prstGeom prst="rect">
            <a:avLst/>
          </a:prstGeom>
          <a:solidFill>
            <a:schemeClr val="accent1"/>
          </a:solidFill>
          <a:ln w="9525">
            <a:solidFill>
              <a:schemeClr val="tx1"/>
            </a:solidFill>
            <a:miter lim="800000"/>
            <a:headEnd/>
            <a:tailEnd/>
          </a:ln>
          <a:effectLst/>
          <a:extLst/>
        </p:spPr>
        <p:txBody>
          <a:bodyPr lIns="182880" tIns="137160" rIns="182880" bIns="137160">
            <a:spAutoFit/>
          </a:bodyPr>
          <a:lstStyle/>
          <a:p>
            <a:pPr>
              <a:defRPr/>
            </a:pPr>
            <a:r>
              <a:rPr lang="en-US" sz="3600" dirty="0">
                <a:effectLst>
                  <a:outerShdw blurRad="38100" dist="38100" dir="2700000" algn="tl">
                    <a:srgbClr val="000000"/>
                  </a:outerShdw>
                </a:effectLst>
              </a:rPr>
              <a:t>Drug used in clinical studies</a:t>
            </a:r>
          </a:p>
          <a:p>
            <a:pPr>
              <a:defRPr/>
            </a:pPr>
            <a:r>
              <a:rPr lang="en-US" sz="2800" dirty="0">
                <a:effectLst>
                  <a:outerShdw blurRad="38100" dist="38100" dir="2700000" algn="tl">
                    <a:srgbClr val="000000"/>
                  </a:outerShdw>
                </a:effectLst>
              </a:rPr>
              <a:t>Safe and effective</a:t>
            </a:r>
          </a:p>
        </p:txBody>
      </p:sp>
      <p:sp>
        <p:nvSpPr>
          <p:cNvPr id="3" name="Title 2"/>
          <p:cNvSpPr>
            <a:spLocks noGrp="1"/>
          </p:cNvSpPr>
          <p:nvPr>
            <p:ph type="title"/>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descr="Commercial Batches&#10;Product marketed to consumers&#10;"/>
          <p:cNvSpPr txBox="1">
            <a:spLocks noChangeArrowheads="1"/>
          </p:cNvSpPr>
          <p:nvPr/>
        </p:nvSpPr>
        <p:spPr bwMode="auto">
          <a:xfrm>
            <a:off x="346075" y="5256213"/>
            <a:ext cx="5513388" cy="1135062"/>
          </a:xfrm>
          <a:prstGeom prst="rect">
            <a:avLst/>
          </a:prstGeom>
          <a:solidFill>
            <a:schemeClr val="accent1"/>
          </a:solidFill>
          <a:ln w="9525">
            <a:solidFill>
              <a:schemeClr val="tx1"/>
            </a:solidFill>
            <a:miter lim="800000"/>
            <a:headEnd/>
            <a:tailEnd/>
          </a:ln>
        </p:spPr>
        <p:txBody>
          <a:bodyPr lIns="182880" tIns="137160" rIns="182880" bIns="13716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effectLst/>
              </a:rPr>
              <a:t>Commercial Batches</a:t>
            </a:r>
          </a:p>
          <a:p>
            <a:r>
              <a:rPr lang="en-US" sz="2400">
                <a:effectLst/>
              </a:rPr>
              <a:t>Product marketed to consumers</a:t>
            </a:r>
          </a:p>
        </p:txBody>
      </p:sp>
      <p:sp>
        <p:nvSpPr>
          <p:cNvPr id="7173" name="Text Box 5" descr="Process Validation Batches&#10;Implementation of commercial manufacturing processes&#10;"/>
          <p:cNvSpPr txBox="1">
            <a:spLocks noChangeArrowheads="1"/>
          </p:cNvSpPr>
          <p:nvPr/>
        </p:nvSpPr>
        <p:spPr bwMode="auto">
          <a:xfrm>
            <a:off x="352425" y="3986213"/>
            <a:ext cx="5508625" cy="1258887"/>
          </a:xfrm>
          <a:prstGeom prst="rect">
            <a:avLst/>
          </a:prstGeom>
          <a:solidFill>
            <a:srgbClr val="3366FF"/>
          </a:solidFill>
          <a:ln w="9525">
            <a:solidFill>
              <a:schemeClr val="tx1"/>
            </a:solidFill>
            <a:miter lim="800000"/>
            <a:headEnd/>
            <a:tailEnd/>
          </a:ln>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a:effectLst/>
              </a:rPr>
              <a:t>Process Validation Batches</a:t>
            </a:r>
          </a:p>
          <a:p>
            <a:r>
              <a:rPr lang="en-US" sz="2400">
                <a:effectLst/>
              </a:rPr>
              <a:t>Implementation of commercial manufacturing processes</a:t>
            </a:r>
          </a:p>
        </p:txBody>
      </p:sp>
      <p:sp>
        <p:nvSpPr>
          <p:cNvPr id="7174" name="Text Box 7" descr="Engineering Batches&#10;Scale-up from pilot to commercial &#10;"/>
          <p:cNvSpPr txBox="1">
            <a:spLocks noChangeArrowheads="1"/>
          </p:cNvSpPr>
          <p:nvPr/>
        </p:nvSpPr>
        <p:spPr bwMode="auto">
          <a:xfrm>
            <a:off x="354013" y="2838450"/>
            <a:ext cx="5502275" cy="1135063"/>
          </a:xfrm>
          <a:prstGeom prst="rect">
            <a:avLst/>
          </a:prstGeom>
          <a:solidFill>
            <a:srgbClr val="FF6600"/>
          </a:solidFill>
          <a:ln w="9525">
            <a:solidFill>
              <a:schemeClr val="tx1"/>
            </a:solidFill>
            <a:miter lim="800000"/>
            <a:headEnd/>
            <a:tailEnd/>
          </a:ln>
        </p:spPr>
        <p:txBody>
          <a:bodyPr lIns="182880" tIns="137160" rIns="182880" bIns="13716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effectLst/>
              </a:rPr>
              <a:t>Engineering Batches</a:t>
            </a:r>
          </a:p>
          <a:p>
            <a:r>
              <a:rPr lang="en-US" sz="2400">
                <a:effectLst/>
              </a:rPr>
              <a:t>Scale-up from pilot to commercial </a:t>
            </a:r>
          </a:p>
        </p:txBody>
      </p:sp>
      <p:sp>
        <p:nvSpPr>
          <p:cNvPr id="7172" name="Text Box 4" descr="Pilot Batches&#10;CMC information&#10;"/>
          <p:cNvSpPr txBox="1">
            <a:spLocks noChangeArrowheads="1"/>
          </p:cNvSpPr>
          <p:nvPr/>
        </p:nvSpPr>
        <p:spPr bwMode="auto">
          <a:xfrm>
            <a:off x="350838" y="1697038"/>
            <a:ext cx="5497512" cy="1135062"/>
          </a:xfrm>
          <a:prstGeom prst="rect">
            <a:avLst/>
          </a:prstGeom>
          <a:solidFill>
            <a:srgbClr val="FF0000"/>
          </a:solidFill>
          <a:ln w="9525">
            <a:solidFill>
              <a:schemeClr val="tx1"/>
            </a:solidFill>
            <a:miter lim="800000"/>
            <a:headEnd/>
            <a:tailEnd/>
          </a:ln>
        </p:spPr>
        <p:txBody>
          <a:bodyPr lIns="182880" tIns="137160" rIns="182880" bIns="13716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effectLst/>
              </a:rPr>
              <a:t>Pilot Batches</a:t>
            </a:r>
          </a:p>
          <a:p>
            <a:r>
              <a:rPr lang="en-US" sz="2400">
                <a:effectLst/>
              </a:rPr>
              <a:t>CMC information</a:t>
            </a:r>
          </a:p>
        </p:txBody>
      </p:sp>
      <p:sp>
        <p:nvSpPr>
          <p:cNvPr id="7170" name="Text Box 2" descr="Clinical Batches&#10;Safety and effectiveness studies&#10;"/>
          <p:cNvSpPr txBox="1">
            <a:spLocks noChangeArrowheads="1"/>
          </p:cNvSpPr>
          <p:nvPr/>
        </p:nvSpPr>
        <p:spPr bwMode="auto">
          <a:xfrm>
            <a:off x="347663" y="542925"/>
            <a:ext cx="5495925" cy="1135063"/>
          </a:xfrm>
          <a:prstGeom prst="rect">
            <a:avLst/>
          </a:prstGeom>
          <a:solidFill>
            <a:schemeClr val="accent1"/>
          </a:solidFill>
          <a:ln w="9525">
            <a:solidFill>
              <a:schemeClr val="tx1"/>
            </a:solidFill>
            <a:miter lim="800000"/>
            <a:headEnd/>
            <a:tailEnd/>
          </a:ln>
        </p:spPr>
        <p:txBody>
          <a:bodyPr lIns="182880" tIns="137160" rIns="182880" bIns="137160">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3200">
                <a:effectLst/>
              </a:rPr>
              <a:t>Clinical Batches</a:t>
            </a:r>
          </a:p>
          <a:p>
            <a:r>
              <a:rPr lang="en-US" sz="2400">
                <a:effectLst/>
              </a:rPr>
              <a:t>Safety and effectiveness studies</a:t>
            </a:r>
          </a:p>
        </p:txBody>
      </p:sp>
      <p:sp>
        <p:nvSpPr>
          <p:cNvPr id="9" name="Content Placeholder 8"/>
          <p:cNvSpPr>
            <a:spLocks noGrp="1"/>
          </p:cNvSpPr>
          <p:nvPr>
            <p:ph idx="1"/>
          </p:nvPr>
        </p:nvSpPr>
        <p:spPr>
          <a:xfrm>
            <a:off x="5953125" y="1143000"/>
            <a:ext cx="2906713" cy="4910138"/>
          </a:xfrm>
        </p:spPr>
        <p:txBody>
          <a:bodyPr/>
          <a:lstStyle/>
          <a:p>
            <a:pPr>
              <a:buFont typeface="Wingdings" pitchFamily="2" charset="2"/>
              <a:buNone/>
              <a:defRPr/>
            </a:pPr>
            <a:r>
              <a:rPr lang="en-US" dirty="0" smtClean="0">
                <a:solidFill>
                  <a:srgbClr val="FFFF00"/>
                </a:solidFill>
                <a:effectLst/>
              </a:rPr>
              <a:t>CMC is one of the links connecting clinical batches to commercial batches</a:t>
            </a:r>
          </a:p>
          <a:p>
            <a:pPr>
              <a:defRPr/>
            </a:pPr>
            <a:endParaRPr lang="en-US" dirty="0"/>
          </a:p>
        </p:txBody>
      </p:sp>
      <p:sp>
        <p:nvSpPr>
          <p:cNvPr id="2" name="Title 1"/>
          <p:cNvSpPr>
            <a:spLocks noGrp="1"/>
          </p:cNvSpPr>
          <p:nvPr>
            <p:ph type="title"/>
          </p:nvPr>
        </p:nvSpPr>
        <p:spPr/>
        <p:txBody>
          <a:bodyPr/>
          <a:lstStyle/>
          <a:p>
            <a:pPr rtl="0" eaLnBrk="0" fontAlgn="base" hangingPunct="0"/>
            <a:r>
              <a:rPr lang="en-US" sz="3200" dirty="0" smtClean="0">
                <a:solidFill>
                  <a:srgbClr val="FFFF00"/>
                </a:solidFill>
                <a:effectLst/>
                <a:latin typeface="Arial"/>
                <a:ea typeface="+mn-ea"/>
                <a:cs typeface="+mn-cs"/>
              </a:rPr>
              <a:t>CMC is one of the links connecting clinical batches to commercial batches</a:t>
            </a:r>
            <a:endParaRPr lang="en-US" dirty="0" smtClean="0">
              <a:effectLst/>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3" name="Rectangle 3"/>
          <p:cNvSpPr>
            <a:spLocks noGrp="1" noChangeArrowheads="1"/>
          </p:cNvSpPr>
          <p:nvPr>
            <p:ph type="body" idx="1"/>
          </p:nvPr>
        </p:nvSpPr>
        <p:spPr>
          <a:xfrm>
            <a:off x="696913" y="1897063"/>
            <a:ext cx="7735887" cy="3873500"/>
          </a:xfrm>
        </p:spPr>
        <p:txBody>
          <a:bodyPr/>
          <a:lstStyle/>
          <a:p>
            <a:pPr eaLnBrk="1" hangingPunct="1">
              <a:spcBef>
                <a:spcPct val="50000"/>
              </a:spcBef>
              <a:buClr>
                <a:schemeClr val="tx1"/>
              </a:buClr>
              <a:buFontTx/>
              <a:buChar char="•"/>
              <a:defRPr/>
            </a:pPr>
            <a:r>
              <a:rPr lang="en-US" sz="2800" i="1" dirty="0" smtClean="0"/>
              <a:t>Sterile injectable product</a:t>
            </a:r>
            <a:r>
              <a:rPr lang="en-US" sz="2800" dirty="0" smtClean="0"/>
              <a:t> – sterility and endotoxin concentration</a:t>
            </a:r>
          </a:p>
          <a:p>
            <a:pPr eaLnBrk="1" hangingPunct="1">
              <a:spcBef>
                <a:spcPct val="50000"/>
              </a:spcBef>
              <a:buClr>
                <a:schemeClr val="tx1"/>
              </a:buClr>
              <a:buFontTx/>
              <a:buChar char="•"/>
              <a:defRPr/>
            </a:pPr>
            <a:r>
              <a:rPr lang="en-US" sz="2800" i="1" dirty="0" smtClean="0"/>
              <a:t>Controlled release product</a:t>
            </a:r>
            <a:r>
              <a:rPr lang="en-US" sz="2800" dirty="0" smtClean="0"/>
              <a:t> – release profile of active ingredient over time</a:t>
            </a:r>
          </a:p>
          <a:p>
            <a:pPr eaLnBrk="1" hangingPunct="1">
              <a:spcBef>
                <a:spcPct val="50000"/>
              </a:spcBef>
              <a:buClr>
                <a:schemeClr val="tx1"/>
              </a:buClr>
              <a:buFontTx/>
              <a:buChar char="•"/>
              <a:defRPr/>
            </a:pPr>
            <a:r>
              <a:rPr lang="en-US" sz="2800" i="1" dirty="0" smtClean="0"/>
              <a:t>Oral tablet</a:t>
            </a:r>
            <a:r>
              <a:rPr lang="en-US" sz="2800" dirty="0" smtClean="0"/>
              <a:t> – dissolution profile</a:t>
            </a:r>
          </a:p>
          <a:p>
            <a:pPr eaLnBrk="1" hangingPunct="1">
              <a:spcBef>
                <a:spcPct val="50000"/>
              </a:spcBef>
              <a:buClr>
                <a:schemeClr val="tx1"/>
              </a:buClr>
              <a:buFontTx/>
              <a:buChar char="•"/>
              <a:defRPr/>
            </a:pPr>
            <a:r>
              <a:rPr lang="en-US" sz="2800" i="1" dirty="0" smtClean="0"/>
              <a:t>Soluble powder for drinking water</a:t>
            </a:r>
            <a:r>
              <a:rPr lang="en-US" sz="2800" dirty="0" smtClean="0"/>
              <a:t> – moisture content as powder, solubility in water</a:t>
            </a:r>
          </a:p>
          <a:p>
            <a:pPr eaLnBrk="1" hangingPunct="1">
              <a:spcBef>
                <a:spcPct val="50000"/>
              </a:spcBef>
              <a:buClr>
                <a:schemeClr val="tx1"/>
              </a:buClr>
              <a:buFontTx/>
              <a:buChar char="•"/>
              <a:defRPr/>
            </a:pPr>
            <a:endParaRPr lang="en-US" sz="2800" dirty="0" smtClean="0"/>
          </a:p>
        </p:txBody>
      </p:sp>
      <p:sp>
        <p:nvSpPr>
          <p:cNvPr id="240642" name="Rectangle 2"/>
          <p:cNvSpPr>
            <a:spLocks noGrp="1" noChangeArrowheads="1"/>
          </p:cNvSpPr>
          <p:nvPr>
            <p:ph type="title"/>
          </p:nvPr>
        </p:nvSpPr>
        <p:spPr>
          <a:xfrm>
            <a:off x="428625" y="427038"/>
            <a:ext cx="8229600" cy="1139825"/>
          </a:xfrm>
        </p:spPr>
        <p:txBody>
          <a:bodyPr/>
          <a:lstStyle/>
          <a:p>
            <a:pPr eaLnBrk="1" hangingPunct="1">
              <a:defRPr/>
            </a:pPr>
            <a:r>
              <a:rPr lang="en-US" sz="3600" dirty="0" smtClean="0">
                <a:solidFill>
                  <a:schemeClr val="tx1"/>
                </a:solidFill>
              </a:rPr>
              <a:t>CMC is Specific to the Product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Rectangle 3"/>
          <p:cNvSpPr>
            <a:spLocks noGrp="1" noChangeArrowheads="1"/>
          </p:cNvSpPr>
          <p:nvPr>
            <p:ph type="body" idx="1"/>
          </p:nvPr>
        </p:nvSpPr>
        <p:spPr>
          <a:xfrm>
            <a:off x="457200" y="2125663"/>
            <a:ext cx="8229600" cy="3624262"/>
          </a:xfrm>
        </p:spPr>
        <p:txBody>
          <a:bodyPr/>
          <a:lstStyle/>
          <a:p>
            <a:pPr eaLnBrk="1" hangingPunct="1">
              <a:spcBef>
                <a:spcPct val="50000"/>
              </a:spcBef>
              <a:buClr>
                <a:schemeClr val="tx1"/>
              </a:buClr>
              <a:buFontTx/>
              <a:buChar char="•"/>
              <a:defRPr/>
            </a:pPr>
            <a:r>
              <a:rPr lang="en-US" sz="2800" dirty="0" smtClean="0"/>
              <a:t>Testing alone of the finished drug product is insufficient for control of product quality</a:t>
            </a:r>
          </a:p>
          <a:p>
            <a:pPr eaLnBrk="1" hangingPunct="1">
              <a:spcBef>
                <a:spcPct val="50000"/>
              </a:spcBef>
              <a:buClr>
                <a:schemeClr val="tx1"/>
              </a:buClr>
              <a:buFontTx/>
              <a:buChar char="•"/>
              <a:defRPr/>
            </a:pPr>
            <a:r>
              <a:rPr lang="en-US" sz="2800" dirty="0" smtClean="0"/>
              <a:t>The manufacturer should know which steps and variables in the manufacturing process need to be controlled and why</a:t>
            </a:r>
          </a:p>
          <a:p>
            <a:pPr eaLnBrk="1" hangingPunct="1">
              <a:spcBef>
                <a:spcPct val="50000"/>
              </a:spcBef>
              <a:buClr>
                <a:schemeClr val="tx1"/>
              </a:buClr>
              <a:buFontTx/>
              <a:buChar char="•"/>
              <a:defRPr/>
            </a:pPr>
            <a:r>
              <a:rPr lang="en-US" sz="2800" dirty="0" smtClean="0"/>
              <a:t>Process understanding is the foundation of a controlled manufacturing process</a:t>
            </a:r>
          </a:p>
          <a:p>
            <a:pPr eaLnBrk="1" hangingPunct="1">
              <a:spcBef>
                <a:spcPct val="50000"/>
              </a:spcBef>
              <a:buClr>
                <a:schemeClr val="tx1"/>
              </a:buClr>
              <a:buFontTx/>
              <a:buNone/>
              <a:defRPr/>
            </a:pPr>
            <a:endParaRPr lang="en-US" sz="2800" dirty="0" smtClean="0"/>
          </a:p>
        </p:txBody>
      </p:sp>
      <p:sp>
        <p:nvSpPr>
          <p:cNvPr id="243714" name="Rectangle 2"/>
          <p:cNvSpPr>
            <a:spLocks noGrp="1" noChangeArrowheads="1"/>
          </p:cNvSpPr>
          <p:nvPr>
            <p:ph type="title"/>
          </p:nvPr>
        </p:nvSpPr>
        <p:spPr>
          <a:xfrm>
            <a:off x="457200" y="552450"/>
            <a:ext cx="8229600" cy="1139825"/>
          </a:xfrm>
        </p:spPr>
        <p:txBody>
          <a:bodyPr/>
          <a:lstStyle/>
          <a:p>
            <a:pPr eaLnBrk="1" hangingPunct="1">
              <a:defRPr/>
            </a:pPr>
            <a:r>
              <a:rPr lang="en-US" sz="3600" dirty="0" smtClean="0">
                <a:solidFill>
                  <a:schemeClr val="tx1"/>
                </a:solidFill>
              </a:rPr>
              <a:t>Process Understanding is Vital to Quality and Consistency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descr="In the graph, manufactured batches are compared for their quality attributes.  For the left group, batches display a high degree of variability for the quality attributes demonstrating a lack of control in the manufacturing process .  For the right group, batches display little variability for quality attributed demonstrating control over the manufacturing process" title="Comparison of batches manufactured under different controls"/>
          <p:cNvGrpSpPr/>
          <p:nvPr/>
        </p:nvGrpSpPr>
        <p:grpSpPr>
          <a:xfrm>
            <a:off x="138082" y="1146175"/>
            <a:ext cx="8586818" cy="5674102"/>
            <a:chOff x="138082" y="1146175"/>
            <a:chExt cx="8586818" cy="5674102"/>
          </a:xfrm>
        </p:grpSpPr>
        <p:sp>
          <p:nvSpPr>
            <p:cNvPr id="244738" name="AutoShape 2"/>
            <p:cNvSpPr>
              <a:spLocks noChangeAspect="1" noChangeArrowheads="1" noTextEdit="1"/>
            </p:cNvSpPr>
            <p:nvPr/>
          </p:nvSpPr>
          <p:spPr bwMode="auto">
            <a:xfrm>
              <a:off x="806450" y="1146175"/>
              <a:ext cx="7918450" cy="4926013"/>
            </a:xfrm>
            <a:prstGeom prst="rect">
              <a:avLst/>
            </a:prstGeom>
            <a:noFill/>
            <a:ln>
              <a:noFill/>
            </a:ln>
            <a:extLst/>
          </p:spPr>
          <p:txBody>
            <a:bodyPr/>
            <a:lstStyle/>
            <a:p>
              <a:pPr>
                <a:defRPr/>
              </a:pPr>
              <a:endParaRPr lang="en-US"/>
            </a:p>
          </p:txBody>
        </p:sp>
        <p:sp>
          <p:nvSpPr>
            <p:cNvPr id="10243" name="Text Box 4"/>
            <p:cNvSpPr txBox="1">
              <a:spLocks noChangeArrowheads="1"/>
            </p:cNvSpPr>
            <p:nvPr/>
          </p:nvSpPr>
          <p:spPr bwMode="auto">
            <a:xfrm rot="16200000">
              <a:off x="-1784999" y="3481424"/>
              <a:ext cx="4677159"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dirty="0">
                  <a:effectLst/>
                </a:rPr>
                <a:t>Quality </a:t>
              </a:r>
              <a:r>
                <a:rPr lang="en-US" sz="2400" dirty="0" smtClean="0">
                  <a:effectLst/>
                </a:rPr>
                <a:t>Attribute</a:t>
              </a:r>
              <a:br>
                <a:rPr lang="en-US" sz="2400" dirty="0" smtClean="0">
                  <a:effectLst/>
                </a:rPr>
              </a:br>
              <a:r>
                <a:rPr lang="en-US" sz="2400" dirty="0" smtClean="0">
                  <a:effectLst/>
                </a:rPr>
                <a:t>(a measure of product quality)</a:t>
              </a:r>
              <a:endParaRPr lang="en-US" sz="2400" dirty="0">
                <a:effectLst/>
              </a:endParaRPr>
            </a:p>
          </p:txBody>
        </p:sp>
        <p:sp>
          <p:nvSpPr>
            <p:cNvPr id="244741" name="AutoShape 5"/>
            <p:cNvSpPr>
              <a:spLocks noChangeAspect="1" noChangeArrowheads="1" noTextEdit="1"/>
            </p:cNvSpPr>
            <p:nvPr/>
          </p:nvSpPr>
          <p:spPr bwMode="auto">
            <a:xfrm>
              <a:off x="806450" y="1146175"/>
              <a:ext cx="7918450" cy="4926013"/>
            </a:xfrm>
            <a:prstGeom prst="rect">
              <a:avLst/>
            </a:prstGeom>
            <a:noFill/>
            <a:ln>
              <a:noFill/>
            </a:ln>
            <a:extLst/>
          </p:spPr>
          <p:txBody>
            <a:bodyPr/>
            <a:lstStyle/>
            <a:p>
              <a:pPr>
                <a:defRPr/>
              </a:pPr>
              <a:endParaRPr lang="en-US"/>
            </a:p>
          </p:txBody>
        </p:sp>
        <p:sp>
          <p:nvSpPr>
            <p:cNvPr id="244742" name="Rectangle 6"/>
            <p:cNvSpPr>
              <a:spLocks noChangeArrowheads="1"/>
            </p:cNvSpPr>
            <p:nvPr/>
          </p:nvSpPr>
          <p:spPr bwMode="auto">
            <a:xfrm>
              <a:off x="1611313" y="2006600"/>
              <a:ext cx="6927850" cy="3656013"/>
            </a:xfrm>
            <a:prstGeom prst="rect">
              <a:avLst/>
            </a:prstGeom>
            <a:noFill/>
            <a:ln>
              <a:noFill/>
            </a:ln>
            <a:extLst/>
          </p:spPr>
          <p:txBody>
            <a:bodyPr/>
            <a:lstStyle/>
            <a:p>
              <a:pPr>
                <a:defRPr/>
              </a:pPr>
              <a:endParaRPr lang="en-US"/>
            </a:p>
          </p:txBody>
        </p:sp>
        <p:sp>
          <p:nvSpPr>
            <p:cNvPr id="244743" name="Line 7"/>
            <p:cNvSpPr>
              <a:spLocks noChangeShapeType="1"/>
            </p:cNvSpPr>
            <p:nvPr/>
          </p:nvSpPr>
          <p:spPr bwMode="auto">
            <a:xfrm>
              <a:off x="1611313" y="5143500"/>
              <a:ext cx="6927850" cy="0"/>
            </a:xfrm>
            <a:prstGeom prst="line">
              <a:avLst/>
            </a:prstGeom>
            <a:noFill/>
            <a:ln w="12700">
              <a:solidFill>
                <a:srgbClr val="FFFFFF"/>
              </a:solidFill>
              <a:round/>
              <a:headEnd/>
              <a:tailEnd/>
            </a:ln>
            <a:extLst/>
          </p:spPr>
          <p:txBody>
            <a:bodyPr/>
            <a:lstStyle/>
            <a:p>
              <a:pPr>
                <a:defRPr/>
              </a:pPr>
              <a:endParaRPr lang="en-US"/>
            </a:p>
          </p:txBody>
        </p:sp>
        <p:sp>
          <p:nvSpPr>
            <p:cNvPr id="244744" name="Line 8"/>
            <p:cNvSpPr>
              <a:spLocks noChangeShapeType="1"/>
            </p:cNvSpPr>
            <p:nvPr/>
          </p:nvSpPr>
          <p:spPr bwMode="auto">
            <a:xfrm>
              <a:off x="1611313" y="4613275"/>
              <a:ext cx="6927850" cy="0"/>
            </a:xfrm>
            <a:prstGeom prst="line">
              <a:avLst/>
            </a:prstGeom>
            <a:noFill/>
            <a:ln w="12700">
              <a:solidFill>
                <a:srgbClr val="FFFFFF"/>
              </a:solidFill>
              <a:round/>
              <a:headEnd/>
              <a:tailEnd/>
            </a:ln>
            <a:extLst/>
          </p:spPr>
          <p:txBody>
            <a:bodyPr/>
            <a:lstStyle/>
            <a:p>
              <a:pPr>
                <a:defRPr/>
              </a:pPr>
              <a:endParaRPr lang="en-US"/>
            </a:p>
          </p:txBody>
        </p:sp>
        <p:sp>
          <p:nvSpPr>
            <p:cNvPr id="244745" name="Line 9"/>
            <p:cNvSpPr>
              <a:spLocks noChangeShapeType="1"/>
            </p:cNvSpPr>
            <p:nvPr/>
          </p:nvSpPr>
          <p:spPr bwMode="auto">
            <a:xfrm>
              <a:off x="1611313" y="4094163"/>
              <a:ext cx="6927850" cy="0"/>
            </a:xfrm>
            <a:prstGeom prst="line">
              <a:avLst/>
            </a:prstGeom>
            <a:noFill/>
            <a:ln w="12700">
              <a:solidFill>
                <a:srgbClr val="FFFFFF"/>
              </a:solidFill>
              <a:round/>
              <a:headEnd/>
              <a:tailEnd/>
            </a:ln>
            <a:extLst/>
          </p:spPr>
          <p:txBody>
            <a:bodyPr/>
            <a:lstStyle/>
            <a:p>
              <a:pPr>
                <a:defRPr/>
              </a:pPr>
              <a:endParaRPr lang="en-US"/>
            </a:p>
          </p:txBody>
        </p:sp>
        <p:sp>
          <p:nvSpPr>
            <p:cNvPr id="244746" name="Line 10"/>
            <p:cNvSpPr>
              <a:spLocks noChangeShapeType="1"/>
            </p:cNvSpPr>
            <p:nvPr/>
          </p:nvSpPr>
          <p:spPr bwMode="auto">
            <a:xfrm>
              <a:off x="1611313" y="3575050"/>
              <a:ext cx="6927850" cy="0"/>
            </a:xfrm>
            <a:prstGeom prst="line">
              <a:avLst/>
            </a:prstGeom>
            <a:noFill/>
            <a:ln w="12700">
              <a:solidFill>
                <a:srgbClr val="FFFFFF"/>
              </a:solidFill>
              <a:round/>
              <a:headEnd/>
              <a:tailEnd/>
            </a:ln>
            <a:extLst/>
          </p:spPr>
          <p:txBody>
            <a:bodyPr/>
            <a:lstStyle/>
            <a:p>
              <a:pPr>
                <a:defRPr/>
              </a:pPr>
              <a:endParaRPr lang="en-US"/>
            </a:p>
          </p:txBody>
        </p:sp>
        <p:sp>
          <p:nvSpPr>
            <p:cNvPr id="244747" name="Line 11"/>
            <p:cNvSpPr>
              <a:spLocks noChangeShapeType="1"/>
            </p:cNvSpPr>
            <p:nvPr/>
          </p:nvSpPr>
          <p:spPr bwMode="auto">
            <a:xfrm>
              <a:off x="1611313" y="3055938"/>
              <a:ext cx="6927850" cy="0"/>
            </a:xfrm>
            <a:prstGeom prst="line">
              <a:avLst/>
            </a:prstGeom>
            <a:noFill/>
            <a:ln w="12700">
              <a:solidFill>
                <a:srgbClr val="FFFFFF"/>
              </a:solidFill>
              <a:round/>
              <a:headEnd/>
              <a:tailEnd/>
            </a:ln>
            <a:extLst/>
          </p:spPr>
          <p:txBody>
            <a:bodyPr/>
            <a:lstStyle/>
            <a:p>
              <a:pPr>
                <a:defRPr/>
              </a:pPr>
              <a:endParaRPr lang="en-US"/>
            </a:p>
          </p:txBody>
        </p:sp>
        <p:sp>
          <p:nvSpPr>
            <p:cNvPr id="244748" name="Line 12"/>
            <p:cNvSpPr>
              <a:spLocks noChangeShapeType="1"/>
            </p:cNvSpPr>
            <p:nvPr/>
          </p:nvSpPr>
          <p:spPr bwMode="auto">
            <a:xfrm>
              <a:off x="1611313" y="2525713"/>
              <a:ext cx="6927850" cy="0"/>
            </a:xfrm>
            <a:prstGeom prst="line">
              <a:avLst/>
            </a:prstGeom>
            <a:noFill/>
            <a:ln w="12700">
              <a:solidFill>
                <a:srgbClr val="FFFFFF"/>
              </a:solidFill>
              <a:round/>
              <a:headEnd/>
              <a:tailEnd/>
            </a:ln>
            <a:extLst/>
          </p:spPr>
          <p:txBody>
            <a:bodyPr/>
            <a:lstStyle/>
            <a:p>
              <a:pPr>
                <a:defRPr/>
              </a:pPr>
              <a:endParaRPr lang="en-US"/>
            </a:p>
          </p:txBody>
        </p:sp>
        <p:sp>
          <p:nvSpPr>
            <p:cNvPr id="244749" name="Line 13"/>
            <p:cNvSpPr>
              <a:spLocks noChangeShapeType="1"/>
            </p:cNvSpPr>
            <p:nvPr/>
          </p:nvSpPr>
          <p:spPr bwMode="auto">
            <a:xfrm>
              <a:off x="1611313" y="2006600"/>
              <a:ext cx="6927850" cy="0"/>
            </a:xfrm>
            <a:prstGeom prst="line">
              <a:avLst/>
            </a:prstGeom>
            <a:noFill/>
            <a:ln w="12700">
              <a:solidFill>
                <a:srgbClr val="FFFFFF"/>
              </a:solidFill>
              <a:round/>
              <a:headEnd/>
              <a:tailEnd/>
            </a:ln>
            <a:extLst/>
          </p:spPr>
          <p:txBody>
            <a:bodyPr/>
            <a:lstStyle/>
            <a:p>
              <a:pPr>
                <a:defRPr/>
              </a:pPr>
              <a:endParaRPr lang="en-US"/>
            </a:p>
          </p:txBody>
        </p:sp>
        <p:sp>
          <p:nvSpPr>
            <p:cNvPr id="244750" name="Rectangle 14"/>
            <p:cNvSpPr>
              <a:spLocks noChangeArrowheads="1"/>
            </p:cNvSpPr>
            <p:nvPr/>
          </p:nvSpPr>
          <p:spPr bwMode="auto">
            <a:xfrm>
              <a:off x="1611313" y="2006600"/>
              <a:ext cx="6927850" cy="3656013"/>
            </a:xfrm>
            <a:prstGeom prst="rect">
              <a:avLst/>
            </a:prstGeom>
            <a:noFill/>
            <a:ln w="12700">
              <a:solidFill>
                <a:srgbClr val="FFFFFF"/>
              </a:solidFill>
              <a:miter lim="800000"/>
              <a:headEnd/>
              <a:tailEnd/>
            </a:ln>
            <a:extLst/>
          </p:spPr>
          <p:txBody>
            <a:bodyPr/>
            <a:lstStyle/>
            <a:p>
              <a:pPr>
                <a:defRPr/>
              </a:pPr>
              <a:endParaRPr lang="en-US"/>
            </a:p>
          </p:txBody>
        </p:sp>
        <p:grpSp>
          <p:nvGrpSpPr>
            <p:cNvPr id="2" name="Group 15"/>
            <p:cNvGrpSpPr>
              <a:grpSpLocks/>
            </p:cNvGrpSpPr>
            <p:nvPr/>
          </p:nvGrpSpPr>
          <p:grpSpPr bwMode="auto">
            <a:xfrm>
              <a:off x="5281613" y="3468688"/>
              <a:ext cx="3081337" cy="2190750"/>
              <a:chOff x="1131" y="1907"/>
              <a:chExt cx="1941" cy="1380"/>
            </a:xfrm>
          </p:grpSpPr>
          <p:sp>
            <p:nvSpPr>
              <p:cNvPr id="244752" name="Rectangle 16"/>
              <p:cNvSpPr>
                <a:spLocks noChangeArrowheads="1"/>
              </p:cNvSpPr>
              <p:nvPr/>
            </p:nvSpPr>
            <p:spPr bwMode="auto">
              <a:xfrm>
                <a:off x="1131" y="2037"/>
                <a:ext cx="164" cy="1250"/>
              </a:xfrm>
              <a:prstGeom prst="rect">
                <a:avLst/>
              </a:prstGeom>
              <a:solidFill>
                <a:srgbClr val="009999"/>
              </a:solidFill>
              <a:ln w="12700">
                <a:solidFill>
                  <a:srgbClr val="FFFFFF"/>
                </a:solidFill>
                <a:miter lim="800000"/>
                <a:headEnd/>
                <a:tailEnd/>
              </a:ln>
            </p:spPr>
            <p:txBody>
              <a:bodyPr/>
              <a:lstStyle/>
              <a:p>
                <a:pPr>
                  <a:defRPr/>
                </a:pPr>
                <a:endParaRPr lang="en-US"/>
              </a:p>
            </p:txBody>
          </p:sp>
          <p:sp>
            <p:nvSpPr>
              <p:cNvPr id="244753" name="Rectangle 17"/>
              <p:cNvSpPr>
                <a:spLocks noChangeArrowheads="1"/>
              </p:cNvSpPr>
              <p:nvPr/>
            </p:nvSpPr>
            <p:spPr bwMode="auto">
              <a:xfrm>
                <a:off x="1295" y="1907"/>
                <a:ext cx="164" cy="1380"/>
              </a:xfrm>
              <a:prstGeom prst="rect">
                <a:avLst/>
              </a:prstGeom>
              <a:solidFill>
                <a:srgbClr val="0088E4"/>
              </a:solidFill>
              <a:ln w="12700">
                <a:solidFill>
                  <a:srgbClr val="FFFFFF"/>
                </a:solidFill>
                <a:miter lim="800000"/>
                <a:headEnd/>
                <a:tailEnd/>
              </a:ln>
            </p:spPr>
            <p:txBody>
              <a:bodyPr/>
              <a:lstStyle/>
              <a:p>
                <a:pPr>
                  <a:defRPr/>
                </a:pPr>
                <a:endParaRPr lang="en-US"/>
              </a:p>
            </p:txBody>
          </p:sp>
          <p:sp>
            <p:nvSpPr>
              <p:cNvPr id="244754" name="Rectangle 18"/>
              <p:cNvSpPr>
                <a:spLocks noChangeArrowheads="1"/>
              </p:cNvSpPr>
              <p:nvPr/>
            </p:nvSpPr>
            <p:spPr bwMode="auto">
              <a:xfrm>
                <a:off x="1459" y="1965"/>
                <a:ext cx="156" cy="1322"/>
              </a:xfrm>
              <a:prstGeom prst="rect">
                <a:avLst/>
              </a:prstGeom>
              <a:solidFill>
                <a:srgbClr val="99FF99"/>
              </a:solidFill>
              <a:ln w="12700">
                <a:solidFill>
                  <a:srgbClr val="FFFFFF"/>
                </a:solidFill>
                <a:miter lim="800000"/>
                <a:headEnd/>
                <a:tailEnd/>
              </a:ln>
            </p:spPr>
            <p:txBody>
              <a:bodyPr/>
              <a:lstStyle/>
              <a:p>
                <a:pPr>
                  <a:defRPr/>
                </a:pPr>
                <a:endParaRPr lang="en-US"/>
              </a:p>
            </p:txBody>
          </p:sp>
          <p:sp>
            <p:nvSpPr>
              <p:cNvPr id="244755" name="Rectangle 19"/>
              <p:cNvSpPr>
                <a:spLocks noChangeArrowheads="1"/>
              </p:cNvSpPr>
              <p:nvPr/>
            </p:nvSpPr>
            <p:spPr bwMode="auto">
              <a:xfrm>
                <a:off x="1615" y="2037"/>
                <a:ext cx="163" cy="1250"/>
              </a:xfrm>
              <a:prstGeom prst="rect">
                <a:avLst/>
              </a:prstGeom>
              <a:solidFill>
                <a:srgbClr val="AFE1FF"/>
              </a:solidFill>
              <a:ln w="12700">
                <a:solidFill>
                  <a:srgbClr val="FFFFFF"/>
                </a:solidFill>
                <a:miter lim="800000"/>
                <a:headEnd/>
                <a:tailEnd/>
              </a:ln>
            </p:spPr>
            <p:txBody>
              <a:bodyPr/>
              <a:lstStyle/>
              <a:p>
                <a:pPr>
                  <a:defRPr/>
                </a:pPr>
                <a:endParaRPr lang="en-US"/>
              </a:p>
            </p:txBody>
          </p:sp>
          <p:sp>
            <p:nvSpPr>
              <p:cNvPr id="244756" name="Rectangle 20"/>
              <p:cNvSpPr>
                <a:spLocks noChangeArrowheads="1"/>
              </p:cNvSpPr>
              <p:nvPr/>
            </p:nvSpPr>
            <p:spPr bwMode="auto">
              <a:xfrm>
                <a:off x="1778" y="2168"/>
                <a:ext cx="164" cy="1119"/>
              </a:xfrm>
              <a:prstGeom prst="rect">
                <a:avLst/>
              </a:prstGeom>
              <a:solidFill>
                <a:srgbClr val="008AE8"/>
              </a:solidFill>
              <a:ln w="12700">
                <a:solidFill>
                  <a:srgbClr val="FFFFFF"/>
                </a:solidFill>
                <a:miter lim="800000"/>
                <a:headEnd/>
                <a:tailEnd/>
              </a:ln>
            </p:spPr>
            <p:txBody>
              <a:bodyPr/>
              <a:lstStyle/>
              <a:p>
                <a:pPr>
                  <a:defRPr/>
                </a:pPr>
                <a:endParaRPr lang="en-US"/>
              </a:p>
            </p:txBody>
          </p:sp>
          <p:sp>
            <p:nvSpPr>
              <p:cNvPr id="244757" name="Rectangle 21"/>
              <p:cNvSpPr>
                <a:spLocks noChangeArrowheads="1"/>
              </p:cNvSpPr>
              <p:nvPr/>
            </p:nvSpPr>
            <p:spPr bwMode="auto">
              <a:xfrm>
                <a:off x="1942" y="2103"/>
                <a:ext cx="164" cy="1184"/>
              </a:xfrm>
              <a:prstGeom prst="rect">
                <a:avLst/>
              </a:prstGeom>
              <a:solidFill>
                <a:srgbClr val="CCECFF"/>
              </a:solidFill>
              <a:ln w="12700">
                <a:solidFill>
                  <a:srgbClr val="FFFFFF"/>
                </a:solidFill>
                <a:miter lim="800000"/>
                <a:headEnd/>
                <a:tailEnd/>
              </a:ln>
            </p:spPr>
            <p:txBody>
              <a:bodyPr/>
              <a:lstStyle/>
              <a:p>
                <a:pPr>
                  <a:defRPr/>
                </a:pPr>
                <a:endParaRPr lang="en-US"/>
              </a:p>
            </p:txBody>
          </p:sp>
          <p:sp>
            <p:nvSpPr>
              <p:cNvPr id="244758" name="Rectangle 22"/>
              <p:cNvSpPr>
                <a:spLocks noChangeArrowheads="1"/>
              </p:cNvSpPr>
              <p:nvPr/>
            </p:nvSpPr>
            <p:spPr bwMode="auto">
              <a:xfrm>
                <a:off x="2106" y="1972"/>
                <a:ext cx="156" cy="1315"/>
              </a:xfrm>
              <a:prstGeom prst="rect">
                <a:avLst/>
              </a:prstGeom>
              <a:solidFill>
                <a:srgbClr val="0066CC"/>
              </a:solidFill>
              <a:ln w="12700">
                <a:solidFill>
                  <a:srgbClr val="FFFFFF"/>
                </a:solidFill>
                <a:miter lim="800000"/>
                <a:headEnd/>
                <a:tailEnd/>
              </a:ln>
            </p:spPr>
            <p:txBody>
              <a:bodyPr/>
              <a:lstStyle/>
              <a:p>
                <a:pPr>
                  <a:defRPr/>
                </a:pPr>
                <a:endParaRPr lang="en-US"/>
              </a:p>
            </p:txBody>
          </p:sp>
          <p:sp>
            <p:nvSpPr>
              <p:cNvPr id="244759" name="Rectangle 23"/>
              <p:cNvSpPr>
                <a:spLocks noChangeArrowheads="1"/>
              </p:cNvSpPr>
              <p:nvPr/>
            </p:nvSpPr>
            <p:spPr bwMode="auto">
              <a:xfrm>
                <a:off x="2262" y="2037"/>
                <a:ext cx="163" cy="1250"/>
              </a:xfrm>
              <a:prstGeom prst="rect">
                <a:avLst/>
              </a:prstGeom>
              <a:solidFill>
                <a:srgbClr val="CCCCFF"/>
              </a:solidFill>
              <a:ln w="12700">
                <a:solidFill>
                  <a:srgbClr val="FFFFFF"/>
                </a:solidFill>
                <a:miter lim="800000"/>
                <a:headEnd/>
                <a:tailEnd/>
              </a:ln>
            </p:spPr>
            <p:txBody>
              <a:bodyPr/>
              <a:lstStyle/>
              <a:p>
                <a:pPr>
                  <a:defRPr/>
                </a:pPr>
                <a:endParaRPr lang="en-US"/>
              </a:p>
            </p:txBody>
          </p:sp>
          <p:sp>
            <p:nvSpPr>
              <p:cNvPr id="244760" name="Rectangle 24"/>
              <p:cNvSpPr>
                <a:spLocks noChangeArrowheads="1"/>
              </p:cNvSpPr>
              <p:nvPr/>
            </p:nvSpPr>
            <p:spPr bwMode="auto">
              <a:xfrm>
                <a:off x="2425" y="2045"/>
                <a:ext cx="164" cy="1242"/>
              </a:xfrm>
              <a:prstGeom prst="rect">
                <a:avLst/>
              </a:prstGeom>
              <a:solidFill>
                <a:srgbClr val="FF0000"/>
              </a:solidFill>
              <a:ln w="12700">
                <a:solidFill>
                  <a:srgbClr val="FFFFFF"/>
                </a:solidFill>
                <a:miter lim="800000"/>
                <a:headEnd/>
                <a:tailEnd/>
              </a:ln>
            </p:spPr>
            <p:txBody>
              <a:bodyPr/>
              <a:lstStyle/>
              <a:p>
                <a:pPr>
                  <a:defRPr/>
                </a:pPr>
                <a:endParaRPr lang="en-US"/>
              </a:p>
            </p:txBody>
          </p:sp>
          <p:sp>
            <p:nvSpPr>
              <p:cNvPr id="244761" name="Rectangle 25"/>
              <p:cNvSpPr>
                <a:spLocks noChangeArrowheads="1"/>
              </p:cNvSpPr>
              <p:nvPr/>
            </p:nvSpPr>
            <p:spPr bwMode="auto">
              <a:xfrm>
                <a:off x="2589" y="2001"/>
                <a:ext cx="164" cy="1286"/>
              </a:xfrm>
              <a:prstGeom prst="rect">
                <a:avLst/>
              </a:prstGeom>
              <a:solidFill>
                <a:srgbClr val="FFFF00"/>
              </a:solidFill>
              <a:ln w="12700">
                <a:solidFill>
                  <a:srgbClr val="FFFFFF"/>
                </a:solidFill>
                <a:miter lim="800000"/>
                <a:headEnd/>
                <a:tailEnd/>
              </a:ln>
            </p:spPr>
            <p:txBody>
              <a:bodyPr/>
              <a:lstStyle/>
              <a:p>
                <a:pPr>
                  <a:defRPr/>
                </a:pPr>
                <a:endParaRPr lang="en-US"/>
              </a:p>
            </p:txBody>
          </p:sp>
          <p:sp>
            <p:nvSpPr>
              <p:cNvPr id="244762" name="Rectangle 26"/>
              <p:cNvSpPr>
                <a:spLocks noChangeArrowheads="1"/>
              </p:cNvSpPr>
              <p:nvPr/>
            </p:nvSpPr>
            <p:spPr bwMode="auto">
              <a:xfrm>
                <a:off x="2753" y="2117"/>
                <a:ext cx="155" cy="1170"/>
              </a:xfrm>
              <a:prstGeom prst="rect">
                <a:avLst/>
              </a:prstGeom>
              <a:solidFill>
                <a:srgbClr val="00FF00"/>
              </a:solidFill>
              <a:ln w="12700">
                <a:solidFill>
                  <a:srgbClr val="FFFFFF"/>
                </a:solidFill>
                <a:miter lim="800000"/>
                <a:headEnd/>
                <a:tailEnd/>
              </a:ln>
            </p:spPr>
            <p:txBody>
              <a:bodyPr/>
              <a:lstStyle/>
              <a:p>
                <a:pPr>
                  <a:defRPr/>
                </a:pPr>
                <a:endParaRPr lang="en-US"/>
              </a:p>
            </p:txBody>
          </p:sp>
          <p:sp>
            <p:nvSpPr>
              <p:cNvPr id="244763" name="Rectangle 27"/>
              <p:cNvSpPr>
                <a:spLocks noChangeArrowheads="1"/>
              </p:cNvSpPr>
              <p:nvPr/>
            </p:nvSpPr>
            <p:spPr bwMode="auto">
              <a:xfrm>
                <a:off x="2908" y="2088"/>
                <a:ext cx="164" cy="1199"/>
              </a:xfrm>
              <a:prstGeom prst="rect">
                <a:avLst/>
              </a:prstGeom>
              <a:solidFill>
                <a:srgbClr val="00FFFF"/>
              </a:solidFill>
              <a:ln w="12700">
                <a:solidFill>
                  <a:srgbClr val="FFFFFF"/>
                </a:solidFill>
                <a:miter lim="800000"/>
                <a:headEnd/>
                <a:tailEnd/>
              </a:ln>
            </p:spPr>
            <p:txBody>
              <a:bodyPr/>
              <a:lstStyle/>
              <a:p>
                <a:pPr>
                  <a:defRPr/>
                </a:pPr>
                <a:endParaRPr lang="en-US"/>
              </a:p>
            </p:txBody>
          </p:sp>
        </p:grpSp>
        <p:grpSp>
          <p:nvGrpSpPr>
            <p:cNvPr id="3" name="Group 28"/>
            <p:cNvGrpSpPr>
              <a:grpSpLocks/>
            </p:cNvGrpSpPr>
            <p:nvPr/>
          </p:nvGrpSpPr>
          <p:grpSpPr bwMode="auto">
            <a:xfrm>
              <a:off x="1797050" y="2524125"/>
              <a:ext cx="3079750" cy="3136900"/>
              <a:chOff x="3314" y="1311"/>
              <a:chExt cx="1940" cy="1976"/>
            </a:xfrm>
          </p:grpSpPr>
          <p:sp>
            <p:nvSpPr>
              <p:cNvPr id="244765" name="Rectangle 29"/>
              <p:cNvSpPr>
                <a:spLocks noChangeArrowheads="1"/>
              </p:cNvSpPr>
              <p:nvPr/>
            </p:nvSpPr>
            <p:spPr bwMode="auto">
              <a:xfrm>
                <a:off x="3314" y="2299"/>
                <a:ext cx="163" cy="988"/>
              </a:xfrm>
              <a:prstGeom prst="rect">
                <a:avLst/>
              </a:prstGeom>
              <a:solidFill>
                <a:srgbClr val="009999"/>
              </a:solidFill>
              <a:ln w="12700">
                <a:solidFill>
                  <a:srgbClr val="FFFFFF"/>
                </a:solidFill>
                <a:miter lim="800000"/>
                <a:headEnd/>
                <a:tailEnd/>
              </a:ln>
            </p:spPr>
            <p:txBody>
              <a:bodyPr/>
              <a:lstStyle/>
              <a:p>
                <a:pPr>
                  <a:defRPr/>
                </a:pPr>
                <a:endParaRPr lang="en-US"/>
              </a:p>
            </p:txBody>
          </p:sp>
          <p:sp>
            <p:nvSpPr>
              <p:cNvPr id="244766" name="Rectangle 30"/>
              <p:cNvSpPr>
                <a:spLocks noChangeArrowheads="1"/>
              </p:cNvSpPr>
              <p:nvPr/>
            </p:nvSpPr>
            <p:spPr bwMode="auto">
              <a:xfrm>
                <a:off x="3477" y="1441"/>
                <a:ext cx="164" cy="1846"/>
              </a:xfrm>
              <a:prstGeom prst="rect">
                <a:avLst/>
              </a:prstGeom>
              <a:solidFill>
                <a:srgbClr val="0088E4"/>
              </a:solidFill>
              <a:ln w="12700">
                <a:solidFill>
                  <a:srgbClr val="FFFFFF"/>
                </a:solidFill>
                <a:miter lim="800000"/>
                <a:headEnd/>
                <a:tailEnd/>
              </a:ln>
            </p:spPr>
            <p:txBody>
              <a:bodyPr/>
              <a:lstStyle/>
              <a:p>
                <a:pPr>
                  <a:defRPr/>
                </a:pPr>
                <a:endParaRPr lang="en-US"/>
              </a:p>
            </p:txBody>
          </p:sp>
          <p:sp>
            <p:nvSpPr>
              <p:cNvPr id="244767" name="Rectangle 31"/>
              <p:cNvSpPr>
                <a:spLocks noChangeArrowheads="1"/>
              </p:cNvSpPr>
              <p:nvPr/>
            </p:nvSpPr>
            <p:spPr bwMode="auto">
              <a:xfrm>
                <a:off x="3641" y="1841"/>
                <a:ext cx="156" cy="1446"/>
              </a:xfrm>
              <a:prstGeom prst="rect">
                <a:avLst/>
              </a:prstGeom>
              <a:solidFill>
                <a:srgbClr val="99FF99"/>
              </a:solidFill>
              <a:ln w="12700">
                <a:solidFill>
                  <a:srgbClr val="FFFFFF"/>
                </a:solidFill>
                <a:miter lim="800000"/>
                <a:headEnd/>
                <a:tailEnd/>
              </a:ln>
            </p:spPr>
            <p:txBody>
              <a:bodyPr/>
              <a:lstStyle/>
              <a:p>
                <a:pPr>
                  <a:defRPr/>
                </a:pPr>
                <a:endParaRPr lang="en-US"/>
              </a:p>
            </p:txBody>
          </p:sp>
          <p:sp>
            <p:nvSpPr>
              <p:cNvPr id="244768" name="Rectangle 32"/>
              <p:cNvSpPr>
                <a:spLocks noChangeArrowheads="1"/>
              </p:cNvSpPr>
              <p:nvPr/>
            </p:nvSpPr>
            <p:spPr bwMode="auto">
              <a:xfrm>
                <a:off x="3797" y="2626"/>
                <a:ext cx="164" cy="661"/>
              </a:xfrm>
              <a:prstGeom prst="rect">
                <a:avLst/>
              </a:prstGeom>
              <a:solidFill>
                <a:srgbClr val="AFE1FF"/>
              </a:solidFill>
              <a:ln w="12700">
                <a:solidFill>
                  <a:srgbClr val="FFFFFF"/>
                </a:solidFill>
                <a:miter lim="800000"/>
                <a:headEnd/>
                <a:tailEnd/>
              </a:ln>
            </p:spPr>
            <p:txBody>
              <a:bodyPr/>
              <a:lstStyle/>
              <a:p>
                <a:pPr>
                  <a:defRPr/>
                </a:pPr>
                <a:endParaRPr lang="en-US"/>
              </a:p>
            </p:txBody>
          </p:sp>
          <p:sp>
            <p:nvSpPr>
              <p:cNvPr id="244769" name="Rectangle 33"/>
              <p:cNvSpPr>
                <a:spLocks noChangeArrowheads="1"/>
              </p:cNvSpPr>
              <p:nvPr/>
            </p:nvSpPr>
            <p:spPr bwMode="auto">
              <a:xfrm>
                <a:off x="3961" y="2168"/>
                <a:ext cx="163" cy="1119"/>
              </a:xfrm>
              <a:prstGeom prst="rect">
                <a:avLst/>
              </a:prstGeom>
              <a:solidFill>
                <a:srgbClr val="008AE8"/>
              </a:solidFill>
              <a:ln w="12700">
                <a:solidFill>
                  <a:srgbClr val="FFFFFF"/>
                </a:solidFill>
                <a:miter lim="800000"/>
                <a:headEnd/>
                <a:tailEnd/>
              </a:ln>
            </p:spPr>
            <p:txBody>
              <a:bodyPr/>
              <a:lstStyle/>
              <a:p>
                <a:pPr>
                  <a:defRPr/>
                </a:pPr>
                <a:endParaRPr lang="en-US"/>
              </a:p>
            </p:txBody>
          </p:sp>
          <p:sp>
            <p:nvSpPr>
              <p:cNvPr id="244770" name="Rectangle 34"/>
              <p:cNvSpPr>
                <a:spLocks noChangeArrowheads="1"/>
              </p:cNvSpPr>
              <p:nvPr/>
            </p:nvSpPr>
            <p:spPr bwMode="auto">
              <a:xfrm>
                <a:off x="4124" y="1376"/>
                <a:ext cx="164" cy="1911"/>
              </a:xfrm>
              <a:prstGeom prst="rect">
                <a:avLst/>
              </a:prstGeom>
              <a:solidFill>
                <a:srgbClr val="CCECFF"/>
              </a:solidFill>
              <a:ln w="12700">
                <a:solidFill>
                  <a:srgbClr val="FFFFFF"/>
                </a:solidFill>
                <a:miter lim="800000"/>
                <a:headEnd/>
                <a:tailEnd/>
              </a:ln>
            </p:spPr>
            <p:txBody>
              <a:bodyPr/>
              <a:lstStyle/>
              <a:p>
                <a:pPr>
                  <a:defRPr/>
                </a:pPr>
                <a:endParaRPr lang="en-US"/>
              </a:p>
            </p:txBody>
          </p:sp>
          <p:sp>
            <p:nvSpPr>
              <p:cNvPr id="244771" name="Rectangle 35"/>
              <p:cNvSpPr>
                <a:spLocks noChangeArrowheads="1"/>
              </p:cNvSpPr>
              <p:nvPr/>
            </p:nvSpPr>
            <p:spPr bwMode="auto">
              <a:xfrm>
                <a:off x="4288" y="2561"/>
                <a:ext cx="156" cy="726"/>
              </a:xfrm>
              <a:prstGeom prst="rect">
                <a:avLst/>
              </a:prstGeom>
              <a:solidFill>
                <a:srgbClr val="0066CC"/>
              </a:solidFill>
              <a:ln w="12700">
                <a:solidFill>
                  <a:srgbClr val="FFFFFF"/>
                </a:solidFill>
                <a:miter lim="800000"/>
                <a:headEnd/>
                <a:tailEnd/>
              </a:ln>
            </p:spPr>
            <p:txBody>
              <a:bodyPr/>
              <a:lstStyle/>
              <a:p>
                <a:pPr>
                  <a:defRPr/>
                </a:pPr>
                <a:endParaRPr lang="en-US"/>
              </a:p>
            </p:txBody>
          </p:sp>
          <p:sp>
            <p:nvSpPr>
              <p:cNvPr id="244772" name="Rectangle 36"/>
              <p:cNvSpPr>
                <a:spLocks noChangeArrowheads="1"/>
              </p:cNvSpPr>
              <p:nvPr/>
            </p:nvSpPr>
            <p:spPr bwMode="auto">
              <a:xfrm>
                <a:off x="4444" y="1972"/>
                <a:ext cx="164" cy="1315"/>
              </a:xfrm>
              <a:prstGeom prst="rect">
                <a:avLst/>
              </a:prstGeom>
              <a:solidFill>
                <a:srgbClr val="CCCCFF"/>
              </a:solidFill>
              <a:ln w="12700">
                <a:solidFill>
                  <a:srgbClr val="FFFFFF"/>
                </a:solidFill>
                <a:miter lim="800000"/>
                <a:headEnd/>
                <a:tailEnd/>
              </a:ln>
            </p:spPr>
            <p:txBody>
              <a:bodyPr/>
              <a:lstStyle/>
              <a:p>
                <a:pPr>
                  <a:defRPr/>
                </a:pPr>
                <a:endParaRPr lang="en-US"/>
              </a:p>
            </p:txBody>
          </p:sp>
          <p:sp>
            <p:nvSpPr>
              <p:cNvPr id="244773" name="Rectangle 37"/>
              <p:cNvSpPr>
                <a:spLocks noChangeArrowheads="1"/>
              </p:cNvSpPr>
              <p:nvPr/>
            </p:nvSpPr>
            <p:spPr bwMode="auto">
              <a:xfrm>
                <a:off x="4608" y="1311"/>
                <a:ext cx="163" cy="1976"/>
              </a:xfrm>
              <a:prstGeom prst="rect">
                <a:avLst/>
              </a:prstGeom>
              <a:solidFill>
                <a:srgbClr val="FF0000"/>
              </a:solidFill>
              <a:ln w="12700">
                <a:solidFill>
                  <a:srgbClr val="FFFFFF"/>
                </a:solidFill>
                <a:miter lim="800000"/>
                <a:headEnd/>
                <a:tailEnd/>
              </a:ln>
            </p:spPr>
            <p:txBody>
              <a:bodyPr/>
              <a:lstStyle/>
              <a:p>
                <a:pPr>
                  <a:defRPr/>
                </a:pPr>
                <a:endParaRPr lang="en-US"/>
              </a:p>
            </p:txBody>
          </p:sp>
          <p:sp>
            <p:nvSpPr>
              <p:cNvPr id="244774" name="Rectangle 38"/>
              <p:cNvSpPr>
                <a:spLocks noChangeArrowheads="1"/>
              </p:cNvSpPr>
              <p:nvPr/>
            </p:nvSpPr>
            <p:spPr bwMode="auto">
              <a:xfrm>
                <a:off x="4771" y="2234"/>
                <a:ext cx="164" cy="1053"/>
              </a:xfrm>
              <a:prstGeom prst="rect">
                <a:avLst/>
              </a:prstGeom>
              <a:solidFill>
                <a:srgbClr val="FFFF00"/>
              </a:solidFill>
              <a:ln w="12700">
                <a:solidFill>
                  <a:srgbClr val="FFFFFF"/>
                </a:solidFill>
                <a:miter lim="800000"/>
                <a:headEnd/>
                <a:tailEnd/>
              </a:ln>
            </p:spPr>
            <p:txBody>
              <a:bodyPr/>
              <a:lstStyle/>
              <a:p>
                <a:pPr>
                  <a:defRPr/>
                </a:pPr>
                <a:endParaRPr lang="en-US"/>
              </a:p>
            </p:txBody>
          </p:sp>
          <p:sp>
            <p:nvSpPr>
              <p:cNvPr id="244775" name="Rectangle 39"/>
              <p:cNvSpPr>
                <a:spLocks noChangeArrowheads="1"/>
              </p:cNvSpPr>
              <p:nvPr/>
            </p:nvSpPr>
            <p:spPr bwMode="auto">
              <a:xfrm>
                <a:off x="4935" y="2626"/>
                <a:ext cx="156" cy="661"/>
              </a:xfrm>
              <a:prstGeom prst="rect">
                <a:avLst/>
              </a:prstGeom>
              <a:solidFill>
                <a:srgbClr val="00FF00"/>
              </a:solidFill>
              <a:ln w="12700">
                <a:solidFill>
                  <a:srgbClr val="FFFFFF"/>
                </a:solidFill>
                <a:miter lim="800000"/>
                <a:headEnd/>
                <a:tailEnd/>
              </a:ln>
            </p:spPr>
            <p:txBody>
              <a:bodyPr/>
              <a:lstStyle/>
              <a:p>
                <a:pPr>
                  <a:defRPr/>
                </a:pPr>
                <a:endParaRPr lang="en-US"/>
              </a:p>
            </p:txBody>
          </p:sp>
          <p:sp>
            <p:nvSpPr>
              <p:cNvPr id="244776" name="Rectangle 40"/>
              <p:cNvSpPr>
                <a:spLocks noChangeArrowheads="1"/>
              </p:cNvSpPr>
              <p:nvPr/>
            </p:nvSpPr>
            <p:spPr bwMode="auto">
              <a:xfrm>
                <a:off x="5091" y="1710"/>
                <a:ext cx="163" cy="1577"/>
              </a:xfrm>
              <a:prstGeom prst="rect">
                <a:avLst/>
              </a:prstGeom>
              <a:solidFill>
                <a:srgbClr val="00FFFF"/>
              </a:solidFill>
              <a:ln w="12700">
                <a:solidFill>
                  <a:srgbClr val="FFFFFF"/>
                </a:solidFill>
                <a:miter lim="800000"/>
                <a:headEnd/>
                <a:tailEnd/>
              </a:ln>
            </p:spPr>
            <p:txBody>
              <a:bodyPr/>
              <a:lstStyle/>
              <a:p>
                <a:pPr>
                  <a:defRPr/>
                </a:pPr>
                <a:endParaRPr lang="en-US"/>
              </a:p>
            </p:txBody>
          </p:sp>
        </p:grpSp>
        <p:sp>
          <p:nvSpPr>
            <p:cNvPr id="244777" name="Line 41" descr="In the graph, manufactured batches are compared for their quality attributes.  For the left group, batches display a high degree of variability for the quality attributes demonstrating a lack of control in the manufacturing process .  For the right group, batches display little variablility for quality attributed demonstrating control over the manufacturing process."/>
            <p:cNvSpPr>
              <a:spLocks noChangeShapeType="1"/>
            </p:cNvSpPr>
            <p:nvPr/>
          </p:nvSpPr>
          <p:spPr bwMode="auto">
            <a:xfrm>
              <a:off x="1611313" y="2006600"/>
              <a:ext cx="0" cy="3656013"/>
            </a:xfrm>
            <a:prstGeom prst="line">
              <a:avLst/>
            </a:prstGeom>
            <a:noFill/>
            <a:ln w="12700">
              <a:solidFill>
                <a:srgbClr val="FFFFFF"/>
              </a:solidFill>
              <a:round/>
              <a:headEnd/>
              <a:tailEnd/>
            </a:ln>
            <a:extLst/>
          </p:spPr>
          <p:txBody>
            <a:bodyPr/>
            <a:lstStyle/>
            <a:p>
              <a:pPr>
                <a:defRPr/>
              </a:pPr>
              <a:endParaRPr lang="en-US"/>
            </a:p>
          </p:txBody>
        </p:sp>
        <p:sp>
          <p:nvSpPr>
            <p:cNvPr id="244778" name="Line 42"/>
            <p:cNvSpPr>
              <a:spLocks noChangeShapeType="1"/>
            </p:cNvSpPr>
            <p:nvPr/>
          </p:nvSpPr>
          <p:spPr bwMode="auto">
            <a:xfrm>
              <a:off x="1511300" y="5662613"/>
              <a:ext cx="100013" cy="0"/>
            </a:xfrm>
            <a:prstGeom prst="line">
              <a:avLst/>
            </a:prstGeom>
            <a:noFill/>
            <a:ln w="12700">
              <a:solidFill>
                <a:srgbClr val="FFFFFF"/>
              </a:solidFill>
              <a:round/>
              <a:headEnd/>
              <a:tailEnd/>
            </a:ln>
            <a:extLst/>
          </p:spPr>
          <p:txBody>
            <a:bodyPr/>
            <a:lstStyle/>
            <a:p>
              <a:pPr>
                <a:defRPr/>
              </a:pPr>
              <a:endParaRPr lang="en-US"/>
            </a:p>
          </p:txBody>
        </p:sp>
        <p:sp>
          <p:nvSpPr>
            <p:cNvPr id="244779" name="Line 43"/>
            <p:cNvSpPr>
              <a:spLocks noChangeShapeType="1"/>
            </p:cNvSpPr>
            <p:nvPr/>
          </p:nvSpPr>
          <p:spPr bwMode="auto">
            <a:xfrm>
              <a:off x="1511300" y="5143500"/>
              <a:ext cx="100013" cy="0"/>
            </a:xfrm>
            <a:prstGeom prst="line">
              <a:avLst/>
            </a:prstGeom>
            <a:noFill/>
            <a:ln w="12700">
              <a:solidFill>
                <a:srgbClr val="FFFFFF"/>
              </a:solidFill>
              <a:round/>
              <a:headEnd/>
              <a:tailEnd/>
            </a:ln>
            <a:extLst/>
          </p:spPr>
          <p:txBody>
            <a:bodyPr/>
            <a:lstStyle/>
            <a:p>
              <a:pPr>
                <a:defRPr/>
              </a:pPr>
              <a:endParaRPr lang="en-US"/>
            </a:p>
          </p:txBody>
        </p:sp>
        <p:sp>
          <p:nvSpPr>
            <p:cNvPr id="244780" name="Line 44"/>
            <p:cNvSpPr>
              <a:spLocks noChangeShapeType="1"/>
            </p:cNvSpPr>
            <p:nvPr/>
          </p:nvSpPr>
          <p:spPr bwMode="auto">
            <a:xfrm>
              <a:off x="1511300" y="4613275"/>
              <a:ext cx="100013" cy="0"/>
            </a:xfrm>
            <a:prstGeom prst="line">
              <a:avLst/>
            </a:prstGeom>
            <a:noFill/>
            <a:ln w="12700">
              <a:solidFill>
                <a:srgbClr val="FFFFFF"/>
              </a:solidFill>
              <a:round/>
              <a:headEnd/>
              <a:tailEnd/>
            </a:ln>
            <a:extLst/>
          </p:spPr>
          <p:txBody>
            <a:bodyPr/>
            <a:lstStyle/>
            <a:p>
              <a:pPr>
                <a:defRPr/>
              </a:pPr>
              <a:endParaRPr lang="en-US"/>
            </a:p>
          </p:txBody>
        </p:sp>
        <p:sp>
          <p:nvSpPr>
            <p:cNvPr id="244781" name="Line 45"/>
            <p:cNvSpPr>
              <a:spLocks noChangeShapeType="1"/>
            </p:cNvSpPr>
            <p:nvPr/>
          </p:nvSpPr>
          <p:spPr bwMode="auto">
            <a:xfrm>
              <a:off x="1511300" y="4094163"/>
              <a:ext cx="100013" cy="0"/>
            </a:xfrm>
            <a:prstGeom prst="line">
              <a:avLst/>
            </a:prstGeom>
            <a:noFill/>
            <a:ln w="12700">
              <a:solidFill>
                <a:srgbClr val="FFFFFF"/>
              </a:solidFill>
              <a:round/>
              <a:headEnd/>
              <a:tailEnd/>
            </a:ln>
            <a:extLst/>
          </p:spPr>
          <p:txBody>
            <a:bodyPr/>
            <a:lstStyle/>
            <a:p>
              <a:pPr>
                <a:defRPr/>
              </a:pPr>
              <a:endParaRPr lang="en-US"/>
            </a:p>
          </p:txBody>
        </p:sp>
        <p:sp>
          <p:nvSpPr>
            <p:cNvPr id="244782" name="Line 46"/>
            <p:cNvSpPr>
              <a:spLocks noChangeShapeType="1"/>
            </p:cNvSpPr>
            <p:nvPr/>
          </p:nvSpPr>
          <p:spPr bwMode="auto">
            <a:xfrm>
              <a:off x="1511300" y="3575050"/>
              <a:ext cx="100013" cy="0"/>
            </a:xfrm>
            <a:prstGeom prst="line">
              <a:avLst/>
            </a:prstGeom>
            <a:noFill/>
            <a:ln w="12700">
              <a:solidFill>
                <a:srgbClr val="FFFFFF"/>
              </a:solidFill>
              <a:round/>
              <a:headEnd/>
              <a:tailEnd/>
            </a:ln>
            <a:extLst/>
          </p:spPr>
          <p:txBody>
            <a:bodyPr/>
            <a:lstStyle/>
            <a:p>
              <a:pPr>
                <a:defRPr/>
              </a:pPr>
              <a:endParaRPr lang="en-US"/>
            </a:p>
          </p:txBody>
        </p:sp>
        <p:sp>
          <p:nvSpPr>
            <p:cNvPr id="244783" name="Line 47"/>
            <p:cNvSpPr>
              <a:spLocks noChangeShapeType="1"/>
            </p:cNvSpPr>
            <p:nvPr/>
          </p:nvSpPr>
          <p:spPr bwMode="auto">
            <a:xfrm>
              <a:off x="1511300" y="3055938"/>
              <a:ext cx="100013" cy="0"/>
            </a:xfrm>
            <a:prstGeom prst="line">
              <a:avLst/>
            </a:prstGeom>
            <a:noFill/>
            <a:ln w="12700">
              <a:solidFill>
                <a:srgbClr val="FFFFFF"/>
              </a:solidFill>
              <a:round/>
              <a:headEnd/>
              <a:tailEnd/>
            </a:ln>
            <a:extLst/>
          </p:spPr>
          <p:txBody>
            <a:bodyPr/>
            <a:lstStyle/>
            <a:p>
              <a:pPr>
                <a:defRPr/>
              </a:pPr>
              <a:endParaRPr lang="en-US"/>
            </a:p>
          </p:txBody>
        </p:sp>
        <p:sp>
          <p:nvSpPr>
            <p:cNvPr id="244784" name="Line 48"/>
            <p:cNvSpPr>
              <a:spLocks noChangeShapeType="1"/>
            </p:cNvSpPr>
            <p:nvPr/>
          </p:nvSpPr>
          <p:spPr bwMode="auto">
            <a:xfrm>
              <a:off x="1511300" y="2525713"/>
              <a:ext cx="100013" cy="0"/>
            </a:xfrm>
            <a:prstGeom prst="line">
              <a:avLst/>
            </a:prstGeom>
            <a:noFill/>
            <a:ln w="12700">
              <a:solidFill>
                <a:srgbClr val="FFFFFF"/>
              </a:solidFill>
              <a:round/>
              <a:headEnd/>
              <a:tailEnd/>
            </a:ln>
            <a:extLst/>
          </p:spPr>
          <p:txBody>
            <a:bodyPr/>
            <a:lstStyle/>
            <a:p>
              <a:pPr>
                <a:defRPr/>
              </a:pPr>
              <a:endParaRPr lang="en-US"/>
            </a:p>
          </p:txBody>
        </p:sp>
        <p:sp>
          <p:nvSpPr>
            <p:cNvPr id="244785" name="Line 49"/>
            <p:cNvSpPr>
              <a:spLocks noChangeShapeType="1"/>
            </p:cNvSpPr>
            <p:nvPr/>
          </p:nvSpPr>
          <p:spPr bwMode="auto">
            <a:xfrm>
              <a:off x="1511300" y="2006600"/>
              <a:ext cx="100013" cy="0"/>
            </a:xfrm>
            <a:prstGeom prst="line">
              <a:avLst/>
            </a:prstGeom>
            <a:noFill/>
            <a:ln w="12700">
              <a:solidFill>
                <a:srgbClr val="FFFFFF"/>
              </a:solidFill>
              <a:round/>
              <a:headEnd/>
              <a:tailEnd/>
            </a:ln>
            <a:extLst/>
          </p:spPr>
          <p:txBody>
            <a:bodyPr/>
            <a:lstStyle/>
            <a:p>
              <a:pPr>
                <a:defRPr/>
              </a:pPr>
              <a:endParaRPr lang="en-US"/>
            </a:p>
          </p:txBody>
        </p:sp>
        <p:sp>
          <p:nvSpPr>
            <p:cNvPr id="244786" name="Line 50"/>
            <p:cNvSpPr>
              <a:spLocks noChangeShapeType="1"/>
            </p:cNvSpPr>
            <p:nvPr/>
          </p:nvSpPr>
          <p:spPr bwMode="auto">
            <a:xfrm>
              <a:off x="1611313" y="5662613"/>
              <a:ext cx="6927850" cy="0"/>
            </a:xfrm>
            <a:prstGeom prst="line">
              <a:avLst/>
            </a:prstGeom>
            <a:noFill/>
            <a:ln w="12700">
              <a:solidFill>
                <a:srgbClr val="FFFFFF"/>
              </a:solidFill>
              <a:round/>
              <a:headEnd/>
              <a:tailEnd/>
            </a:ln>
            <a:extLst/>
          </p:spPr>
          <p:txBody>
            <a:bodyPr/>
            <a:lstStyle/>
            <a:p>
              <a:pPr>
                <a:defRPr/>
              </a:pPr>
              <a:endParaRPr lang="en-US"/>
            </a:p>
          </p:txBody>
        </p:sp>
        <p:sp>
          <p:nvSpPr>
            <p:cNvPr id="244787" name="Line 51"/>
            <p:cNvSpPr>
              <a:spLocks noChangeShapeType="1"/>
            </p:cNvSpPr>
            <p:nvPr/>
          </p:nvSpPr>
          <p:spPr bwMode="auto">
            <a:xfrm flipV="1">
              <a:off x="1611313" y="5662613"/>
              <a:ext cx="0" cy="92075"/>
            </a:xfrm>
            <a:prstGeom prst="line">
              <a:avLst/>
            </a:prstGeom>
            <a:noFill/>
            <a:ln w="12700">
              <a:solidFill>
                <a:srgbClr val="FFFFFF"/>
              </a:solidFill>
              <a:round/>
              <a:headEnd/>
              <a:tailEnd/>
            </a:ln>
            <a:extLst/>
          </p:spPr>
          <p:txBody>
            <a:bodyPr/>
            <a:lstStyle/>
            <a:p>
              <a:pPr>
                <a:defRPr/>
              </a:pPr>
              <a:endParaRPr lang="en-US"/>
            </a:p>
          </p:txBody>
        </p:sp>
        <p:sp>
          <p:nvSpPr>
            <p:cNvPr id="244788" name="Line 52"/>
            <p:cNvSpPr>
              <a:spLocks noChangeShapeType="1"/>
            </p:cNvSpPr>
            <p:nvPr/>
          </p:nvSpPr>
          <p:spPr bwMode="auto">
            <a:xfrm flipV="1">
              <a:off x="5075238" y="5662613"/>
              <a:ext cx="0" cy="92075"/>
            </a:xfrm>
            <a:prstGeom prst="line">
              <a:avLst/>
            </a:prstGeom>
            <a:noFill/>
            <a:ln w="12700">
              <a:solidFill>
                <a:srgbClr val="FFFFFF"/>
              </a:solidFill>
              <a:round/>
              <a:headEnd/>
              <a:tailEnd/>
            </a:ln>
            <a:extLst/>
          </p:spPr>
          <p:txBody>
            <a:bodyPr/>
            <a:lstStyle/>
            <a:p>
              <a:pPr>
                <a:defRPr/>
              </a:pPr>
              <a:endParaRPr lang="en-US"/>
            </a:p>
          </p:txBody>
        </p:sp>
        <p:sp>
          <p:nvSpPr>
            <p:cNvPr id="244789" name="Line 53"/>
            <p:cNvSpPr>
              <a:spLocks noChangeShapeType="1"/>
            </p:cNvSpPr>
            <p:nvPr/>
          </p:nvSpPr>
          <p:spPr bwMode="auto">
            <a:xfrm flipV="1">
              <a:off x="8539163" y="5662613"/>
              <a:ext cx="0" cy="92075"/>
            </a:xfrm>
            <a:prstGeom prst="line">
              <a:avLst/>
            </a:prstGeom>
            <a:noFill/>
            <a:ln w="12700">
              <a:solidFill>
                <a:srgbClr val="FFFFFF"/>
              </a:solidFill>
              <a:round/>
              <a:headEnd/>
              <a:tailEnd/>
            </a:ln>
            <a:extLst/>
          </p:spPr>
          <p:txBody>
            <a:bodyPr/>
            <a:lstStyle/>
            <a:p>
              <a:pPr>
                <a:defRPr/>
              </a:pPr>
              <a:endParaRPr lang="en-US"/>
            </a:p>
          </p:txBody>
        </p:sp>
        <p:sp>
          <p:nvSpPr>
            <p:cNvPr id="244790" name="Rectangle 54"/>
            <p:cNvSpPr>
              <a:spLocks noChangeArrowheads="1"/>
            </p:cNvSpPr>
            <p:nvPr/>
          </p:nvSpPr>
          <p:spPr bwMode="auto">
            <a:xfrm>
              <a:off x="1201738" y="5502275"/>
              <a:ext cx="155575" cy="334963"/>
            </a:xfrm>
            <a:prstGeom prst="rect">
              <a:avLst/>
            </a:prstGeom>
            <a:noFill/>
            <a:ln>
              <a:noFill/>
            </a:ln>
            <a:extLst/>
          </p:spPr>
          <p:txBody>
            <a:bodyPr wrap="none" lIns="0" tIns="0" rIns="0" bIns="0">
              <a:spAutoFit/>
            </a:bodyPr>
            <a:lstStyle/>
            <a:p>
              <a:pPr>
                <a:defRPr/>
              </a:pPr>
              <a:r>
                <a:rPr lang="en-US" sz="2200" b="1">
                  <a:solidFill>
                    <a:srgbClr val="FFFFFF"/>
                  </a:solidFill>
                  <a:effectLst/>
                </a:rPr>
                <a:t>0</a:t>
              </a:r>
              <a:endParaRPr lang="en-US">
                <a:effectLst>
                  <a:outerShdw blurRad="38100" dist="38100" dir="2700000" algn="tl">
                    <a:srgbClr val="000000"/>
                  </a:outerShdw>
                </a:effectLst>
              </a:endParaRPr>
            </a:p>
          </p:txBody>
        </p:sp>
        <p:sp>
          <p:nvSpPr>
            <p:cNvPr id="244791" name="Rectangle 55"/>
            <p:cNvSpPr>
              <a:spLocks noChangeArrowheads="1"/>
            </p:cNvSpPr>
            <p:nvPr/>
          </p:nvSpPr>
          <p:spPr bwMode="auto">
            <a:xfrm>
              <a:off x="1201738" y="4983163"/>
              <a:ext cx="155575" cy="334962"/>
            </a:xfrm>
            <a:prstGeom prst="rect">
              <a:avLst/>
            </a:prstGeom>
            <a:noFill/>
            <a:ln>
              <a:noFill/>
            </a:ln>
            <a:extLst/>
          </p:spPr>
          <p:txBody>
            <a:bodyPr wrap="none" lIns="0" tIns="0" rIns="0" bIns="0">
              <a:spAutoFit/>
            </a:bodyPr>
            <a:lstStyle/>
            <a:p>
              <a:pPr>
                <a:defRPr/>
              </a:pPr>
              <a:r>
                <a:rPr lang="en-US" sz="2200" b="1">
                  <a:solidFill>
                    <a:srgbClr val="FFFFFF"/>
                  </a:solidFill>
                  <a:effectLst/>
                </a:rPr>
                <a:t>5</a:t>
              </a:r>
              <a:endParaRPr lang="en-US">
                <a:effectLst>
                  <a:outerShdw blurRad="38100" dist="38100" dir="2700000" algn="tl">
                    <a:srgbClr val="000000"/>
                  </a:outerShdw>
                </a:effectLst>
              </a:endParaRPr>
            </a:p>
          </p:txBody>
        </p:sp>
        <p:sp>
          <p:nvSpPr>
            <p:cNvPr id="244792" name="Rectangle 56"/>
            <p:cNvSpPr>
              <a:spLocks noChangeArrowheads="1"/>
            </p:cNvSpPr>
            <p:nvPr/>
          </p:nvSpPr>
          <p:spPr bwMode="auto">
            <a:xfrm>
              <a:off x="1041400" y="4451350"/>
              <a:ext cx="311150" cy="334963"/>
            </a:xfrm>
            <a:prstGeom prst="rect">
              <a:avLst/>
            </a:prstGeom>
            <a:noFill/>
            <a:ln>
              <a:noFill/>
            </a:ln>
            <a:extLst/>
          </p:spPr>
          <p:txBody>
            <a:bodyPr wrap="none" lIns="0" tIns="0" rIns="0" bIns="0">
              <a:spAutoFit/>
            </a:bodyPr>
            <a:lstStyle/>
            <a:p>
              <a:pPr>
                <a:defRPr/>
              </a:pPr>
              <a:r>
                <a:rPr lang="en-US" sz="2200" b="1">
                  <a:solidFill>
                    <a:srgbClr val="FFFFFF"/>
                  </a:solidFill>
                  <a:effectLst/>
                </a:rPr>
                <a:t>10</a:t>
              </a:r>
              <a:endParaRPr lang="en-US">
                <a:effectLst>
                  <a:outerShdw blurRad="38100" dist="38100" dir="2700000" algn="tl">
                    <a:srgbClr val="000000"/>
                  </a:outerShdw>
                </a:effectLst>
              </a:endParaRPr>
            </a:p>
          </p:txBody>
        </p:sp>
        <p:sp>
          <p:nvSpPr>
            <p:cNvPr id="244793" name="Rectangle 57"/>
            <p:cNvSpPr>
              <a:spLocks noChangeArrowheads="1"/>
            </p:cNvSpPr>
            <p:nvPr/>
          </p:nvSpPr>
          <p:spPr bwMode="auto">
            <a:xfrm>
              <a:off x="1041400" y="3932238"/>
              <a:ext cx="311150" cy="334962"/>
            </a:xfrm>
            <a:prstGeom prst="rect">
              <a:avLst/>
            </a:prstGeom>
            <a:noFill/>
            <a:ln>
              <a:noFill/>
            </a:ln>
            <a:extLst/>
          </p:spPr>
          <p:txBody>
            <a:bodyPr wrap="none" lIns="0" tIns="0" rIns="0" bIns="0">
              <a:spAutoFit/>
            </a:bodyPr>
            <a:lstStyle/>
            <a:p>
              <a:pPr>
                <a:defRPr/>
              </a:pPr>
              <a:r>
                <a:rPr lang="en-US" sz="2200" b="1">
                  <a:solidFill>
                    <a:srgbClr val="FFFFFF"/>
                  </a:solidFill>
                  <a:effectLst/>
                </a:rPr>
                <a:t>15</a:t>
              </a:r>
              <a:endParaRPr lang="en-US">
                <a:effectLst>
                  <a:outerShdw blurRad="38100" dist="38100" dir="2700000" algn="tl">
                    <a:srgbClr val="000000"/>
                  </a:outerShdw>
                </a:effectLst>
              </a:endParaRPr>
            </a:p>
          </p:txBody>
        </p:sp>
        <p:sp>
          <p:nvSpPr>
            <p:cNvPr id="244794" name="Rectangle 58"/>
            <p:cNvSpPr>
              <a:spLocks noChangeArrowheads="1"/>
            </p:cNvSpPr>
            <p:nvPr/>
          </p:nvSpPr>
          <p:spPr bwMode="auto">
            <a:xfrm>
              <a:off x="1041400" y="3413125"/>
              <a:ext cx="311150" cy="334963"/>
            </a:xfrm>
            <a:prstGeom prst="rect">
              <a:avLst/>
            </a:prstGeom>
            <a:noFill/>
            <a:ln>
              <a:noFill/>
            </a:ln>
            <a:extLst/>
          </p:spPr>
          <p:txBody>
            <a:bodyPr wrap="none" lIns="0" tIns="0" rIns="0" bIns="0">
              <a:spAutoFit/>
            </a:bodyPr>
            <a:lstStyle/>
            <a:p>
              <a:pPr>
                <a:defRPr/>
              </a:pPr>
              <a:r>
                <a:rPr lang="en-US" sz="2200" b="1">
                  <a:solidFill>
                    <a:srgbClr val="FFFFFF"/>
                  </a:solidFill>
                  <a:effectLst/>
                </a:rPr>
                <a:t>20</a:t>
              </a:r>
              <a:endParaRPr lang="en-US">
                <a:effectLst>
                  <a:outerShdw blurRad="38100" dist="38100" dir="2700000" algn="tl">
                    <a:srgbClr val="000000"/>
                  </a:outerShdw>
                </a:effectLst>
              </a:endParaRPr>
            </a:p>
          </p:txBody>
        </p:sp>
        <p:sp>
          <p:nvSpPr>
            <p:cNvPr id="244795" name="Rectangle 59"/>
            <p:cNvSpPr>
              <a:spLocks noChangeArrowheads="1"/>
            </p:cNvSpPr>
            <p:nvPr/>
          </p:nvSpPr>
          <p:spPr bwMode="auto">
            <a:xfrm>
              <a:off x="1041400" y="2894013"/>
              <a:ext cx="311150" cy="334962"/>
            </a:xfrm>
            <a:prstGeom prst="rect">
              <a:avLst/>
            </a:prstGeom>
            <a:noFill/>
            <a:ln>
              <a:noFill/>
            </a:ln>
            <a:extLst/>
          </p:spPr>
          <p:txBody>
            <a:bodyPr wrap="none" lIns="0" tIns="0" rIns="0" bIns="0">
              <a:spAutoFit/>
            </a:bodyPr>
            <a:lstStyle/>
            <a:p>
              <a:pPr>
                <a:defRPr/>
              </a:pPr>
              <a:r>
                <a:rPr lang="en-US" sz="2200" b="1" dirty="0">
                  <a:solidFill>
                    <a:srgbClr val="FFFFFF"/>
                  </a:solidFill>
                  <a:effectLst/>
                </a:rPr>
                <a:t>25</a:t>
              </a:r>
              <a:endParaRPr lang="en-US" dirty="0">
                <a:effectLst>
                  <a:outerShdw blurRad="38100" dist="38100" dir="2700000" algn="tl">
                    <a:srgbClr val="000000"/>
                  </a:outerShdw>
                </a:effectLst>
              </a:endParaRPr>
            </a:p>
          </p:txBody>
        </p:sp>
        <p:sp>
          <p:nvSpPr>
            <p:cNvPr id="244796" name="Rectangle 60"/>
            <p:cNvSpPr>
              <a:spLocks noChangeArrowheads="1"/>
            </p:cNvSpPr>
            <p:nvPr/>
          </p:nvSpPr>
          <p:spPr bwMode="auto">
            <a:xfrm>
              <a:off x="1041400" y="2363788"/>
              <a:ext cx="311150" cy="334962"/>
            </a:xfrm>
            <a:prstGeom prst="rect">
              <a:avLst/>
            </a:prstGeom>
            <a:noFill/>
            <a:ln>
              <a:noFill/>
            </a:ln>
            <a:extLst/>
          </p:spPr>
          <p:txBody>
            <a:bodyPr wrap="none" lIns="0" tIns="0" rIns="0" bIns="0">
              <a:spAutoFit/>
            </a:bodyPr>
            <a:lstStyle/>
            <a:p>
              <a:pPr>
                <a:defRPr/>
              </a:pPr>
              <a:r>
                <a:rPr lang="en-US" sz="2200" b="1" dirty="0">
                  <a:solidFill>
                    <a:srgbClr val="FFFFFF"/>
                  </a:solidFill>
                  <a:effectLst/>
                </a:rPr>
                <a:t>30</a:t>
              </a:r>
              <a:endParaRPr lang="en-US" dirty="0">
                <a:effectLst>
                  <a:outerShdw blurRad="38100" dist="38100" dir="2700000" algn="tl">
                    <a:srgbClr val="000000"/>
                  </a:outerShdw>
                </a:effectLst>
              </a:endParaRPr>
            </a:p>
          </p:txBody>
        </p:sp>
        <p:sp>
          <p:nvSpPr>
            <p:cNvPr id="244797" name="Rectangle 61"/>
            <p:cNvSpPr>
              <a:spLocks noChangeArrowheads="1"/>
            </p:cNvSpPr>
            <p:nvPr/>
          </p:nvSpPr>
          <p:spPr bwMode="auto">
            <a:xfrm>
              <a:off x="1041400" y="1844675"/>
              <a:ext cx="311150" cy="334963"/>
            </a:xfrm>
            <a:prstGeom prst="rect">
              <a:avLst/>
            </a:prstGeom>
            <a:noFill/>
            <a:ln>
              <a:noFill/>
            </a:ln>
            <a:extLst/>
          </p:spPr>
          <p:txBody>
            <a:bodyPr wrap="none" lIns="0" tIns="0" rIns="0" bIns="0">
              <a:spAutoFit/>
            </a:bodyPr>
            <a:lstStyle/>
            <a:p>
              <a:pPr>
                <a:defRPr/>
              </a:pPr>
              <a:r>
                <a:rPr lang="en-US" sz="2200" b="1">
                  <a:solidFill>
                    <a:srgbClr val="FFFFFF"/>
                  </a:solidFill>
                  <a:effectLst/>
                </a:rPr>
                <a:t>35</a:t>
              </a:r>
              <a:endParaRPr lang="en-US">
                <a:effectLst>
                  <a:outerShdw blurRad="38100" dist="38100" dir="2700000" algn="tl">
                    <a:srgbClr val="000000"/>
                  </a:outerShdw>
                </a:effectLst>
              </a:endParaRPr>
            </a:p>
          </p:txBody>
        </p:sp>
        <p:sp>
          <p:nvSpPr>
            <p:cNvPr id="244798" name="Rectangle 62"/>
            <p:cNvSpPr>
              <a:spLocks noChangeArrowheads="1"/>
            </p:cNvSpPr>
            <p:nvPr/>
          </p:nvSpPr>
          <p:spPr bwMode="auto">
            <a:xfrm>
              <a:off x="2259755" y="5927725"/>
              <a:ext cx="2192972" cy="615553"/>
            </a:xfrm>
            <a:prstGeom prst="rect">
              <a:avLst/>
            </a:prstGeom>
            <a:noFill/>
            <a:ln>
              <a:noFill/>
            </a:ln>
            <a:extLst/>
          </p:spPr>
          <p:txBody>
            <a:bodyPr wrap="none" lIns="0" tIns="0" rIns="0" bIns="0">
              <a:spAutoFit/>
            </a:bodyPr>
            <a:lstStyle/>
            <a:p>
              <a:pPr algn="ctr">
                <a:defRPr/>
              </a:pPr>
              <a:r>
                <a:rPr lang="en-US" sz="2200" b="1" dirty="0" smtClean="0">
                  <a:solidFill>
                    <a:srgbClr val="FFFFFF"/>
                  </a:solidFill>
                  <a:effectLst/>
                </a:rPr>
                <a:t>Batches</a:t>
              </a:r>
            </a:p>
            <a:p>
              <a:pPr algn="ctr">
                <a:defRPr/>
              </a:pPr>
              <a:r>
                <a:rPr lang="en-US" b="1" dirty="0" smtClean="0">
                  <a:solidFill>
                    <a:srgbClr val="FFFFFF"/>
                  </a:solidFill>
                  <a:effectLst/>
                </a:rPr>
                <a:t>with High Variability</a:t>
              </a:r>
              <a:endParaRPr lang="en-US" dirty="0">
                <a:effectLst>
                  <a:outerShdw blurRad="38100" dist="38100" dir="2700000" algn="tl">
                    <a:srgbClr val="000000"/>
                  </a:outerShdw>
                </a:effectLst>
              </a:endParaRPr>
            </a:p>
          </p:txBody>
        </p:sp>
        <p:sp>
          <p:nvSpPr>
            <p:cNvPr id="244799" name="Rectangle 63"/>
            <p:cNvSpPr>
              <a:spLocks noChangeArrowheads="1"/>
            </p:cNvSpPr>
            <p:nvPr/>
          </p:nvSpPr>
          <p:spPr bwMode="auto">
            <a:xfrm>
              <a:off x="5773644" y="5927725"/>
              <a:ext cx="2141677" cy="892552"/>
            </a:xfrm>
            <a:prstGeom prst="rect">
              <a:avLst/>
            </a:prstGeom>
            <a:noFill/>
            <a:ln>
              <a:noFill/>
            </a:ln>
            <a:extLst/>
          </p:spPr>
          <p:txBody>
            <a:bodyPr wrap="none" lIns="0" tIns="0" rIns="0" bIns="0">
              <a:spAutoFit/>
            </a:bodyPr>
            <a:lstStyle/>
            <a:p>
              <a:pPr algn="ctr">
                <a:defRPr/>
              </a:pPr>
              <a:r>
                <a:rPr lang="en-US" sz="2200" b="1" dirty="0" smtClean="0">
                  <a:solidFill>
                    <a:srgbClr val="FFFFFF"/>
                  </a:solidFill>
                  <a:effectLst/>
                </a:rPr>
                <a:t>Batches</a:t>
              </a:r>
            </a:p>
            <a:p>
              <a:pPr algn="ctr">
                <a:defRPr/>
              </a:pPr>
              <a:r>
                <a:rPr lang="en-US" b="1" dirty="0">
                  <a:solidFill>
                    <a:srgbClr val="FFFFFF"/>
                  </a:solidFill>
                  <a:effectLst/>
                </a:rPr>
                <a:t>with </a:t>
              </a:r>
              <a:r>
                <a:rPr lang="en-US" b="1" dirty="0" smtClean="0">
                  <a:solidFill>
                    <a:srgbClr val="FFFFFF"/>
                  </a:solidFill>
                  <a:effectLst/>
                </a:rPr>
                <a:t>Low Variability</a:t>
              </a:r>
              <a:endParaRPr lang="en-US" dirty="0">
                <a:effectLst>
                  <a:outerShdw blurRad="38100" dist="38100" dir="2700000" algn="tl">
                    <a:srgbClr val="000000"/>
                  </a:outerShdw>
                </a:effectLst>
              </a:endParaRPr>
            </a:p>
            <a:p>
              <a:pPr>
                <a:defRPr/>
              </a:pPr>
              <a:endParaRPr lang="en-US" dirty="0">
                <a:effectLst>
                  <a:outerShdw blurRad="38100" dist="38100" dir="2700000" algn="tl">
                    <a:srgbClr val="000000"/>
                  </a:outerShdw>
                </a:effectLst>
              </a:endParaRPr>
            </a:p>
          </p:txBody>
        </p:sp>
      </p:grpSp>
      <p:sp>
        <p:nvSpPr>
          <p:cNvPr id="64" name="Title 63"/>
          <p:cNvSpPr>
            <a:spLocks noGrp="1"/>
          </p:cNvSpPr>
          <p:nvPr>
            <p:ph type="title"/>
          </p:nvPr>
        </p:nvSpPr>
        <p:spPr>
          <a:xfrm>
            <a:off x="407988" y="817874"/>
            <a:ext cx="8458200" cy="354012"/>
          </a:xfrm>
        </p:spPr>
        <p:txBody>
          <a:bodyPr/>
          <a:lstStyle/>
          <a:p>
            <a:pPr eaLnBrk="1" hangingPunct="1">
              <a:defRPr/>
            </a:pPr>
            <a:r>
              <a:rPr lang="en-US" sz="3000" dirty="0" smtClean="0">
                <a:solidFill>
                  <a:schemeClr val="tx1"/>
                </a:solidFill>
                <a:effectLst>
                  <a:outerShdw blurRad="50800" dist="38100" algn="tr" rotWithShape="0">
                    <a:prstClr val="black">
                      <a:alpha val="40000"/>
                    </a:prstClr>
                  </a:outerShdw>
                </a:effectLst>
                <a:ea typeface="+mn-ea"/>
                <a:cs typeface="+mn-cs"/>
              </a:rPr>
              <a:t>A manufacturing process under control exhibits consistency of product quality</a:t>
            </a:r>
            <a:r>
              <a:rPr lang="en-US" dirty="0" smtClean="0"/>
              <a:t/>
            </a:r>
            <a:br>
              <a:rPr lang="en-US" dirty="0" smtClean="0"/>
            </a:br>
            <a:r>
              <a:rPr lang="en-US" sz="2000" dirty="0">
                <a:solidFill>
                  <a:schemeClr val="tx1"/>
                </a:solidFill>
                <a:effectLst/>
              </a:rPr>
              <a:t/>
            </a:r>
            <a:br>
              <a:rPr lang="en-US" sz="2000" dirty="0">
                <a:solidFill>
                  <a:schemeClr val="tx1"/>
                </a:solidFill>
                <a:effectLst/>
              </a:rPr>
            </a:br>
            <a:endParaRPr lang="en-US" sz="2000" dirty="0">
              <a:solidFill>
                <a:schemeClr val="tx1"/>
              </a:solidFill>
            </a:endParaRPr>
          </a:p>
        </p:txBody>
      </p:sp>
      <p:sp>
        <p:nvSpPr>
          <p:cNvPr id="9" name="TextBox 8" descr="chart showing manufacturing process under control exhibits consistency of product detail" title="Comparison of batches manufactured under different controls"/>
          <p:cNvSpPr txBox="1"/>
          <p:nvPr/>
        </p:nvSpPr>
        <p:spPr>
          <a:xfrm>
            <a:off x="1493972" y="1378039"/>
            <a:ext cx="7141892" cy="400110"/>
          </a:xfrm>
          <a:prstGeom prst="rect">
            <a:avLst/>
          </a:prstGeom>
          <a:noFill/>
        </p:spPr>
        <p:txBody>
          <a:bodyPr wrap="none" rtlCol="0">
            <a:spAutoFit/>
          </a:bodyPr>
          <a:lstStyle/>
          <a:p>
            <a:r>
              <a:rPr lang="en-US" sz="2000" dirty="0">
                <a:effectLst/>
              </a:rPr>
              <a:t>Comparison of batches manufactured under different controls</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6" name="Rectangle 4"/>
          <p:cNvSpPr>
            <a:spLocks noChangeArrowheads="1"/>
          </p:cNvSpPr>
          <p:nvPr/>
        </p:nvSpPr>
        <p:spPr bwMode="auto">
          <a:xfrm>
            <a:off x="2484438" y="5241925"/>
            <a:ext cx="6249987" cy="1139825"/>
          </a:xfrm>
          <a:prstGeom prst="rect">
            <a:avLst/>
          </a:prstGeom>
          <a:noFill/>
          <a:ln>
            <a:noFill/>
          </a:ln>
          <a:effectLst/>
          <a:extLst/>
        </p:spPr>
        <p:txBody>
          <a:bodyPr anchor="ctr" anchorCtr="1"/>
          <a:lstStyle/>
          <a:p>
            <a:pPr algn="ctr" eaLnBrk="1" hangingPunct="1">
              <a:defRPr/>
            </a:pPr>
            <a:r>
              <a:rPr lang="en-US" sz="3200">
                <a:effectLst>
                  <a:outerShdw blurRad="38100" dist="38100" dir="2700000" algn="tl">
                    <a:srgbClr val="000000"/>
                  </a:outerShdw>
                </a:effectLst>
              </a:rPr>
              <a:t>…product quality should be constant (or improve)</a:t>
            </a:r>
          </a:p>
        </p:txBody>
      </p:sp>
      <p:sp>
        <p:nvSpPr>
          <p:cNvPr id="284675" name="Rectangle 3"/>
          <p:cNvSpPr>
            <a:spLocks noGrp="1" noChangeArrowheads="1"/>
          </p:cNvSpPr>
          <p:nvPr>
            <p:ph type="body" idx="1"/>
          </p:nvPr>
        </p:nvSpPr>
        <p:spPr>
          <a:xfrm>
            <a:off x="1912938" y="1397000"/>
            <a:ext cx="5410200" cy="3810000"/>
          </a:xfrm>
        </p:spPr>
        <p:txBody>
          <a:bodyPr/>
          <a:lstStyle/>
          <a:p>
            <a:pPr eaLnBrk="1" hangingPunct="1">
              <a:buFontTx/>
              <a:buChar char="•"/>
              <a:defRPr/>
            </a:pPr>
            <a:r>
              <a:rPr lang="en-US" sz="2800" dirty="0" smtClean="0"/>
              <a:t>Raw material suppliers</a:t>
            </a:r>
          </a:p>
          <a:p>
            <a:pPr eaLnBrk="1" hangingPunct="1">
              <a:buFontTx/>
              <a:buChar char="•"/>
              <a:defRPr/>
            </a:pPr>
            <a:r>
              <a:rPr lang="en-US" sz="2800" dirty="0" smtClean="0"/>
              <a:t>Manufacturing sites</a:t>
            </a:r>
          </a:p>
          <a:p>
            <a:pPr eaLnBrk="1" hangingPunct="1">
              <a:buFontTx/>
              <a:buChar char="•"/>
              <a:defRPr/>
            </a:pPr>
            <a:r>
              <a:rPr lang="en-US" sz="2800" dirty="0" smtClean="0"/>
              <a:t>Manufacturing processes</a:t>
            </a:r>
          </a:p>
          <a:p>
            <a:pPr eaLnBrk="1" hangingPunct="1">
              <a:buFontTx/>
              <a:buChar char="•"/>
              <a:defRPr/>
            </a:pPr>
            <a:r>
              <a:rPr lang="en-US" sz="2800" dirty="0" smtClean="0"/>
              <a:t>Manufacturing equipment</a:t>
            </a:r>
          </a:p>
          <a:p>
            <a:pPr eaLnBrk="1" hangingPunct="1">
              <a:buFontTx/>
              <a:buChar char="•"/>
              <a:defRPr/>
            </a:pPr>
            <a:r>
              <a:rPr lang="en-US" sz="2800" dirty="0" smtClean="0"/>
              <a:t>Packaging</a:t>
            </a:r>
          </a:p>
          <a:p>
            <a:pPr eaLnBrk="1" hangingPunct="1">
              <a:buFontTx/>
              <a:buChar char="•"/>
              <a:defRPr/>
            </a:pPr>
            <a:r>
              <a:rPr lang="en-US" sz="2800" dirty="0" smtClean="0"/>
              <a:t>Specifications</a:t>
            </a:r>
          </a:p>
          <a:p>
            <a:pPr eaLnBrk="1" hangingPunct="1">
              <a:buFontTx/>
              <a:buChar char="•"/>
              <a:defRPr/>
            </a:pPr>
            <a:r>
              <a:rPr lang="en-US" sz="2800" dirty="0" smtClean="0"/>
              <a:t>Testing procedures</a:t>
            </a:r>
          </a:p>
          <a:p>
            <a:pPr eaLnBrk="1" hangingPunct="1">
              <a:buFontTx/>
              <a:buChar char="•"/>
              <a:defRPr/>
            </a:pPr>
            <a:endParaRPr lang="en-US" sz="2800" dirty="0" smtClean="0"/>
          </a:p>
        </p:txBody>
      </p:sp>
      <p:sp>
        <p:nvSpPr>
          <p:cNvPr id="11266" name="Rectangle 2"/>
          <p:cNvSpPr>
            <a:spLocks noGrp="1" noChangeArrowheads="1"/>
          </p:cNvSpPr>
          <p:nvPr>
            <p:ph type="title"/>
          </p:nvPr>
        </p:nvSpPr>
        <p:spPr>
          <a:xfrm>
            <a:off x="349250" y="149225"/>
            <a:ext cx="7924800" cy="1139825"/>
          </a:xfrm>
        </p:spPr>
        <p:txBody>
          <a:bodyPr/>
          <a:lstStyle/>
          <a:p>
            <a:pPr eaLnBrk="1" hangingPunct="1"/>
            <a:r>
              <a:rPr lang="en-US" sz="3600" smtClean="0">
                <a:solidFill>
                  <a:schemeClr val="tx1"/>
                </a:solidFill>
                <a:effectLst/>
              </a:rPr>
              <a:t>Over time, change is inevitable…</a:t>
            </a:r>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Ripple">
  <a:themeElements>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fontScheme name="Ripp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outerShdw blurRad="38100" dist="38100" dir="2700000" algn="tl">
                <a:srgbClr val="000000">
                  <a:alpha val="43137"/>
                </a:srgbClr>
              </a:outerShdw>
            </a:effectLst>
            <a:latin typeface="Arial" charset="0"/>
          </a:defRPr>
        </a:defPPr>
      </a:lstStyle>
    </a:lnDef>
  </a:objectDefaults>
  <a:extraClrSchemeLst>
    <a:extraClrScheme>
      <a:clrScheme name="Ripple 1">
        <a:dk1>
          <a:srgbClr val="2B2B85"/>
        </a:dk1>
        <a:lt1>
          <a:srgbClr val="FFFFFF"/>
        </a:lt1>
        <a:dk2>
          <a:srgbClr val="00254A"/>
        </a:dk2>
        <a:lt2>
          <a:srgbClr val="C0C0C0"/>
        </a:lt2>
        <a:accent1>
          <a:srgbClr val="0099FF"/>
        </a:accent1>
        <a:accent2>
          <a:srgbClr val="006699"/>
        </a:accent2>
        <a:accent3>
          <a:srgbClr val="AAACB1"/>
        </a:accent3>
        <a:accent4>
          <a:srgbClr val="DADADA"/>
        </a:accent4>
        <a:accent5>
          <a:srgbClr val="AACAFF"/>
        </a:accent5>
        <a:accent6>
          <a:srgbClr val="005C8A"/>
        </a:accent6>
        <a:hlink>
          <a:srgbClr val="99CCFF"/>
        </a:hlink>
        <a:folHlink>
          <a:srgbClr val="8F8FB5"/>
        </a:folHlink>
      </a:clrScheme>
      <a:clrMap bg1="dk2" tx1="lt1" bg2="dk1" tx2="lt2" accent1="accent1" accent2="accent2" accent3="accent3" accent4="accent4" accent5="accent5" accent6="accent6" hlink="hlink" folHlink="folHlink"/>
    </a:extraClrScheme>
    <a:extraClrScheme>
      <a:clrScheme name="Ripple 2">
        <a:dk1>
          <a:srgbClr val="3B4B5D"/>
        </a:dk1>
        <a:lt1>
          <a:srgbClr val="FFFFFF"/>
        </a:lt1>
        <a:dk2>
          <a:srgbClr val="466886"/>
        </a:dk2>
        <a:lt2>
          <a:srgbClr val="CCECFF"/>
        </a:lt2>
        <a:accent1>
          <a:srgbClr val="6D9D97"/>
        </a:accent1>
        <a:accent2>
          <a:srgbClr val="53718C"/>
        </a:accent2>
        <a:accent3>
          <a:srgbClr val="B0B9C3"/>
        </a:accent3>
        <a:accent4>
          <a:srgbClr val="DADADA"/>
        </a:accent4>
        <a:accent5>
          <a:srgbClr val="BACCC9"/>
        </a:accent5>
        <a:accent6>
          <a:srgbClr val="4A667E"/>
        </a:accent6>
        <a:hlink>
          <a:srgbClr val="99CCFF"/>
        </a:hlink>
        <a:folHlink>
          <a:srgbClr val="A97CF2"/>
        </a:folHlink>
      </a:clrScheme>
      <a:clrMap bg1="dk2" tx1="lt1" bg2="dk1" tx2="lt2" accent1="accent1" accent2="accent2" accent3="accent3" accent4="accent4" accent5="accent5" accent6="accent6" hlink="hlink" folHlink="folHlink"/>
    </a:extraClrScheme>
    <a:extraClrScheme>
      <a:clrScheme name="Ripple 3">
        <a:dk1>
          <a:srgbClr val="008AE8"/>
        </a:dk1>
        <a:lt1>
          <a:srgbClr val="FFFFFF"/>
        </a:lt1>
        <a:dk2>
          <a:srgbClr val="0068AE"/>
        </a:dk2>
        <a:lt2>
          <a:srgbClr val="CCECFF"/>
        </a:lt2>
        <a:accent1>
          <a:srgbClr val="009999"/>
        </a:accent1>
        <a:accent2>
          <a:srgbClr val="0088E4"/>
        </a:accent2>
        <a:accent3>
          <a:srgbClr val="AAB9D3"/>
        </a:accent3>
        <a:accent4>
          <a:srgbClr val="DADADA"/>
        </a:accent4>
        <a:accent5>
          <a:srgbClr val="AACACA"/>
        </a:accent5>
        <a:accent6>
          <a:srgbClr val="007BCF"/>
        </a:accent6>
        <a:hlink>
          <a:srgbClr val="99FF99"/>
        </a:hlink>
        <a:folHlink>
          <a:srgbClr val="AFE1FF"/>
        </a:folHlink>
      </a:clrScheme>
      <a:clrMap bg1="dk2" tx1="lt1" bg2="dk1" tx2="lt2" accent1="accent1" accent2="accent2" accent3="accent3" accent4="accent4" accent5="accent5" accent6="accent6" hlink="hlink" folHlink="folHlink"/>
    </a:extraClrScheme>
    <a:extraClrScheme>
      <a:clrScheme name="Ripple 4">
        <a:dk1>
          <a:srgbClr val="9B69FF"/>
        </a:dk1>
        <a:lt1>
          <a:srgbClr val="FFFFFF"/>
        </a:lt1>
        <a:dk2>
          <a:srgbClr val="666699"/>
        </a:dk2>
        <a:lt2>
          <a:srgbClr val="D9D9FF"/>
        </a:lt2>
        <a:accent1>
          <a:srgbClr val="66CCFF"/>
        </a:accent1>
        <a:accent2>
          <a:srgbClr val="9966FF"/>
        </a:accent2>
        <a:accent3>
          <a:srgbClr val="B8B8CA"/>
        </a:accent3>
        <a:accent4>
          <a:srgbClr val="DADADA"/>
        </a:accent4>
        <a:accent5>
          <a:srgbClr val="B8E2FF"/>
        </a:accent5>
        <a:accent6>
          <a:srgbClr val="8A5CE7"/>
        </a:accent6>
        <a:hlink>
          <a:srgbClr val="0099CC"/>
        </a:hlink>
        <a:folHlink>
          <a:srgbClr val="003399"/>
        </a:folHlink>
      </a:clrScheme>
      <a:clrMap bg1="dk2" tx1="lt1" bg2="dk1" tx2="lt2" accent1="accent1" accent2="accent2" accent3="accent3" accent4="accent4" accent5="accent5" accent6="accent6" hlink="hlink" folHlink="folHlink"/>
    </a:extraClrScheme>
    <a:extraClrScheme>
      <a:clrScheme name="Ripple 5">
        <a:dk1>
          <a:srgbClr val="008080"/>
        </a:dk1>
        <a:lt1>
          <a:srgbClr val="FFFFFF"/>
        </a:lt1>
        <a:dk2>
          <a:srgbClr val="006666"/>
        </a:dk2>
        <a:lt2>
          <a:srgbClr val="FFFFCC"/>
        </a:lt2>
        <a:accent1>
          <a:srgbClr val="0099FF"/>
        </a:accent1>
        <a:accent2>
          <a:srgbClr val="008080"/>
        </a:accent2>
        <a:accent3>
          <a:srgbClr val="AAB8B8"/>
        </a:accent3>
        <a:accent4>
          <a:srgbClr val="DADADA"/>
        </a:accent4>
        <a:accent5>
          <a:srgbClr val="AACAFF"/>
        </a:accent5>
        <a:accent6>
          <a:srgbClr val="007373"/>
        </a:accent6>
        <a:hlink>
          <a:srgbClr val="1ACE9F"/>
        </a:hlink>
        <a:folHlink>
          <a:srgbClr val="A5B5CD"/>
        </a:folHlink>
      </a:clrScheme>
      <a:clrMap bg1="dk2" tx1="lt1" bg2="dk1" tx2="lt2" accent1="accent1" accent2="accent2" accent3="accent3" accent4="accent4" accent5="accent5" accent6="accent6" hlink="hlink" folHlink="folHlink"/>
    </a:extraClrScheme>
    <a:extraClrScheme>
      <a:clrScheme name="Ripple 6">
        <a:dk1>
          <a:srgbClr val="CDD9D1"/>
        </a:dk1>
        <a:lt1>
          <a:srgbClr val="FFFFFF"/>
        </a:lt1>
        <a:dk2>
          <a:srgbClr val="A3BBA9"/>
        </a:dk2>
        <a:lt2>
          <a:srgbClr val="007D80"/>
        </a:lt2>
        <a:accent1>
          <a:srgbClr val="9CA8A4"/>
        </a:accent1>
        <a:accent2>
          <a:srgbClr val="CBD7CE"/>
        </a:accent2>
        <a:accent3>
          <a:srgbClr val="CEDAD1"/>
        </a:accent3>
        <a:accent4>
          <a:srgbClr val="DADADA"/>
        </a:accent4>
        <a:accent5>
          <a:srgbClr val="CBD1CF"/>
        </a:accent5>
        <a:accent6>
          <a:srgbClr val="B8C3BA"/>
        </a:accent6>
        <a:hlink>
          <a:srgbClr val="009900"/>
        </a:hlink>
        <a:folHlink>
          <a:srgbClr val="009999"/>
        </a:folHlink>
      </a:clrScheme>
      <a:clrMap bg1="dk2" tx1="lt1" bg2="dk1" tx2="lt2" accent1="accent1" accent2="accent2" accent3="accent3" accent4="accent4" accent5="accent5" accent6="accent6" hlink="hlink" folHlink="folHlink"/>
    </a:extraClrScheme>
    <a:extraClrScheme>
      <a:clrScheme name="Ripple 7">
        <a:dk1>
          <a:srgbClr val="686B5D"/>
        </a:dk1>
        <a:lt1>
          <a:srgbClr val="DCDAD0"/>
        </a:lt1>
        <a:dk2>
          <a:srgbClr val="525040"/>
        </a:dk2>
        <a:lt2>
          <a:srgbClr val="D3D2A6"/>
        </a:lt2>
        <a:accent1>
          <a:srgbClr val="5D8770"/>
        </a:accent1>
        <a:accent2>
          <a:srgbClr val="686B5D"/>
        </a:accent2>
        <a:accent3>
          <a:srgbClr val="B3B3AF"/>
        </a:accent3>
        <a:accent4>
          <a:srgbClr val="BCBAB1"/>
        </a:accent4>
        <a:accent5>
          <a:srgbClr val="B6C3BB"/>
        </a:accent5>
        <a:accent6>
          <a:srgbClr val="5E6053"/>
        </a:accent6>
        <a:hlink>
          <a:srgbClr val="85B7A9"/>
        </a:hlink>
        <a:folHlink>
          <a:srgbClr val="B89362"/>
        </a:folHlink>
      </a:clrScheme>
      <a:clrMap bg1="dk2" tx1="lt1" bg2="dk1" tx2="lt2" accent1="accent1" accent2="accent2" accent3="accent3" accent4="accent4" accent5="accent5" accent6="accent6" hlink="hlink" folHlink="folHlink"/>
    </a:extraClrScheme>
    <a:extraClrScheme>
      <a:clrScheme name="Ripple 8">
        <a:dk1>
          <a:srgbClr val="000000"/>
        </a:dk1>
        <a:lt1>
          <a:srgbClr val="EAEAEA"/>
        </a:lt1>
        <a:dk2>
          <a:srgbClr val="000000"/>
        </a:dk2>
        <a:lt2>
          <a:srgbClr val="B2B2B2"/>
        </a:lt2>
        <a:accent1>
          <a:srgbClr val="A4BCC4"/>
        </a:accent1>
        <a:accent2>
          <a:srgbClr val="FFFFFF"/>
        </a:accent2>
        <a:accent3>
          <a:srgbClr val="F3F3F3"/>
        </a:accent3>
        <a:accent4>
          <a:srgbClr val="000000"/>
        </a:accent4>
        <a:accent5>
          <a:srgbClr val="CFDADE"/>
        </a:accent5>
        <a:accent6>
          <a:srgbClr val="E7E7E7"/>
        </a:accent6>
        <a:hlink>
          <a:srgbClr val="0066FF"/>
        </a:hlink>
        <a:folHlink>
          <a:srgbClr val="00CC66"/>
        </a:folHlink>
      </a:clrScheme>
      <a:clrMap bg1="lt1" tx1="dk1" bg2="lt2" tx2="dk2" accent1="accent1" accent2="accent2" accent3="accent3" accent4="accent4" accent5="accent5" accent6="accent6" hlink="hlink" folHlink="folHlink"/>
    </a:extraClrScheme>
    <a:extraClrScheme>
      <a:clrScheme name="Ripple 9">
        <a:dk1>
          <a:srgbClr val="000000"/>
        </a:dk1>
        <a:lt1>
          <a:srgbClr val="D7D1B9"/>
        </a:lt1>
        <a:dk2>
          <a:srgbClr val="B39257"/>
        </a:dk2>
        <a:lt2>
          <a:srgbClr val="B1A887"/>
        </a:lt2>
        <a:accent1>
          <a:srgbClr val="FFCC66"/>
        </a:accent1>
        <a:accent2>
          <a:srgbClr val="E6E3AC"/>
        </a:accent2>
        <a:accent3>
          <a:srgbClr val="E8E5D9"/>
        </a:accent3>
        <a:accent4>
          <a:srgbClr val="000000"/>
        </a:accent4>
        <a:accent5>
          <a:srgbClr val="FFE2B8"/>
        </a:accent5>
        <a:accent6>
          <a:srgbClr val="D0CE9B"/>
        </a:accent6>
        <a:hlink>
          <a:srgbClr val="666633"/>
        </a:hlink>
        <a:folHlink>
          <a:srgbClr val="9C98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Ripple</Template>
  <TotalTime>7178</TotalTime>
  <Words>2754</Words>
  <Application>Microsoft Office PowerPoint</Application>
  <PresentationFormat>On-screen Show (4:3)</PresentationFormat>
  <Paragraphs>232</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Ripple</vt:lpstr>
      <vt:lpstr>Chemistry, Manufacturing, and Controls (CMC) and Good Manufacturing Practices (GMPs): The Big Picture of a  Long-term Commitment </vt:lpstr>
      <vt:lpstr>Why is there CMC? </vt:lpstr>
      <vt:lpstr>CMC critical elements</vt:lpstr>
      <vt:lpstr>PowerPoint Presentation</vt:lpstr>
      <vt:lpstr>CMC is one of the links connecting clinical batches to commercial batches </vt:lpstr>
      <vt:lpstr>CMC is Specific to the Product</vt:lpstr>
      <vt:lpstr>Process Understanding is Vital to Quality and Consistency</vt:lpstr>
      <vt:lpstr>A manufacturing process under control exhibits consistency of product quality  </vt:lpstr>
      <vt:lpstr>Over time, change is inevitable…</vt:lpstr>
      <vt:lpstr>Manufacturing Changes Impact  Drug Quality </vt:lpstr>
      <vt:lpstr>PowerPoint Presentation</vt:lpstr>
      <vt:lpstr>Goals of cGMPs</vt:lpstr>
      <vt:lpstr>PowerPoint Presentation</vt:lpstr>
      <vt:lpstr>PowerPoint Presentation</vt:lpstr>
      <vt:lpstr>Facility GMP Considerations</vt:lpstr>
      <vt:lpstr>PowerPoint Presentation</vt:lpstr>
      <vt:lpstr>Role of CMC review  and  generic drugs </vt:lpstr>
      <vt:lpstr>Pioneer (Innovator) Drug</vt:lpstr>
      <vt:lpstr>PowerPoint Presentation</vt:lpstr>
      <vt:lpstr>Bottom Line</vt:lpstr>
    </vt:vector>
  </TitlesOfParts>
  <Company>US FDA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Manufacturing, and Controls (CMC) and Good Manufacturing Practices (GMPs)</dc:title>
  <dc:subject>Chemistry, Manufacturing, and Controls (CMC) and Good Manufacturing Practices (GMPs)</dc:subject>
  <dc:creator>FDA/CVM/ONADE</dc:creator>
  <cp:keywords>Quality, consistency, manufacturing process, cGMPs</cp:keywords>
  <dc:description>CMC is one of the major sections that is reviewed BEFORE a drug can be approved.
But the CMC technical section is a “long-term commitment” and doesn’t stop AFTER the drug is approved – it is not “once and done” for either the drug sponsor or CVM.</dc:description>
  <cp:lastModifiedBy>Almeter, Brian </cp:lastModifiedBy>
  <cp:revision>274</cp:revision>
  <dcterms:created xsi:type="dcterms:W3CDTF">2006-07-07T14:30:02Z</dcterms:created>
  <dcterms:modified xsi:type="dcterms:W3CDTF">2013-03-08T20:30:57Z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