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1"/>
  </p:sldMasterIdLst>
  <p:notesMasterIdLst>
    <p:notesMasterId r:id="rId22"/>
  </p:notesMasterIdLst>
  <p:handoutMasterIdLst>
    <p:handoutMasterId r:id="rId23"/>
  </p:handoutMasterIdLst>
  <p:sldIdLst>
    <p:sldId id="329" r:id="rId2"/>
    <p:sldId id="276" r:id="rId3"/>
    <p:sldId id="366" r:id="rId4"/>
    <p:sldId id="338" r:id="rId5"/>
    <p:sldId id="375" r:id="rId6"/>
    <p:sldId id="368" r:id="rId7"/>
    <p:sldId id="371" r:id="rId8"/>
    <p:sldId id="372" r:id="rId9"/>
    <p:sldId id="387" r:id="rId10"/>
    <p:sldId id="331" r:id="rId11"/>
    <p:sldId id="379" r:id="rId12"/>
    <p:sldId id="394" r:id="rId13"/>
    <p:sldId id="345" r:id="rId14"/>
    <p:sldId id="395" r:id="rId15"/>
    <p:sldId id="392" r:id="rId16"/>
    <p:sldId id="393" r:id="rId17"/>
    <p:sldId id="388" r:id="rId18"/>
    <p:sldId id="389" r:id="rId19"/>
    <p:sldId id="361" r:id="rId20"/>
    <p:sldId id="396" r:id="rId21"/>
  </p:sldIdLst>
  <p:sldSz cx="9144000" cy="6858000" type="screen4x3"/>
  <p:notesSz cx="6858000" cy="9144000"/>
  <p:custDataLst>
    <p:tags r:id="rId24"/>
  </p:custDataLst>
  <p:defaultTextStyle>
    <a:defPPr>
      <a:defRPr lang="en-US"/>
    </a:defPPr>
    <a:lvl1pPr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1pPr>
    <a:lvl2pPr marL="457200"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2pPr>
    <a:lvl3pPr marL="914400"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3pPr>
    <a:lvl4pPr marL="1371600"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4pPr>
    <a:lvl5pPr marL="1828800"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kern="1200">
        <a:solidFill>
          <a:schemeClr val="tx1"/>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kern="1200">
        <a:solidFill>
          <a:schemeClr val="tx1"/>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kern="1200">
        <a:solidFill>
          <a:schemeClr val="tx1"/>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kern="1200">
        <a:solidFill>
          <a:schemeClr val="tx1"/>
        </a:solidFill>
        <a:effectLst>
          <a:outerShdw blurRad="38100" dist="38100" dir="2700000" algn="tl">
            <a:srgbClr val="000000">
              <a:alpha val="43137"/>
            </a:srgbClr>
          </a:outerShdw>
        </a:effectLst>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3303E5"/>
    <a:srgbClr val="000000"/>
    <a:srgbClr val="059AFF"/>
    <a:srgbClr val="FF0000"/>
    <a:srgbClr val="B2B2B2"/>
    <a:srgbClr val="FF9933"/>
    <a:srgbClr val="2929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606" autoAdjust="0"/>
    <p:restoredTop sz="86326" autoAdjust="0"/>
  </p:normalViewPr>
  <p:slideViewPr>
    <p:cSldViewPr snapToGrid="0">
      <p:cViewPr>
        <p:scale>
          <a:sx n="59" d="100"/>
          <a:sy n="59" d="100"/>
        </p:scale>
        <p:origin x="-1978" y="-466"/>
      </p:cViewPr>
      <p:guideLst>
        <p:guide orient="horz" pos="2160"/>
        <p:guide pos="2880"/>
      </p:guideLst>
    </p:cSldViewPr>
  </p:slideViewPr>
  <p:outlineViewPr>
    <p:cViewPr>
      <p:scale>
        <a:sx n="33" d="100"/>
        <a:sy n="33" d="100"/>
      </p:scale>
      <p:origin x="0" y="9912"/>
    </p:cViewPr>
  </p:outlineViewPr>
  <p:notesTextViewPr>
    <p:cViewPr>
      <p:scale>
        <a:sx n="100" d="100"/>
        <a:sy n="100" d="100"/>
      </p:scale>
      <p:origin x="0" y="0"/>
    </p:cViewPr>
  </p:notesTextViewPr>
  <p:sorterViewPr>
    <p:cViewPr>
      <p:scale>
        <a:sx n="95" d="100"/>
        <a:sy n="95" d="100"/>
      </p:scale>
      <p:origin x="0" y="115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2210"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effectLst/>
              </a:defRPr>
            </a:lvl1pPr>
          </a:lstStyle>
          <a:p>
            <a:pPr>
              <a:defRPr/>
            </a:pPr>
            <a:endParaRPr lang="en-US"/>
          </a:p>
        </p:txBody>
      </p:sp>
      <p:sp>
        <p:nvSpPr>
          <p:cNvPr id="222211" name="Rectangle 3"/>
          <p:cNvSpPr>
            <a:spLocks noGrp="1" noChangeArrowheads="1"/>
          </p:cNvSpPr>
          <p:nvPr>
            <p:ph type="dt" sz="quarter"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effectLst/>
              </a:defRPr>
            </a:lvl1pPr>
          </a:lstStyle>
          <a:p>
            <a:pPr>
              <a:defRPr/>
            </a:pPr>
            <a:endParaRPr lang="en-US"/>
          </a:p>
        </p:txBody>
      </p:sp>
      <p:sp>
        <p:nvSpPr>
          <p:cNvPr id="222212" name="Rectangle 4"/>
          <p:cNvSpPr>
            <a:spLocks noGrp="1" noChangeArrowheads="1"/>
          </p:cNvSpPr>
          <p:nvPr>
            <p:ph type="ftr" sz="quarter" idx="2"/>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effectLst/>
              </a:defRPr>
            </a:lvl1pPr>
          </a:lstStyle>
          <a:p>
            <a:pPr>
              <a:defRPr/>
            </a:pPr>
            <a:endParaRPr lang="en-US"/>
          </a:p>
        </p:txBody>
      </p:sp>
      <p:sp>
        <p:nvSpPr>
          <p:cNvPr id="222213" name="Rectangle 5"/>
          <p:cNvSpPr>
            <a:spLocks noGrp="1" noChangeArrowheads="1"/>
          </p:cNvSpPr>
          <p:nvPr>
            <p:ph type="sldNum" sz="quarter" idx="3"/>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effectLst/>
              </a:defRPr>
            </a:lvl1pPr>
          </a:lstStyle>
          <a:p>
            <a:pPr>
              <a:defRPr/>
            </a:pPr>
            <a:fld id="{DC08A6F5-EF6A-420F-A449-472F9F18277D}" type="slidenum">
              <a:rPr lang="en-US"/>
              <a:pPr>
                <a:defRPr/>
              </a:pPr>
              <a:t>‹#›</a:t>
            </a:fld>
            <a:endParaRPr lang="en-US"/>
          </a:p>
        </p:txBody>
      </p:sp>
    </p:spTree>
    <p:extLst>
      <p:ext uri="{BB962C8B-B14F-4D97-AF65-F5344CB8AC3E}">
        <p14:creationId xmlns:p14="http://schemas.microsoft.com/office/powerpoint/2010/main" val="30535422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7330"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effectLst/>
              </a:defRPr>
            </a:lvl1pPr>
          </a:lstStyle>
          <a:p>
            <a:pPr>
              <a:defRPr/>
            </a:pPr>
            <a:endParaRPr lang="en-US"/>
          </a:p>
        </p:txBody>
      </p:sp>
      <p:sp>
        <p:nvSpPr>
          <p:cNvPr id="227331"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effectLst/>
              </a:defRPr>
            </a:lvl1pPr>
          </a:lstStyle>
          <a:p>
            <a:pPr>
              <a:defRPr/>
            </a:pPr>
            <a:endParaRPr lang="en-US"/>
          </a:p>
        </p:txBody>
      </p:sp>
      <p:sp>
        <p:nvSpPr>
          <p:cNvPr id="235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7333"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27334"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effectLst/>
              </a:defRPr>
            </a:lvl1pPr>
          </a:lstStyle>
          <a:p>
            <a:pPr>
              <a:defRPr/>
            </a:pPr>
            <a:endParaRPr lang="en-US"/>
          </a:p>
        </p:txBody>
      </p:sp>
      <p:sp>
        <p:nvSpPr>
          <p:cNvPr id="227335"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effectLst/>
              </a:defRPr>
            </a:lvl1pPr>
          </a:lstStyle>
          <a:p>
            <a:pPr>
              <a:defRPr/>
            </a:pPr>
            <a:fld id="{D7921900-4ECF-40BE-9060-7760744DE113}" type="slidenum">
              <a:rPr lang="en-US"/>
              <a:pPr>
                <a:defRPr/>
              </a:pPr>
              <a:t>‹#›</a:t>
            </a:fld>
            <a:endParaRPr lang="en-US"/>
          </a:p>
        </p:txBody>
      </p:sp>
    </p:spTree>
    <p:extLst>
      <p:ext uri="{BB962C8B-B14F-4D97-AF65-F5344CB8AC3E}">
        <p14:creationId xmlns:p14="http://schemas.microsoft.com/office/powerpoint/2010/main" val="38087195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56D13C2-7595-49FE-B8D1-AA08C8ABE184}" type="slidenum">
              <a:rPr lang="en-US" smtClean="0"/>
              <a:pPr/>
              <a:t>1</a:t>
            </a:fld>
            <a:endParaRPr 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CMC is one of the major sections that is reviewed BEFORE a drug can be approved.</a:t>
            </a:r>
          </a:p>
          <a:p>
            <a:pPr eaLnBrk="1" hangingPunct="1"/>
            <a:endParaRPr lang="en-US" smtClean="0"/>
          </a:p>
          <a:p>
            <a:pPr eaLnBrk="1" hangingPunct="1"/>
            <a:r>
              <a:rPr lang="en-US" smtClean="0"/>
              <a:t>But the CMC technical section is a “long-term commitment” and doesn’t stop AFTER the drug is approved – it is not “once and done” for either the drug sponsor or CVM.  The reason why the CMC section lives as long as the product lives will become clear.  By “product” I’m not talking about just a vial of pills sitting on the shelf, I’m talking about the “product” in terms of the entire decades-long life cycle of a drug, from “gestation” before drug approval to “death” when the drug is no longer made and sold.</a:t>
            </a:r>
          </a:p>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120FECE-2378-4EC2-A1C5-11FC683D96F7}" type="slidenum">
              <a:rPr lang="en-US" smtClean="0"/>
              <a:pPr/>
              <a:t>10</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Manufacturers should consider how all manufacturing changes made during the life of the drug impact its quality</a:t>
            </a:r>
          </a:p>
          <a:p>
            <a:pPr eaLnBrk="1" hangingPunct="1"/>
            <a:endParaRPr lang="en-US" dirty="0" smtClean="0"/>
          </a:p>
          <a:p>
            <a:pPr eaLnBrk="1" hangingPunct="1"/>
            <a:r>
              <a:rPr lang="en-US" dirty="0" smtClean="0"/>
              <a:t>After the drug is approved, the manufacturer report any changes it makes in the process to the FDA for review.</a:t>
            </a:r>
          </a:p>
          <a:p>
            <a:pPr eaLnBrk="1" hangingPunct="1"/>
            <a:endParaRPr lang="en-US" dirty="0" smtClean="0"/>
          </a:p>
          <a:p>
            <a:pPr eaLnBrk="1" hangingPunct="1"/>
            <a:r>
              <a:rPr lang="en-US" dirty="0" smtClean="0"/>
              <a:t>***Because some of these changes need approval by CVM before they can be implemented, </a:t>
            </a:r>
            <a:r>
              <a:rPr lang="en-US" i="1" dirty="0" smtClean="0"/>
              <a:t>sponsors are encouraged to contact CVM as soon as possible to take into account the review timeline before changes can be made.</a:t>
            </a:r>
          </a:p>
          <a:p>
            <a:pPr eaLnBrk="1" hangingPunct="1"/>
            <a:endParaRPr lang="en-US" i="1"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17C3676-1C0D-4BAF-BF99-7FA75689EAEA}" type="slidenum">
              <a:rPr lang="en-US" smtClean="0"/>
              <a:pPr/>
              <a:t>12</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In addition to submitting a CMC technical section for review by CVM, manufacturers must comply with FDA regulations known as Current Good Manufacturing Practices.  Current Good Manufacturing Practices are commonly referred to as “cGMPs” or “GMPs”. </a:t>
            </a:r>
          </a:p>
          <a:p>
            <a:pPr eaLnBrk="1" hangingPunct="1"/>
            <a:endParaRPr lang="en-US" smtClean="0"/>
          </a:p>
          <a:p>
            <a:pPr eaLnBrk="1" hangingPunct="1"/>
            <a:r>
              <a:rPr lang="en-US" smtClean="0"/>
              <a:t>The goals of CMC and GMPs are the same: a product consistently meeting pre-determined quality standards, but they involve different yet overlapping approaches and regulations.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E2F5D9B-6E38-4669-8B46-57FC78922480}" type="slidenum">
              <a:rPr lang="en-US" smtClean="0"/>
              <a:pPr/>
              <a:t>13</a:t>
            </a:fld>
            <a:endParaRPr 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i="1" dirty="0" smtClean="0"/>
              <a:t>Although the goals of </a:t>
            </a:r>
            <a:r>
              <a:rPr lang="en-US" dirty="0" smtClean="0"/>
              <a:t>CMC and GMPs are the same: they involve different yet overlapping approaches and regulations.  </a:t>
            </a:r>
          </a:p>
          <a:p>
            <a:pPr eaLnBrk="1" hangingPunct="1">
              <a:lnSpc>
                <a:spcPct val="90000"/>
              </a:lnSpc>
            </a:pPr>
            <a:endParaRPr lang="en-US" dirty="0" smtClean="0"/>
          </a:p>
          <a:p>
            <a:pPr eaLnBrk="1" hangingPunct="1">
              <a:lnSpc>
                <a:spcPct val="90000"/>
              </a:lnSpc>
            </a:pPr>
            <a:r>
              <a:rPr lang="en-US" dirty="0" smtClean="0"/>
              <a:t>-------------</a:t>
            </a:r>
          </a:p>
          <a:p>
            <a:pPr eaLnBrk="1" hangingPunct="1">
              <a:lnSpc>
                <a:spcPct val="90000"/>
              </a:lnSpc>
            </a:pPr>
            <a:r>
              <a:rPr lang="en-US" dirty="0" smtClean="0"/>
              <a:t>CMC information is totally specific to a product – and CVM’s review of the CMC is a scientific evaluation of whether the data provided by the manufacturer demonstrates it has appropriate manufacturing procedures and controls to produce a safe and effective drug that is accurately described by the product label.</a:t>
            </a:r>
          </a:p>
          <a:p>
            <a:pPr eaLnBrk="1" hangingPunct="1">
              <a:lnSpc>
                <a:spcPct val="90000"/>
              </a:lnSpc>
            </a:pPr>
            <a:endParaRPr lang="en-US" dirty="0" smtClean="0"/>
          </a:p>
          <a:p>
            <a:pPr eaLnBrk="1" hangingPunct="1">
              <a:lnSpc>
                <a:spcPct val="90000"/>
              </a:lnSpc>
            </a:pPr>
            <a:r>
              <a:rPr lang="en-US" dirty="0" smtClean="0"/>
              <a:t>On the other hand, GMPs typically tend to encompass the manufacturer’s overall operations – for example, their record keeping, equipment cleaning and maintenance, raw materials control, validation of manufacturing processes, sampling and testing, quality control, etc. If something does go wrong with a batch of product, a GMP-compliant facility should be able to track down the cause of the problem and trace other batches that may have also been affected.  When the FDA inspects a facility for GMP compliance, they may focus on a specific product, or they may look at the operations in general.  FDA field investigators often ask for CMC information, and CMC reviewers will ask field investigators to look more closely at certain aspects of a specific product.  Again, the two are inter-related and over-lapping, but not the same.</a:t>
            </a:r>
          </a:p>
          <a:p>
            <a:pPr eaLnBrk="1" hangingPunct="1">
              <a:lnSpc>
                <a:spcPct val="90000"/>
              </a:lnSpc>
            </a:pPr>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DA9E44A-2C5A-4155-9A7A-FA0234B12597}" type="slidenum">
              <a:rPr lang="en-US" smtClean="0"/>
              <a:pPr/>
              <a:t>14</a:t>
            </a:fld>
            <a:endParaRPr 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Reviewing the CMC information and doing a GMP inspection are two different ways we ensure that a product has appropriate quality and controls.</a:t>
            </a:r>
          </a:p>
          <a:p>
            <a:pPr eaLnBrk="1" hangingPunct="1"/>
            <a:endParaRPr lang="en-US" smtClean="0"/>
          </a:p>
          <a:p>
            <a:pPr eaLnBrk="1" hangingPunct="1"/>
            <a:r>
              <a:rPr lang="en-US" smtClean="0"/>
              <a:t>CMC information is totally specific to a product – and CVM’s review of the CMC is a scientific evaluation of whether the data provided by the manufacturer demonstrates it has appropriate manufacturing procedures and controls to produce a safe and effective drug that is accurately described by the product label.</a:t>
            </a:r>
          </a:p>
          <a:p>
            <a:pPr eaLnBrk="1" hangingPunct="1"/>
            <a:endParaRPr lang="en-US" smtClean="0"/>
          </a:p>
          <a:p>
            <a:pPr eaLnBrk="1" hangingPunct="1"/>
            <a:r>
              <a:rPr lang="en-US" smtClean="0"/>
              <a:t>On the other hand, GMPs typically tend to encompass the manufacturer’s overall operations – for example, their record keeping, equipment cleaning and maintenance, raw materials control, validation of manufacturing processes, sampling and testing, quality control, etc. If something does go wrong with a batch of product, a GMP-compliant facility should be able to track down the cause of the problem and trace other batches that may have also been affected.  When the FDA inspects a facility for GMP compliance, they may focus on a specific product, or they may look at the operations in general.  FDA field investigators often ask for CMC information, and CMC reviewers will ask field investigators to look more closely at certain aspects of a specific product.  Again, the two are inter-related and over-lapping, but not the same.</a:t>
            </a:r>
          </a:p>
          <a:p>
            <a:pPr eaLnBrk="1" hangingPunct="1"/>
            <a:endParaRPr lang="en-US" smtClean="0"/>
          </a:p>
          <a:p>
            <a:pPr eaLnBrk="1" hangingPunct="1"/>
            <a:endParaRPr lang="en-US" smtClean="0"/>
          </a:p>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C87FBB8-7AA1-4DD8-AF97-D5621972AC4F}" type="slidenum">
              <a:rPr lang="en-US" smtClean="0"/>
              <a:pPr/>
              <a:t>15</a:t>
            </a:fld>
            <a:endParaRPr 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READ slide</a:t>
            </a:r>
          </a:p>
          <a:p>
            <a:pPr eaLnBrk="1" hangingPunct="1">
              <a:spcAft>
                <a:spcPct val="20000"/>
              </a:spcAft>
            </a:pPr>
            <a:r>
              <a:rPr lang="en-US" sz="1600" smtClean="0"/>
              <a:t>-GMPs cover all aspects of production - </a:t>
            </a:r>
            <a:r>
              <a:rPr lang="en-US" i="1" smtClean="0"/>
              <a:t>There should be written procedures such that any properly trained personnel can follow the procedures and make a product that meets its predetermined quality standards.  The quality of the raw materials (including packaging) should be monitored.  Equipment and facilities should be clean and properly maintained. </a:t>
            </a:r>
            <a:endParaRPr lang="en-US" sz="1600" smtClean="0"/>
          </a:p>
          <a:p>
            <a:pPr eaLnBrk="1" hangingPunct="1">
              <a:spcAft>
                <a:spcPct val="20000"/>
              </a:spcAft>
            </a:pPr>
            <a:endParaRPr lang="en-US" sz="1600" smtClean="0"/>
          </a:p>
          <a:p>
            <a:pPr eaLnBrk="1" hangingPunct="1">
              <a:spcAft>
                <a:spcPct val="20000"/>
              </a:spcAft>
            </a:pPr>
            <a:r>
              <a:rPr lang="en-US" sz="1600" smtClean="0"/>
              <a:t>-Detailed, written procedures are </a:t>
            </a:r>
            <a:r>
              <a:rPr lang="en-US" sz="1600" u="sng" smtClean="0"/>
              <a:t>essential</a:t>
            </a:r>
            <a:r>
              <a:rPr lang="en-US" sz="1600" smtClean="0"/>
              <a:t> for the quality of the finished product. </a:t>
            </a:r>
            <a:r>
              <a:rPr lang="en-US" sz="1600" i="1" smtClean="0"/>
              <a:t>A robust quality system includes written SOPs detailing with specificity how every step of the manufacturing process is carried out and documented</a:t>
            </a:r>
          </a:p>
          <a:p>
            <a:pPr eaLnBrk="1" hangingPunct="1">
              <a:spcAft>
                <a:spcPct val="20000"/>
              </a:spcAft>
            </a:pPr>
            <a:endParaRPr lang="en-US" sz="1600" smtClean="0"/>
          </a:p>
          <a:p>
            <a:pPr eaLnBrk="1" hangingPunct="1">
              <a:spcAft>
                <a:spcPct val="20000"/>
              </a:spcAft>
            </a:pPr>
            <a:r>
              <a:rPr lang="en-US" sz="1600" smtClean="0"/>
              <a:t>-Specific recordkeeping systems must be established to demonstrate that procedures are consistently and correctly followed at each step in the manufacturing process - every time a product is made. </a:t>
            </a:r>
            <a:r>
              <a:rPr lang="en-US" i="1" smtClean="0"/>
              <a:t>Records should be kept such that a manufacturer can trace back a specific batch of pills, the date it was made, the lot numbers of the ingredients that went into it, etc.</a:t>
            </a:r>
          </a:p>
          <a:p>
            <a:pPr eaLnBrk="1" hangingPunct="1">
              <a:spcAft>
                <a:spcPct val="20000"/>
              </a:spcAft>
            </a:pPr>
            <a:endParaRPr lang="en-US" sz="1600" smtClean="0"/>
          </a:p>
          <a:p>
            <a:pPr eaLnBrk="1" hangingPunct="1"/>
            <a:endParaRPr lang="en-US" i="1" smtClean="0"/>
          </a:p>
          <a:p>
            <a:pPr eaLnBrk="1" hangingPunct="1"/>
            <a:r>
              <a:rPr lang="en-US" smtClean="0"/>
              <a:t>----------</a:t>
            </a:r>
          </a:p>
          <a:p>
            <a:pPr eaLnBrk="1" hangingPunct="1"/>
            <a:endParaRPr lang="en-US" i="1" smtClean="0"/>
          </a:p>
          <a:p>
            <a:pPr eaLnBrk="1" hangingPunct="1"/>
            <a:r>
              <a:rPr lang="en-US" i="1" smtClean="0"/>
              <a:t>During an inspection, an FDA investigator will audit records, watch manufacturing operations, ask questions, check the quality control and assurance units – they are the eyes and ears for FDA.  </a:t>
            </a:r>
          </a:p>
          <a:p>
            <a:pPr eaLnBrk="1" hangingPunct="1"/>
            <a:endParaRPr lang="en-US" i="1"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6CCA0E4-092A-453D-84DF-E35424662D07}" type="slidenum">
              <a:rPr lang="en-US" smtClean="0"/>
              <a:pPr/>
              <a:t>16</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sz="1000" smtClean="0"/>
              <a:t>For the United States, GMP inspections are typically performed by an FDA office outside CVM – The Office of Regulatory Affairs.</a:t>
            </a:r>
          </a:p>
          <a:p>
            <a:pPr eaLnBrk="1" hangingPunct="1">
              <a:lnSpc>
                <a:spcPct val="90000"/>
              </a:lnSpc>
            </a:pPr>
            <a:endParaRPr lang="en-US" sz="1000" smtClean="0"/>
          </a:p>
          <a:p>
            <a:pPr eaLnBrk="1" hangingPunct="1">
              <a:lnSpc>
                <a:spcPct val="90000"/>
              </a:lnSpc>
            </a:pPr>
            <a:r>
              <a:rPr lang="en-US" sz="1000" smtClean="0"/>
              <a:t>With regard to GMP compliance, CVM - in particular the Division of Manufacturing Technologies and the Division of Compliance - interacts with the Office of Regulatory Affairs at various stages.</a:t>
            </a:r>
          </a:p>
          <a:p>
            <a:pPr eaLnBrk="1" hangingPunct="1">
              <a:lnSpc>
                <a:spcPct val="90000"/>
              </a:lnSpc>
            </a:pPr>
            <a:endParaRPr lang="en-US" sz="1000" i="1" smtClean="0"/>
          </a:p>
          <a:p>
            <a:pPr eaLnBrk="1" hangingPunct="1">
              <a:lnSpc>
                <a:spcPct val="90000"/>
              </a:lnSpc>
            </a:pPr>
            <a:r>
              <a:rPr lang="en-US" sz="1000" i="1" smtClean="0"/>
              <a:t>The Division of Manufacturing Technologies reviews the Chemistry, Manufacturing, and Controls Technical Section. GMP compliance is evaluated at the manufacturing site by Office of Regulatory Affairs.  If there are GMP deficiencies, the District Offices and CVM Division of Compliance determine what regulatory actions should be taken.</a:t>
            </a:r>
          </a:p>
          <a:p>
            <a:pPr eaLnBrk="1" hangingPunct="1">
              <a:lnSpc>
                <a:spcPct val="90000"/>
              </a:lnSpc>
            </a:pPr>
            <a:endParaRPr lang="en-US" sz="1000" smtClean="0"/>
          </a:p>
          <a:p>
            <a:pPr eaLnBrk="1" hangingPunct="1">
              <a:lnSpc>
                <a:spcPct val="90000"/>
              </a:lnSpc>
            </a:pPr>
            <a:r>
              <a:rPr lang="en-US" sz="1000" smtClean="0"/>
              <a:t>Inspections of manufacturing facilities are performed by investigators in the FDA Office of Regulatory Affairs, which is another part of FDA separate from CVM.  The Office of Regulatory Affairs conducts inspections in the US and overseas.  In CVM, there are two divisions that interact with investigators and the Office of Regulatory Affairs – the Division of Manufacturing Technologies (in ONADE) and the Division of Compliance (in OS&amp;C).</a:t>
            </a:r>
          </a:p>
          <a:p>
            <a:pPr eaLnBrk="1" hangingPunct="1">
              <a:lnSpc>
                <a:spcPct val="90000"/>
              </a:lnSpc>
            </a:pPr>
            <a:endParaRPr lang="en-US" sz="1000" smtClean="0"/>
          </a:p>
          <a:p>
            <a:pPr eaLnBrk="1" hangingPunct="1">
              <a:lnSpc>
                <a:spcPct val="90000"/>
              </a:lnSpc>
            </a:pPr>
            <a:r>
              <a:rPr lang="en-US" sz="1000" smtClean="0"/>
              <a:t>The District Offices (within the Office of Regulatory Affairs) and CVM Division of Compliance determine will regulatory actions regarding inspections</a:t>
            </a:r>
          </a:p>
          <a:p>
            <a:pPr eaLnBrk="1" hangingPunct="1">
              <a:lnSpc>
                <a:spcPct val="90000"/>
              </a:lnSpc>
            </a:pPr>
            <a:endParaRPr lang="en-US" sz="1000" smtClean="0"/>
          </a:p>
          <a:p>
            <a:pPr eaLnBrk="1" hangingPunct="1">
              <a:lnSpc>
                <a:spcPct val="90000"/>
              </a:lnSpc>
            </a:pPr>
            <a:r>
              <a:rPr lang="en-US" sz="1000" i="1" smtClean="0"/>
              <a:t>---------------</a:t>
            </a:r>
          </a:p>
          <a:p>
            <a:pPr eaLnBrk="1" hangingPunct="1">
              <a:lnSpc>
                <a:spcPct val="90000"/>
              </a:lnSpc>
            </a:pPr>
            <a:r>
              <a:rPr lang="en-US" sz="1000" smtClean="0"/>
              <a:t> </a:t>
            </a:r>
            <a:r>
              <a:rPr lang="en-US" sz="1000" i="1" smtClean="0"/>
              <a:t>You could also keep slide 18 and move it after the slide with the regs to explain how responsibilities for review and GMP evaluation are divided in the US.</a:t>
            </a:r>
            <a:r>
              <a:rPr lang="en-US" sz="1000" smtClean="0"/>
              <a:t>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7B751E6-D6EE-4E28-8156-700C1F59F20B}" type="slidenum">
              <a:rPr lang="en-US" smtClean="0"/>
              <a:pPr/>
              <a:t>17</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Until now, I’ve been talking in the context of pioneer drugs.  When you think about it, the review of a new generic drug is an interesting situation – something I’ll touch on only briefly here.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8F3BF11-C67A-4A04-A7B0-55EFFD04CE92}" type="slidenum">
              <a:rPr lang="en-US" smtClean="0"/>
              <a:pPr/>
              <a:t>18</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After the patent expires on a drug, the FDA allows other companies to make and sell generic drugs, which are copies of the pioneer drug.  But the maker of the generic drug does not know how the pioneer drug is made or its exact composition.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6E3DB32-5383-4430-B4C1-BB7C950C77CD}" type="slidenum">
              <a:rPr lang="en-US" smtClean="0"/>
              <a:pPr/>
              <a:t>19</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Review of the CMC information for generic drugs is important to assure the generic drug has quality similar to the pioneer drug.  CVM asks the same kinds of CMC questions I talked about earlier – how are the raw materials controlled and monitored? How is the drug made? What quality standards are used and how is the manufacturing process monitored and controlled to assure the product meets these standards.</a:t>
            </a:r>
          </a:p>
          <a:p>
            <a:pPr eaLnBrk="1" hangingPunct="1"/>
            <a:endParaRPr lang="en-US" dirty="0" smtClean="0"/>
          </a:p>
          <a:p>
            <a:pPr eaLnBrk="1" hangingPunct="1"/>
            <a:r>
              <a:rPr lang="en-US" dirty="0" smtClean="0"/>
              <a:t>FDA determines whether the manufacturing processes of the generic drug will result in a product of comparable quality.</a:t>
            </a:r>
          </a:p>
          <a:p>
            <a:pPr eaLnBrk="1" hangingPunct="1"/>
            <a:endParaRPr lang="en-US" dirty="0" smtClean="0"/>
          </a:p>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AE7AC07-FB1A-4B37-AD3F-C1228EEE570A}" type="slidenum">
              <a:rPr lang="en-US" smtClean="0"/>
              <a:pPr/>
              <a:t>2</a:t>
            </a:fld>
            <a:endParaRPr 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CMC technical section (critical elements) = one of the major technical sections that sponsors have to provide to CVM for review;</a:t>
            </a:r>
          </a:p>
          <a:p>
            <a:pPr eaLnBrk="1" hangingPunct="1"/>
            <a:endParaRPr lang="en-US" dirty="0" smtClean="0"/>
          </a:p>
          <a:p>
            <a:pPr eaLnBrk="1" hangingPunct="1"/>
            <a:r>
              <a:rPr lang="en-US" dirty="0" smtClean="0"/>
              <a:t>We build QUALITY into the product by assuring that the drug is safe and effective, meets appropriate standards – consistently, and </a:t>
            </a:r>
            <a:r>
              <a:rPr lang="en-US" dirty="0" err="1" smtClean="0"/>
              <a:t>labelled</a:t>
            </a:r>
            <a:r>
              <a:rPr lang="en-US" dirty="0" smtClean="0"/>
              <a:t> appropriately</a:t>
            </a:r>
          </a:p>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8C60B82-AD48-4EBE-8039-8C64A1D08BB5}" type="slidenum">
              <a:rPr lang="en-US" smtClean="0"/>
              <a:pPr/>
              <a:t>3</a:t>
            </a:fld>
            <a:endParaRPr 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There are raw materials that go into making a drug (solvents, chemical starting materials, inactive ingredients, etc.) – how is the quality of those raw materials monitored and controlled before use?</a:t>
            </a:r>
          </a:p>
          <a:p>
            <a:pPr eaLnBrk="1" hangingPunct="1"/>
            <a:r>
              <a:rPr lang="en-US" dirty="0" smtClean="0"/>
              <a:t>Are the steps needed to be controlled (e.g., reaction temperature) identified and controlled?</a:t>
            </a:r>
          </a:p>
          <a:p>
            <a:pPr eaLnBrk="1" hangingPunct="1"/>
            <a:r>
              <a:rPr lang="en-US" dirty="0" smtClean="0"/>
              <a:t>If it’s a sterile product, are the sterilization steps validated?</a:t>
            </a:r>
          </a:p>
          <a:p>
            <a:pPr eaLnBrk="1" hangingPunct="1"/>
            <a:r>
              <a:rPr lang="en-US" dirty="0" smtClean="0"/>
              <a:t>Do the stability data support the shelf life proposed for the label?</a:t>
            </a:r>
          </a:p>
          <a:p>
            <a:pPr eaLnBrk="1" hangingPunct="1"/>
            <a:endParaRPr lang="en-US" dirty="0" smtClean="0"/>
          </a:p>
          <a:p>
            <a:pPr eaLnBrk="1" hangingPunct="1"/>
            <a:r>
              <a:rPr lang="en-US" dirty="0" smtClean="0"/>
              <a:t>CMC TS provides answers to the those questions</a:t>
            </a:r>
          </a:p>
          <a:p>
            <a:pPr eaLnBrk="1" hangingPunct="1"/>
            <a:r>
              <a:rPr lang="en-US" dirty="0" smtClean="0"/>
              <a:t>“The ability to </a:t>
            </a:r>
            <a:r>
              <a:rPr lang="en-US" u="sng" dirty="0" smtClean="0"/>
              <a:t>consistently</a:t>
            </a:r>
            <a:r>
              <a:rPr lang="en-US" dirty="0" smtClean="0"/>
              <a:t> produce the </a:t>
            </a:r>
            <a:r>
              <a:rPr lang="en-US" u="sng" dirty="0" smtClean="0"/>
              <a:t>same</a:t>
            </a:r>
            <a:r>
              <a:rPr lang="en-US" dirty="0" smtClean="0"/>
              <a:t> product to meet the </a:t>
            </a:r>
            <a:r>
              <a:rPr lang="en-US" u="sng" dirty="0" smtClean="0"/>
              <a:t>same</a:t>
            </a:r>
            <a:r>
              <a:rPr lang="en-US" dirty="0" smtClean="0"/>
              <a:t> specifications time after time!”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FDAA313-1D26-4C66-BDA7-11C8E2A7ACE4}" type="slidenum">
              <a:rPr lang="en-US" smtClean="0"/>
              <a:pPr/>
              <a:t>4</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Another way to think about the CMC technical section…</a:t>
            </a:r>
          </a:p>
          <a:p>
            <a:pPr eaLnBrk="1" hangingPunct="1"/>
            <a:endParaRPr lang="en-US" smtClean="0"/>
          </a:p>
          <a:p>
            <a:pPr eaLnBrk="1" hangingPunct="1"/>
            <a:r>
              <a:rPr lang="en-US" smtClean="0"/>
              <a:t>It provides a link to the between the drug used in the clinical studies to the marketed drug on the shelf</a:t>
            </a:r>
          </a:p>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C2376D4-880A-4EDB-900D-08F0D92253FA}" type="slidenum">
              <a:rPr lang="en-US" smtClean="0"/>
              <a:pPr/>
              <a:t>5</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US" sz="1000" smtClean="0"/>
              <a:t>How is this connection between clinical and commercial batches first made?</a:t>
            </a:r>
          </a:p>
          <a:p>
            <a:pPr eaLnBrk="1" hangingPunct="1">
              <a:lnSpc>
                <a:spcPct val="80000"/>
              </a:lnSpc>
            </a:pPr>
            <a:endParaRPr lang="en-US" sz="1000" smtClean="0"/>
          </a:p>
          <a:p>
            <a:pPr eaLnBrk="1" hangingPunct="1">
              <a:lnSpc>
                <a:spcPct val="80000"/>
              </a:lnSpc>
            </a:pPr>
            <a:r>
              <a:rPr lang="en-US" sz="1000" smtClean="0"/>
              <a:t>Clinical batches are made to produce drug used in clinical studies.  Pilot batches are made to demonstrate a quality, stable drug can be made consistently – the data collected from the pilot batches are submitted to the FDA in the CMC technical section for review.  After the drug is approved, the manufacturer may need to increase the size of the batch from the pilot batch to the commercial batch size.  To do the scale up, the manufacturer may need to make engineering batches and process validation batches.  (I’ve separated out these batches here for illustration, but clinical batches can be the same as pilot batches, and process validation batches can be the same as commercial batches, and so on). </a:t>
            </a:r>
          </a:p>
          <a:p>
            <a:pPr eaLnBrk="1" hangingPunct="1">
              <a:lnSpc>
                <a:spcPct val="80000"/>
              </a:lnSpc>
            </a:pPr>
            <a:endParaRPr lang="en-US" sz="1000" smtClean="0"/>
          </a:p>
          <a:p>
            <a:pPr eaLnBrk="1" hangingPunct="1">
              <a:lnSpc>
                <a:spcPct val="80000"/>
              </a:lnSpc>
            </a:pPr>
            <a:r>
              <a:rPr lang="en-US" sz="1000" smtClean="0"/>
              <a:t>The drug should be made with the same formulation and similar manufacturing processes at each of these stages.</a:t>
            </a:r>
          </a:p>
          <a:p>
            <a:pPr eaLnBrk="1" hangingPunct="1">
              <a:lnSpc>
                <a:spcPct val="80000"/>
              </a:lnSpc>
            </a:pPr>
            <a:r>
              <a:rPr lang="en-US" sz="1000" smtClean="0"/>
              <a:t>-----------</a:t>
            </a:r>
          </a:p>
          <a:p>
            <a:pPr>
              <a:lnSpc>
                <a:spcPct val="80000"/>
              </a:lnSpc>
              <a:spcBef>
                <a:spcPct val="50000"/>
              </a:spcBef>
            </a:pPr>
            <a:r>
              <a:rPr lang="en-US" sz="1000" smtClean="0">
                <a:solidFill>
                  <a:srgbClr val="FFFF00"/>
                </a:solidFill>
              </a:rPr>
              <a:t>Batches at each stage should be made using the same or similar processes and raw materials</a:t>
            </a:r>
          </a:p>
          <a:p>
            <a:pPr>
              <a:lnSpc>
                <a:spcPct val="80000"/>
              </a:lnSpc>
              <a:spcBef>
                <a:spcPct val="50000"/>
              </a:spcBef>
            </a:pPr>
            <a:endParaRPr lang="en-US" sz="1000" smtClean="0">
              <a:solidFill>
                <a:srgbClr val="FFFF00"/>
              </a:solidFill>
            </a:endParaRPr>
          </a:p>
          <a:p>
            <a:pPr eaLnBrk="1" hangingPunct="1">
              <a:lnSpc>
                <a:spcPct val="80000"/>
              </a:lnSpc>
            </a:pPr>
            <a:endParaRPr lang="en-US" sz="10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5CDE842-606B-492F-AAFB-5116AA682712}" type="slidenum">
              <a:rPr lang="en-US" smtClean="0"/>
              <a:pPr/>
              <a:t>6</a:t>
            </a:fld>
            <a:endParaRPr 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The CMC technical section is not a “check list” or simply a list of tests performed on the product.  </a:t>
            </a:r>
          </a:p>
          <a:p>
            <a:pPr eaLnBrk="1" hangingPunct="1"/>
            <a:endParaRPr lang="en-US" smtClean="0"/>
          </a:p>
          <a:p>
            <a:pPr eaLnBrk="1" hangingPunct="1"/>
            <a:r>
              <a:rPr lang="en-US" smtClean="0"/>
              <a:t>The kind of questions raised will depend on the nature of the product.</a:t>
            </a:r>
          </a:p>
          <a:p>
            <a:pPr>
              <a:spcBef>
                <a:spcPct val="0"/>
              </a:spcBef>
            </a:pPr>
            <a:r>
              <a:rPr lang="en-US" sz="1000" smtClean="0"/>
              <a:t>Quality attributes may be specific to the product or type of product</a:t>
            </a:r>
          </a:p>
          <a:p>
            <a:pPr eaLnBrk="1" hangingPunct="1"/>
            <a:r>
              <a:rPr lang="en-US" smtClean="0"/>
              <a:t>For example for a a sterile product, the answers to these questions are different from product to product – and CVM evaluates whether the data provided by the sponsor supports the adequacy of the answers.</a:t>
            </a:r>
          </a:p>
          <a:p>
            <a:pPr eaLnBrk="1" hangingPunct="1"/>
            <a:endParaRPr lang="en-US" smtClean="0"/>
          </a:p>
          <a:p>
            <a:pPr eaLnBrk="1" hangingPunct="1"/>
            <a:r>
              <a:rPr lang="en-US" smtClean="0"/>
              <a:t>***Because each product is unique, sponsors are encouraged to contact CVM during product development to begin a dialogue.  We expect sponsors to have questions, we will have questions (because we need to understand your product in order to properly review it), sponsors may learn what concerns CVM may have.***</a:t>
            </a:r>
          </a:p>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6B1E48A-4539-4569-9A13-84642E23463A}" type="slidenum">
              <a:rPr lang="en-US" smtClean="0"/>
              <a:pPr/>
              <a:t>7</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Relying solely on testing of the product at the end will not be enough to assure product quality over the long run.</a:t>
            </a:r>
          </a:p>
          <a:p>
            <a:pPr eaLnBrk="1" hangingPunct="1"/>
            <a:endParaRPr lang="en-US" smtClean="0"/>
          </a:p>
          <a:p>
            <a:pPr eaLnBrk="1" hangingPunct="1"/>
            <a:r>
              <a:rPr lang="en-US" smtClean="0"/>
              <a:t>The manufacturer that understands the sources of variability in its process can preempt problems, and if problems occur, is more likely to quickly find the root cause and fix it.  </a:t>
            </a:r>
          </a:p>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E94F07A-BF5D-49DD-A391-992E7DD24F39}" type="slidenum">
              <a:rPr lang="en-US" smtClean="0"/>
              <a:pPr/>
              <a:t>8</a:t>
            </a:fld>
            <a:endParaRPr lang="en-US" smtClean="0"/>
          </a:p>
        </p:txBody>
      </p:sp>
      <p:sp>
        <p:nvSpPr>
          <p:cNvPr id="31747" name="Rectangle 2"/>
          <p:cNvSpPr>
            <a:spLocks noGrp="1" noRot="1" noChangeAspect="1" noChangeArrowheads="1" noTextEdit="1"/>
          </p:cNvSpPr>
          <p:nvPr>
            <p:ph type="sldImg"/>
          </p:nvPr>
        </p:nvSpPr>
        <p:spPr>
          <a:ln/>
        </p:spPr>
      </p:sp>
      <p:sp>
        <p:nvSpPr>
          <p:cNvPr id="249859" name="Rectangle 3"/>
          <p:cNvSpPr>
            <a:spLocks noGrp="1" noChangeArrowheads="1"/>
          </p:cNvSpPr>
          <p:nvPr>
            <p:ph type="body" idx="1"/>
          </p:nvPr>
        </p:nvSpPr>
        <p:spPr/>
        <p:txBody>
          <a:bodyPr/>
          <a:lstStyle/>
          <a:p>
            <a:pPr>
              <a:spcBef>
                <a:spcPct val="50000"/>
              </a:spcBef>
              <a:defRPr/>
            </a:pPr>
            <a:r>
              <a:rPr lang="en-US" dirty="0" smtClean="0">
                <a:solidFill>
                  <a:srgbClr val="FFFF00"/>
                </a:solidFill>
                <a:effectLst>
                  <a:outerShdw blurRad="38100" dist="38100" dir="2700000" algn="tl">
                    <a:srgbClr val="C0C0C0"/>
                  </a:outerShdw>
                </a:effectLst>
              </a:rPr>
              <a:t>The same (or similar) processes and raw materials should be used to manufacture the drug used in clinical studies and the marketed drug</a:t>
            </a:r>
          </a:p>
          <a:p>
            <a:pPr>
              <a:spcBef>
                <a:spcPct val="50000"/>
              </a:spcBef>
              <a:defRPr/>
            </a:pPr>
            <a:endParaRPr lang="en-US" dirty="0" smtClean="0">
              <a:solidFill>
                <a:srgbClr val="FFFF00"/>
              </a:solidFill>
              <a:effectLst>
                <a:outerShdw blurRad="38100" dist="38100" dir="2700000" algn="tl">
                  <a:srgbClr val="C0C0C0"/>
                </a:outerShdw>
              </a:effectLst>
            </a:endParaRPr>
          </a:p>
          <a:p>
            <a:pPr>
              <a:spcBef>
                <a:spcPct val="50000"/>
              </a:spcBef>
              <a:defRPr/>
            </a:pPr>
            <a:r>
              <a:rPr lang="en-US" sz="1000" dirty="0" smtClean="0"/>
              <a:t>Common product quality attributes may include:</a:t>
            </a:r>
            <a:endParaRPr lang="en-US" dirty="0" smtClean="0">
              <a:solidFill>
                <a:srgbClr val="FFFF00"/>
              </a:solidFill>
              <a:effectLst>
                <a:outerShdw blurRad="38100" dist="38100" dir="2700000" algn="tl">
                  <a:srgbClr val="C0C0C0"/>
                </a:outerShdw>
              </a:effectLst>
            </a:endParaRPr>
          </a:p>
          <a:p>
            <a:pPr lvl="1" eaLnBrk="1" hangingPunct="1">
              <a:buClr>
                <a:schemeClr val="tx1"/>
              </a:buClr>
              <a:defRPr/>
            </a:pPr>
            <a:r>
              <a:rPr lang="en-US" dirty="0" smtClean="0"/>
              <a:t>Potency of active pharmaceutical ingredient (API) in the drug product</a:t>
            </a:r>
          </a:p>
          <a:p>
            <a:pPr lvl="1" eaLnBrk="1" hangingPunct="1">
              <a:buClr>
                <a:schemeClr val="tx1"/>
              </a:buClr>
              <a:defRPr/>
            </a:pPr>
            <a:r>
              <a:rPr lang="en-US" dirty="0" smtClean="0"/>
              <a:t>Impurities related to the API</a:t>
            </a:r>
          </a:p>
          <a:p>
            <a:pPr lvl="1" eaLnBrk="1" hangingPunct="1">
              <a:buClr>
                <a:schemeClr val="tx1"/>
              </a:buClr>
              <a:defRPr/>
            </a:pPr>
            <a:r>
              <a:rPr lang="en-US" dirty="0" smtClean="0"/>
              <a:t>Residual solvents from the manufacturing process</a:t>
            </a:r>
          </a:p>
          <a:p>
            <a:pPr lvl="1" eaLnBrk="1" hangingPunct="1">
              <a:buClr>
                <a:schemeClr val="tx1"/>
              </a:buClr>
              <a:defRPr/>
            </a:pPr>
            <a:r>
              <a:rPr lang="en-US" dirty="0" smtClean="0"/>
              <a:t>Concentration of critical formulation component (e.g., preservative)</a:t>
            </a:r>
          </a:p>
          <a:p>
            <a:pPr lvl="1" eaLnBrk="1" hangingPunct="1">
              <a:buClr>
                <a:schemeClr val="tx1"/>
              </a:buClr>
              <a:defRPr/>
            </a:pPr>
            <a:r>
              <a:rPr lang="en-US" dirty="0" smtClean="0"/>
              <a:t>Container-closure integrity</a:t>
            </a:r>
          </a:p>
          <a:p>
            <a:pPr lvl="1" eaLnBrk="1" hangingPunct="1">
              <a:defRPr/>
            </a:pPr>
            <a:endParaRPr lang="en-US" dirty="0" smtClean="0"/>
          </a:p>
          <a:p>
            <a:pPr>
              <a:spcBef>
                <a:spcPct val="50000"/>
              </a:spcBef>
              <a:defRPr/>
            </a:pPr>
            <a:endParaRPr lang="en-US" dirty="0" smtClean="0">
              <a:solidFill>
                <a:srgbClr val="FFFF00"/>
              </a:solidFill>
              <a:effectLst>
                <a:outerShdw blurRad="38100" dist="38100" dir="2700000" algn="tl">
                  <a:srgbClr val="C0C0C0"/>
                </a:outerShdw>
              </a:effectLs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DBF99AC-AF6A-4814-AEB9-CACD2FAD4496}" type="slidenum">
              <a:rPr lang="en-US" smtClean="0"/>
              <a:pPr/>
              <a:t>9</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Manufacturing changes are inevitable over time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75" y="4267200"/>
            <a:ext cx="9140825" cy="2590800"/>
            <a:chOff x="2" y="2688"/>
            <a:chExt cx="5758" cy="1632"/>
          </a:xfrm>
        </p:grpSpPr>
        <p:sp>
          <p:nvSpPr>
            <p:cNvPr id="5" name="Freeform 3"/>
            <p:cNvSpPr>
              <a:spLocks/>
            </p:cNvSpPr>
            <p:nvPr/>
          </p:nvSpPr>
          <p:spPr bwMode="hidden">
            <a:xfrm>
              <a:off x="2" y="2688"/>
              <a:ext cx="5758" cy="1632"/>
            </a:xfrm>
            <a:custGeom>
              <a:avLst/>
              <a:gdLst>
                <a:gd name="T0" fmla="*/ 5740 w 5740"/>
                <a:gd name="T1" fmla="*/ 4316 h 4316"/>
                <a:gd name="T2" fmla="*/ 0 w 5740"/>
                <a:gd name="T3" fmla="*/ 4316 h 4316"/>
                <a:gd name="T4" fmla="*/ 0 w 5740"/>
                <a:gd name="T5" fmla="*/ 0 h 4316"/>
                <a:gd name="T6" fmla="*/ 5740 w 5740"/>
                <a:gd name="T7" fmla="*/ 0 h 4316"/>
                <a:gd name="T8" fmla="*/ 5740 w 5740"/>
                <a:gd name="T9" fmla="*/ 4316 h 4316"/>
                <a:gd name="T10" fmla="*/ 5740 w 5740"/>
                <a:gd name="T11" fmla="*/ 4316 h 4316"/>
              </a:gdLst>
              <a:ahLst/>
              <a:cxnLst>
                <a:cxn ang="0">
                  <a:pos x="T0" y="T1"/>
                </a:cxn>
                <a:cxn ang="0">
                  <a:pos x="T2" y="T3"/>
                </a:cxn>
                <a:cxn ang="0">
                  <a:pos x="T4" y="T5"/>
                </a:cxn>
                <a:cxn ang="0">
                  <a:pos x="T6" y="T7"/>
                </a:cxn>
                <a:cxn ang="0">
                  <a:pos x="T8" y="T9"/>
                </a:cxn>
                <a:cxn ang="0">
                  <a:pos x="T10" y="T11"/>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a:noFill/>
            </a:ln>
            <a:extLst/>
          </p:spPr>
          <p:txBody>
            <a:bodyPr/>
            <a:lstStyle/>
            <a:p>
              <a:pPr>
                <a:defRPr/>
              </a:pPr>
              <a:endParaRPr lang="en-US"/>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p:spPr>
            <p:txBody>
              <a:bodyPr/>
              <a:lstStyle/>
              <a:p>
                <a:pPr>
                  <a:defRPr/>
                </a:pPr>
                <a:endParaRPr lang="en-US"/>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p:spPr>
            <p:txBody>
              <a:bodyPr/>
              <a:lstStyle/>
              <a:p>
                <a:pPr>
                  <a:defRPr/>
                </a:pPr>
                <a:endParaRPr lang="en-US"/>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p:spPr>
            <p:txBody>
              <a:bodyPr/>
              <a:lstStyle/>
              <a:p>
                <a:pPr>
                  <a:defRPr/>
                </a:pPr>
                <a:endParaRPr lang="en-US"/>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p:spPr>
            <p:txBody>
              <a:bodyPr/>
              <a:lstStyle/>
              <a:p>
                <a:pPr>
                  <a:defRPr/>
                </a:pPr>
                <a:endParaRPr lang="en-US"/>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p:spPr>
            <p:txBody>
              <a:bodyPr/>
              <a:lstStyle/>
              <a:p>
                <a:pPr>
                  <a:defRPr/>
                </a:pPr>
                <a:endParaRPr lang="en-US"/>
              </a:p>
            </p:txBody>
          </p:sp>
          <p:sp>
            <p:nvSpPr>
              <p:cNvPr id="62" name="Freeform 10"/>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p:spPr>
            <p:txBody>
              <a:bodyPr/>
              <a:lstStyle/>
              <a:p>
                <a:pPr>
                  <a:defRPr/>
                </a:pPr>
                <a:endParaRPr lang="en-US"/>
              </a:p>
            </p:txBody>
          </p:sp>
          <p:sp>
            <p:nvSpPr>
              <p:cNvPr id="63" name="Freeform 11"/>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p:spPr>
            <p:txBody>
              <a:bodyPr/>
              <a:lstStyle/>
              <a:p>
                <a:pPr>
                  <a:defRPr/>
                </a:pPr>
                <a:endParaRPr lang="en-US"/>
              </a:p>
            </p:txBody>
          </p:sp>
          <p:sp>
            <p:nvSpPr>
              <p:cNvPr id="64" name="Freeform 12"/>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p:spPr>
            <p:txBody>
              <a:bodyPr/>
              <a:lstStyle/>
              <a:p>
                <a:pPr>
                  <a:defRPr/>
                </a:pPr>
                <a:endParaRPr lang="en-US"/>
              </a:p>
            </p:txBody>
          </p:sp>
          <p:sp>
            <p:nvSpPr>
              <p:cNvPr id="65" name="Freeform 13"/>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p:spPr>
            <p:txBody>
              <a:bodyPr/>
              <a:lstStyle/>
              <a:p>
                <a:pPr>
                  <a:defRPr/>
                </a:pPr>
                <a:endParaRPr lang="en-US"/>
              </a:p>
            </p:txBody>
          </p:sp>
          <p:sp>
            <p:nvSpPr>
              <p:cNvPr id="66" name="Freeform 14"/>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p:spPr>
            <p:txBody>
              <a:bodyPr/>
              <a:lstStyle/>
              <a:p>
                <a:pPr>
                  <a:defRPr/>
                </a:pPr>
                <a:endParaRPr lang="en-US"/>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p:spPr>
            <p:txBody>
              <a:bodyPr/>
              <a:lstStyle/>
              <a:p>
                <a:pPr>
                  <a:defRPr/>
                </a:pPr>
                <a:endParaRPr lang="en-US"/>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p:spPr>
            <p:txBody>
              <a:bodyPr/>
              <a:lstStyle/>
              <a:p>
                <a:pPr>
                  <a:defRPr/>
                </a:pPr>
                <a:endParaRPr lang="en-US"/>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p:spPr>
            <p:txBody>
              <a:bodyPr/>
              <a:lstStyle/>
              <a:p>
                <a:pPr>
                  <a:defRPr/>
                </a:pPr>
                <a:endParaRPr lang="en-US"/>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p:spPr>
            <p:txBody>
              <a:bodyPr/>
              <a:lstStyle/>
              <a:p>
                <a:pPr>
                  <a:defRPr/>
                </a:pPr>
                <a:endParaRPr lang="en-US"/>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p:spPr>
            <p:txBody>
              <a:bodyPr/>
              <a:lstStyle/>
              <a:p>
                <a:pPr>
                  <a:defRPr/>
                </a:pPr>
                <a:endParaRPr lang="en-US"/>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p:spPr>
            <p:txBody>
              <a:bodyPr/>
              <a:lstStyle/>
              <a:p>
                <a:pPr>
                  <a:defRPr/>
                </a:pPr>
                <a:endParaRPr lang="en-US"/>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p:spPr>
            <p:txBody>
              <a:bodyPr/>
              <a:lstStyle/>
              <a:p>
                <a:pPr>
                  <a:defRPr/>
                </a:pPr>
                <a:endParaRPr lang="en-US"/>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p:spPr>
            <p:txBody>
              <a:bodyPr/>
              <a:lstStyle/>
              <a:p>
                <a:pPr>
                  <a:defRPr/>
                </a:pPr>
                <a:endParaRPr lang="en-US"/>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p:spPr>
            <p:txBody>
              <a:bodyPr/>
              <a:lstStyle/>
              <a:p>
                <a:pPr>
                  <a:defRPr/>
                </a:pPr>
                <a:endParaRPr lang="en-US"/>
              </a:p>
            </p:txBody>
          </p:sp>
          <p:sp>
            <p:nvSpPr>
              <p:cNvPr id="47" name="Freeform 25"/>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p:spPr>
            <p:txBody>
              <a:bodyPr/>
              <a:lstStyle/>
              <a:p>
                <a:pPr>
                  <a:defRPr/>
                </a:pPr>
                <a:endParaRPr lang="en-US"/>
              </a:p>
            </p:txBody>
          </p:sp>
          <p:sp>
            <p:nvSpPr>
              <p:cNvPr id="48" name="Freeform 26"/>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p:spPr>
            <p:txBody>
              <a:bodyPr/>
              <a:lstStyle/>
              <a:p>
                <a:pPr>
                  <a:defRPr/>
                </a:pPr>
                <a:endParaRPr lang="en-US"/>
              </a:p>
            </p:txBody>
          </p:sp>
          <p:sp>
            <p:nvSpPr>
              <p:cNvPr id="49" name="Freeform 27"/>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p:spPr>
            <p:txBody>
              <a:bodyPr/>
              <a:lstStyle/>
              <a:p>
                <a:pPr>
                  <a:defRPr/>
                </a:pPr>
                <a:endParaRPr lang="en-US"/>
              </a:p>
            </p:txBody>
          </p:sp>
          <p:sp>
            <p:nvSpPr>
              <p:cNvPr id="50" name="Freeform 28"/>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p:spPr>
            <p:txBody>
              <a:bodyPr/>
              <a:lstStyle/>
              <a:p>
                <a:pPr>
                  <a:defRPr/>
                </a:pPr>
                <a:endParaRPr lang="en-US"/>
              </a:p>
            </p:txBody>
          </p:sp>
          <p:sp>
            <p:nvSpPr>
              <p:cNvPr id="51" name="Freeform 29"/>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a:noFill/>
              </a:ln>
              <a:extLst/>
            </p:spPr>
            <p:txBody>
              <a:bodyPr/>
              <a:lstStyle/>
              <a:p>
                <a:pPr>
                  <a:defRPr/>
                </a:pPr>
                <a:endParaRPr lang="en-US"/>
              </a:p>
            </p:txBody>
          </p:sp>
          <p:sp>
            <p:nvSpPr>
              <p:cNvPr id="52" name="Freeform 30"/>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a:noFill/>
              </a:ln>
              <a:extLst/>
            </p:spPr>
            <p:txBody>
              <a:bodyPr/>
              <a:lstStyle/>
              <a:p>
                <a:pPr>
                  <a:defRPr/>
                </a:pPr>
                <a:endParaRPr lang="en-US"/>
              </a:p>
            </p:txBody>
          </p:sp>
          <p:sp>
            <p:nvSpPr>
              <p:cNvPr id="53" name="Freeform 31"/>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p:spPr>
            <p:txBody>
              <a:bodyPr/>
              <a:lstStyle/>
              <a:p>
                <a:pPr>
                  <a:defRPr/>
                </a:pPr>
                <a:endParaRPr lang="en-US"/>
              </a:p>
            </p:txBody>
          </p:sp>
          <p:sp>
            <p:nvSpPr>
              <p:cNvPr id="54" name="Freeform 32"/>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p:spPr>
            <p:txBody>
              <a:bodyPr/>
              <a:lstStyle/>
              <a:p>
                <a:pPr>
                  <a:defRPr/>
                </a:pPr>
                <a:endParaRPr lang="en-US"/>
              </a:p>
            </p:txBody>
          </p:sp>
          <p:sp>
            <p:nvSpPr>
              <p:cNvPr id="55" name="Freeform 33"/>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p:spPr>
            <p:txBody>
              <a:bodyPr/>
              <a:lstStyle/>
              <a:p>
                <a:pPr>
                  <a:defRPr/>
                </a:pPr>
                <a:endParaRPr lang="en-US"/>
              </a:p>
            </p:txBody>
          </p:sp>
          <p:sp>
            <p:nvSpPr>
              <p:cNvPr id="56" name="Freeform 34"/>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a:noFill/>
              </a:ln>
              <a:extLst/>
            </p:spPr>
            <p:txBody>
              <a:bodyPr/>
              <a:lstStyle/>
              <a:p>
                <a:pPr>
                  <a:defRPr/>
                </a:pPr>
                <a:endParaRPr lang="en-US"/>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p:spPr>
            <p:txBody>
              <a:bodyPr/>
              <a:lstStyle/>
              <a:p>
                <a:pPr>
                  <a:defRPr/>
                </a:pPr>
                <a:endParaRPr lang="en-US"/>
              </a:p>
            </p:txBody>
          </p:sp>
          <p:sp>
            <p:nvSpPr>
              <p:cNvPr id="23" name="Freeform 37"/>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p:spPr>
            <p:txBody>
              <a:bodyPr/>
              <a:lstStyle/>
              <a:p>
                <a:pPr>
                  <a:defRPr/>
                </a:pPr>
                <a:endParaRPr lang="en-US"/>
              </a:p>
            </p:txBody>
          </p:sp>
          <p:sp>
            <p:nvSpPr>
              <p:cNvPr id="24" name="Freeform 38"/>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p:spPr>
            <p:txBody>
              <a:bodyPr/>
              <a:lstStyle/>
              <a:p>
                <a:pPr>
                  <a:defRPr/>
                </a:pPr>
                <a:endParaRPr lang="en-US"/>
              </a:p>
            </p:txBody>
          </p:sp>
          <p:sp>
            <p:nvSpPr>
              <p:cNvPr id="25" name="Freeform 39"/>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p:spPr>
            <p:txBody>
              <a:bodyPr/>
              <a:lstStyle/>
              <a:p>
                <a:pPr>
                  <a:defRPr/>
                </a:pPr>
                <a:endParaRPr lang="en-US"/>
              </a:p>
            </p:txBody>
          </p:sp>
          <p:sp>
            <p:nvSpPr>
              <p:cNvPr id="26" name="Freeform 40"/>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p:spPr>
            <p:txBody>
              <a:bodyPr/>
              <a:lstStyle/>
              <a:p>
                <a:pPr>
                  <a:defRPr/>
                </a:pPr>
                <a:endParaRPr lang="en-US"/>
              </a:p>
            </p:txBody>
          </p:sp>
          <p:sp>
            <p:nvSpPr>
              <p:cNvPr id="27" name="Freeform 41"/>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p:spPr>
            <p:txBody>
              <a:bodyPr/>
              <a:lstStyle/>
              <a:p>
                <a:pPr>
                  <a:defRPr/>
                </a:pPr>
                <a:endParaRPr lang="en-US"/>
              </a:p>
            </p:txBody>
          </p:sp>
          <p:sp>
            <p:nvSpPr>
              <p:cNvPr id="28" name="Freeform 42"/>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p:spPr>
            <p:txBody>
              <a:bodyPr/>
              <a:lstStyle/>
              <a:p>
                <a:pPr>
                  <a:defRPr/>
                </a:pPr>
                <a:endParaRPr lang="en-US"/>
              </a:p>
            </p:txBody>
          </p:sp>
          <p:sp>
            <p:nvSpPr>
              <p:cNvPr id="29" name="Freeform 43"/>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a:noFill/>
              </a:ln>
              <a:extLst/>
            </p:spPr>
            <p:txBody>
              <a:bodyPr/>
              <a:lstStyle/>
              <a:p>
                <a:pPr>
                  <a:defRPr/>
                </a:pPr>
                <a:endParaRPr lang="en-US"/>
              </a:p>
            </p:txBody>
          </p:sp>
          <p:sp>
            <p:nvSpPr>
              <p:cNvPr id="30" name="Freeform 44"/>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p:spPr>
            <p:txBody>
              <a:bodyPr/>
              <a:lstStyle/>
              <a:p>
                <a:pPr>
                  <a:defRPr/>
                </a:pPr>
                <a:endParaRPr lang="en-US"/>
              </a:p>
            </p:txBody>
          </p:sp>
          <p:sp>
            <p:nvSpPr>
              <p:cNvPr id="31" name="Freeform 45"/>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p:spPr>
            <p:txBody>
              <a:bodyPr/>
              <a:lstStyle/>
              <a:p>
                <a:pPr>
                  <a:defRPr/>
                </a:pPr>
                <a:endParaRPr lang="en-US"/>
              </a:p>
            </p:txBody>
          </p:sp>
          <p:sp>
            <p:nvSpPr>
              <p:cNvPr id="32" name="Freeform 46"/>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p:spPr>
            <p:txBody>
              <a:bodyPr/>
              <a:lstStyle/>
              <a:p>
                <a:pPr>
                  <a:defRPr/>
                </a:pPr>
                <a:endParaRPr lang="en-US"/>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p:spPr>
            <p:txBody>
              <a:bodyPr/>
              <a:lstStyle/>
              <a:p>
                <a:pPr>
                  <a:defRPr/>
                </a:pPr>
                <a:endParaRPr lang="en-US"/>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p:spPr>
            <p:txBody>
              <a:bodyPr/>
              <a:lstStyle/>
              <a:p>
                <a:pPr>
                  <a:defRPr/>
                </a:pPr>
                <a:endParaRPr lang="en-US"/>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p:spPr>
            <p:txBody>
              <a:bodyPr/>
              <a:lstStyle/>
              <a:p>
                <a:pPr>
                  <a:defRPr/>
                </a:pPr>
                <a:endParaRPr lang="en-US"/>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p:spPr>
            <p:txBody>
              <a:bodyPr/>
              <a:lstStyle/>
              <a:p>
                <a:pPr>
                  <a:defRPr/>
                </a:pPr>
                <a:endParaRPr lang="en-US"/>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p:spPr>
            <p:txBody>
              <a:bodyPr/>
              <a:lstStyle/>
              <a:p>
                <a:pPr>
                  <a:defRPr/>
                </a:pPr>
                <a:endParaRPr lang="en-US"/>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p:spPr>
            <p:txBody>
              <a:bodyPr/>
              <a:lstStyle/>
              <a:p>
                <a:pPr>
                  <a:defRPr/>
                </a:pPr>
                <a:endParaRPr lang="en-US"/>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gd name="T0" fmla="*/ 209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09 w 382"/>
                  <a:gd name="T19" fmla="*/ 96 h 96"/>
                  <a:gd name="T20" fmla="*/ 263 w 382"/>
                  <a:gd name="T21" fmla="*/ 90 h 96"/>
                  <a:gd name="T22" fmla="*/ 311 w 382"/>
                  <a:gd name="T23" fmla="*/ 84 h 96"/>
                  <a:gd name="T24" fmla="*/ 352 w 382"/>
                  <a:gd name="T25" fmla="*/ 66 h 96"/>
                  <a:gd name="T26" fmla="*/ 382 w 382"/>
                  <a:gd name="T27" fmla="*/ 42 h 96"/>
                  <a:gd name="T28" fmla="*/ 376 w 382"/>
                  <a:gd name="T29" fmla="*/ 42 h 96"/>
                  <a:gd name="T30" fmla="*/ 346 w 382"/>
                  <a:gd name="T31" fmla="*/ 66 h 96"/>
                  <a:gd name="T32" fmla="*/ 305 w 382"/>
                  <a:gd name="T33" fmla="*/ 78 h 96"/>
                  <a:gd name="T34" fmla="*/ 263 w 382"/>
                  <a:gd name="T35" fmla="*/ 90 h 96"/>
                  <a:gd name="T36" fmla="*/ 209 w 382"/>
                  <a:gd name="T37" fmla="*/ 96 h 96"/>
                  <a:gd name="T38" fmla="*/ 209 w 382"/>
                  <a:gd name="T39"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a:noFill/>
              </a:ln>
              <a:extLst/>
            </p:spPr>
            <p:txBody>
              <a:bodyPr/>
              <a:lstStyle/>
              <a:p>
                <a:pPr>
                  <a:defRPr/>
                </a:pPr>
                <a:endParaRPr lang="en-US"/>
              </a:p>
            </p:txBody>
          </p:sp>
          <p:sp>
            <p:nvSpPr>
              <p:cNvPr id="11" name="Freeform 55"/>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a:noFill/>
              </a:ln>
              <a:extLst/>
            </p:spPr>
            <p:txBody>
              <a:bodyPr/>
              <a:lstStyle/>
              <a:p>
                <a:pPr>
                  <a:defRPr/>
                </a:pPr>
                <a:endParaRPr lang="en-US"/>
              </a:p>
            </p:txBody>
          </p:sp>
          <p:sp>
            <p:nvSpPr>
              <p:cNvPr id="12" name="Freeform 56"/>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a:noFill/>
              </a:ln>
              <a:extLst/>
            </p:spPr>
            <p:txBody>
              <a:bodyPr/>
              <a:lstStyle/>
              <a:p>
                <a:pPr>
                  <a:defRPr/>
                </a:pPr>
                <a:endParaRPr lang="en-US"/>
              </a:p>
            </p:txBody>
          </p:sp>
          <p:sp>
            <p:nvSpPr>
              <p:cNvPr id="13" name="Freeform 57"/>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a:noFill/>
              </a:ln>
              <a:extLst/>
            </p:spPr>
            <p:txBody>
              <a:bodyPr/>
              <a:lstStyle/>
              <a:p>
                <a:pPr>
                  <a:defRPr/>
                </a:pPr>
                <a:endParaRPr lang="en-US"/>
              </a:p>
            </p:txBody>
          </p:sp>
          <p:sp>
            <p:nvSpPr>
              <p:cNvPr id="14" name="Freeform 58"/>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a:noFill/>
              </a:ln>
              <a:extLst/>
            </p:spPr>
            <p:txBody>
              <a:bodyPr/>
              <a:lstStyle/>
              <a:p>
                <a:pPr>
                  <a:defRPr/>
                </a:pPr>
                <a:endParaRPr lang="en-US"/>
              </a:p>
            </p:txBody>
          </p:sp>
          <p:sp>
            <p:nvSpPr>
              <p:cNvPr id="15" name="Freeform 59"/>
              <p:cNvSpPr>
                <a:spLocks/>
              </p:cNvSpPr>
              <p:nvPr/>
            </p:nvSpPr>
            <p:spPr bwMode="hidden">
              <a:xfrm>
                <a:off x="5489" y="3042"/>
                <a:ext cx="186" cy="210"/>
              </a:xfrm>
              <a:custGeom>
                <a:avLst/>
                <a:gdLst>
                  <a:gd name="T0" fmla="*/ 0 w 185"/>
                  <a:gd name="T1" fmla="*/ 6 h 210"/>
                  <a:gd name="T2" fmla="*/ 66 w 185"/>
                  <a:gd name="T3" fmla="*/ 12 h 210"/>
                  <a:gd name="T4" fmla="*/ 119 w 185"/>
                  <a:gd name="T5" fmla="*/ 36 h 210"/>
                  <a:gd name="T6" fmla="*/ 155 w 185"/>
                  <a:gd name="T7" fmla="*/ 72 h 210"/>
                  <a:gd name="T8" fmla="*/ 161 w 185"/>
                  <a:gd name="T9" fmla="*/ 90 h 210"/>
                  <a:gd name="T10" fmla="*/ 167 w 185"/>
                  <a:gd name="T11" fmla="*/ 114 h 210"/>
                  <a:gd name="T12" fmla="*/ 161 w 185"/>
                  <a:gd name="T13" fmla="*/ 138 h 210"/>
                  <a:gd name="T14" fmla="*/ 149 w 185"/>
                  <a:gd name="T15" fmla="*/ 162 h 210"/>
                  <a:gd name="T16" fmla="*/ 119 w 185"/>
                  <a:gd name="T17" fmla="*/ 180 h 210"/>
                  <a:gd name="T18" fmla="*/ 90 w 185"/>
                  <a:gd name="T19" fmla="*/ 198 h 210"/>
                  <a:gd name="T20" fmla="*/ 96 w 185"/>
                  <a:gd name="T21" fmla="*/ 210 h 210"/>
                  <a:gd name="T22" fmla="*/ 131 w 185"/>
                  <a:gd name="T23" fmla="*/ 192 h 210"/>
                  <a:gd name="T24" fmla="*/ 161 w 185"/>
                  <a:gd name="T25" fmla="*/ 168 h 210"/>
                  <a:gd name="T26" fmla="*/ 179 w 185"/>
                  <a:gd name="T27" fmla="*/ 144 h 210"/>
                  <a:gd name="T28" fmla="*/ 185 w 185"/>
                  <a:gd name="T29" fmla="*/ 114 h 210"/>
                  <a:gd name="T30" fmla="*/ 179 w 185"/>
                  <a:gd name="T31" fmla="*/ 90 h 210"/>
                  <a:gd name="T32" fmla="*/ 173 w 185"/>
                  <a:gd name="T33" fmla="*/ 66 h 210"/>
                  <a:gd name="T34" fmla="*/ 155 w 185"/>
                  <a:gd name="T35" fmla="*/ 48 h 210"/>
                  <a:gd name="T36" fmla="*/ 131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a:noFill/>
              </a:ln>
              <a:extLst/>
            </p:spPr>
            <p:txBody>
              <a:bodyPr/>
              <a:lstStyle/>
              <a:p>
                <a:pPr>
                  <a:defRPr/>
                </a:pPr>
                <a:endParaRPr lang="en-US"/>
              </a:p>
            </p:txBody>
          </p:sp>
          <p:sp>
            <p:nvSpPr>
              <p:cNvPr id="16" name="Freeform 60"/>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a:noFill/>
              </a:ln>
              <a:extLst/>
            </p:spPr>
            <p:txBody>
              <a:bodyPr/>
              <a:lstStyle/>
              <a:p>
                <a:pPr>
                  <a:defRPr/>
                </a:pPr>
                <a:endParaRPr lang="en-US"/>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p:spPr>
              <p:txBody>
                <a:bodyPr/>
                <a:lstStyle/>
                <a:p>
                  <a:pPr>
                    <a:defRPr/>
                  </a:pPr>
                  <a:endParaRPr lang="en-US"/>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p:spPr>
              <p:txBody>
                <a:bodyPr/>
                <a:lstStyle/>
                <a:p>
                  <a:pPr>
                    <a:defRPr/>
                  </a:pPr>
                  <a:endParaRPr lang="en-US"/>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p:spPr>
              <p:txBody>
                <a:bodyPr/>
                <a:lstStyle/>
                <a:p>
                  <a:pPr>
                    <a:defRPr/>
                  </a:pPr>
                  <a:endParaRPr lang="en-US"/>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p:spPr>
              <p:txBody>
                <a:bodyPr/>
                <a:lstStyle/>
                <a:p>
                  <a:pPr>
                    <a:defRPr/>
                  </a:pPr>
                  <a:endParaRPr lang="en-US"/>
                </a:p>
              </p:txBody>
            </p:sp>
          </p:grpSp>
        </p:grpSp>
      </p:grpSp>
      <p:sp>
        <p:nvSpPr>
          <p:cNvPr id="92226" name="Rectangle 66"/>
          <p:cNvSpPr>
            <a:spLocks noGrp="1" noChangeArrowheads="1"/>
          </p:cNvSpPr>
          <p:nvPr>
            <p:ph type="ctrTitle" sz="quarter"/>
          </p:nvPr>
        </p:nvSpPr>
        <p:spPr>
          <a:xfrm>
            <a:off x="685800" y="1692275"/>
            <a:ext cx="7772400" cy="1736725"/>
          </a:xfrm>
        </p:spPr>
        <p:txBody>
          <a:bodyPr anchor="b"/>
          <a:lstStyle>
            <a:lvl1pPr>
              <a:defRPr sz="5400"/>
            </a:lvl1pPr>
          </a:lstStyle>
          <a:p>
            <a:pPr lvl="0"/>
            <a:r>
              <a:rPr lang="en-US" noProof="0" smtClean="0"/>
              <a:t>Click to edit Master title style</a:t>
            </a:r>
          </a:p>
        </p:txBody>
      </p:sp>
      <p:sp>
        <p:nvSpPr>
          <p:cNvPr id="92227"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68" name="Rectangle 68"/>
          <p:cNvSpPr>
            <a:spLocks noGrp="1" noChangeArrowheads="1"/>
          </p:cNvSpPr>
          <p:nvPr>
            <p:ph type="dt" sz="quarter" idx="10"/>
          </p:nvPr>
        </p:nvSpPr>
        <p:spPr>
          <a:xfrm>
            <a:off x="457200" y="6248400"/>
            <a:ext cx="2133600" cy="457200"/>
          </a:xfrm>
        </p:spPr>
        <p:txBody>
          <a:bodyPr/>
          <a:lstStyle>
            <a:lvl1pPr>
              <a:defRPr/>
            </a:lvl1pPr>
          </a:lstStyle>
          <a:p>
            <a:pPr>
              <a:defRPr/>
            </a:pPr>
            <a:endParaRPr lang="en-US"/>
          </a:p>
        </p:txBody>
      </p:sp>
      <p:sp>
        <p:nvSpPr>
          <p:cNvPr id="69" name="Rectangle 69"/>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0" name="Rectangle 70"/>
          <p:cNvSpPr>
            <a:spLocks noGrp="1" noChangeArrowheads="1"/>
          </p:cNvSpPr>
          <p:nvPr>
            <p:ph type="sldNum" sz="quarter" idx="12"/>
          </p:nvPr>
        </p:nvSpPr>
        <p:spPr>
          <a:xfrm>
            <a:off x="6553200" y="6248400"/>
            <a:ext cx="2133600" cy="457200"/>
          </a:xfrm>
        </p:spPr>
        <p:txBody>
          <a:bodyPr/>
          <a:lstStyle>
            <a:lvl1pPr>
              <a:defRPr/>
            </a:lvl1pPr>
          </a:lstStyle>
          <a:p>
            <a:pPr>
              <a:defRPr/>
            </a:pPr>
            <a:fld id="{EA62040D-679D-46F2-A0E1-7BA05A7443A1}" type="slidenum">
              <a:rPr lang="en-US"/>
              <a:pPr>
                <a:defRPr/>
              </a:pPr>
              <a:t>‹#›</a:t>
            </a:fld>
            <a:endParaRPr lang="en-US"/>
          </a:p>
        </p:txBody>
      </p:sp>
    </p:spTree>
    <p:extLst>
      <p:ext uri="{BB962C8B-B14F-4D97-AF65-F5344CB8AC3E}">
        <p14:creationId xmlns:p14="http://schemas.microsoft.com/office/powerpoint/2010/main" val="1477136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dt" sz="half" idx="10"/>
          </p:nvPr>
        </p:nvSpPr>
        <p:spPr>
          <a:ln/>
        </p:spPr>
        <p:txBody>
          <a:bodyPr/>
          <a:lstStyle>
            <a:lvl1pPr>
              <a:defRPr/>
            </a:lvl1pPr>
          </a:lstStyle>
          <a:p>
            <a:pPr>
              <a:defRPr/>
            </a:pPr>
            <a:endParaRPr lang="en-US"/>
          </a:p>
        </p:txBody>
      </p:sp>
      <p:sp>
        <p:nvSpPr>
          <p:cNvPr id="5" name="Rectangle 70"/>
          <p:cNvSpPr>
            <a:spLocks noGrp="1" noChangeArrowheads="1"/>
          </p:cNvSpPr>
          <p:nvPr>
            <p:ph type="ftr" sz="quarter" idx="11"/>
          </p:nvPr>
        </p:nvSpPr>
        <p:spPr>
          <a:ln/>
        </p:spPr>
        <p:txBody>
          <a:bodyPr/>
          <a:lstStyle>
            <a:lvl1pPr>
              <a:defRPr/>
            </a:lvl1pPr>
          </a:lstStyle>
          <a:p>
            <a:pPr>
              <a:defRPr/>
            </a:pPr>
            <a:endParaRPr lang="en-US"/>
          </a:p>
        </p:txBody>
      </p:sp>
      <p:sp>
        <p:nvSpPr>
          <p:cNvPr id="6" name="Rectangle 71"/>
          <p:cNvSpPr>
            <a:spLocks noGrp="1" noChangeArrowheads="1"/>
          </p:cNvSpPr>
          <p:nvPr>
            <p:ph type="sldNum" sz="quarter" idx="12"/>
          </p:nvPr>
        </p:nvSpPr>
        <p:spPr>
          <a:ln/>
        </p:spPr>
        <p:txBody>
          <a:bodyPr/>
          <a:lstStyle>
            <a:lvl1pPr>
              <a:defRPr/>
            </a:lvl1pPr>
          </a:lstStyle>
          <a:p>
            <a:pPr>
              <a:defRPr/>
            </a:pPr>
            <a:fld id="{D45CB79B-141A-4315-84A1-ABE148D67659}" type="slidenum">
              <a:rPr lang="en-US"/>
              <a:pPr>
                <a:defRPr/>
              </a:pPr>
              <a:t>‹#›</a:t>
            </a:fld>
            <a:endParaRPr lang="en-US"/>
          </a:p>
        </p:txBody>
      </p:sp>
    </p:spTree>
    <p:extLst>
      <p:ext uri="{BB962C8B-B14F-4D97-AF65-F5344CB8AC3E}">
        <p14:creationId xmlns:p14="http://schemas.microsoft.com/office/powerpoint/2010/main" val="2561290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483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dt" sz="half" idx="10"/>
          </p:nvPr>
        </p:nvSpPr>
        <p:spPr>
          <a:ln/>
        </p:spPr>
        <p:txBody>
          <a:bodyPr/>
          <a:lstStyle>
            <a:lvl1pPr>
              <a:defRPr/>
            </a:lvl1pPr>
          </a:lstStyle>
          <a:p>
            <a:pPr>
              <a:defRPr/>
            </a:pPr>
            <a:endParaRPr lang="en-US"/>
          </a:p>
        </p:txBody>
      </p:sp>
      <p:sp>
        <p:nvSpPr>
          <p:cNvPr id="5" name="Rectangle 70"/>
          <p:cNvSpPr>
            <a:spLocks noGrp="1" noChangeArrowheads="1"/>
          </p:cNvSpPr>
          <p:nvPr>
            <p:ph type="ftr" sz="quarter" idx="11"/>
          </p:nvPr>
        </p:nvSpPr>
        <p:spPr>
          <a:ln/>
        </p:spPr>
        <p:txBody>
          <a:bodyPr/>
          <a:lstStyle>
            <a:lvl1pPr>
              <a:defRPr/>
            </a:lvl1pPr>
          </a:lstStyle>
          <a:p>
            <a:pPr>
              <a:defRPr/>
            </a:pPr>
            <a:endParaRPr lang="en-US"/>
          </a:p>
        </p:txBody>
      </p:sp>
      <p:sp>
        <p:nvSpPr>
          <p:cNvPr id="6" name="Rectangle 71"/>
          <p:cNvSpPr>
            <a:spLocks noGrp="1" noChangeArrowheads="1"/>
          </p:cNvSpPr>
          <p:nvPr>
            <p:ph type="sldNum" sz="quarter" idx="12"/>
          </p:nvPr>
        </p:nvSpPr>
        <p:spPr>
          <a:ln/>
        </p:spPr>
        <p:txBody>
          <a:bodyPr/>
          <a:lstStyle>
            <a:lvl1pPr>
              <a:defRPr/>
            </a:lvl1pPr>
          </a:lstStyle>
          <a:p>
            <a:pPr>
              <a:defRPr/>
            </a:pPr>
            <a:fld id="{49AB7B63-9F88-4CD5-B7A0-D2D7C642BDFE}" type="slidenum">
              <a:rPr lang="en-US"/>
              <a:pPr>
                <a:defRPr/>
              </a:pPr>
              <a:t>‹#›</a:t>
            </a:fld>
            <a:endParaRPr lang="en-US"/>
          </a:p>
        </p:txBody>
      </p:sp>
    </p:spTree>
    <p:extLst>
      <p:ext uri="{BB962C8B-B14F-4D97-AF65-F5344CB8AC3E}">
        <p14:creationId xmlns:p14="http://schemas.microsoft.com/office/powerpoint/2010/main" val="4025506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8200" y="1600200"/>
            <a:ext cx="4038600" cy="4525963"/>
          </a:xfrm>
        </p:spPr>
        <p:txBody>
          <a:bodyPr/>
          <a:lstStyle/>
          <a:p>
            <a:pPr lvl="0"/>
            <a:endParaRPr lang="en-US" noProof="0" smtClean="0"/>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9272FE18-A0DB-4C53-B14B-6D41C0031779}" type="slidenum">
              <a:rPr lang="en-US"/>
              <a:pPr>
                <a:defRPr/>
              </a:pPr>
              <a:t>‹#›</a:t>
            </a:fld>
            <a:endParaRPr lang="en-US"/>
          </a:p>
        </p:txBody>
      </p:sp>
    </p:spTree>
    <p:extLst>
      <p:ext uri="{BB962C8B-B14F-4D97-AF65-F5344CB8AC3E}">
        <p14:creationId xmlns:p14="http://schemas.microsoft.com/office/powerpoint/2010/main" val="24137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dt" sz="half" idx="10"/>
          </p:nvPr>
        </p:nvSpPr>
        <p:spPr>
          <a:ln/>
        </p:spPr>
        <p:txBody>
          <a:bodyPr/>
          <a:lstStyle>
            <a:lvl1pPr>
              <a:defRPr/>
            </a:lvl1pPr>
          </a:lstStyle>
          <a:p>
            <a:pPr>
              <a:defRPr/>
            </a:pPr>
            <a:endParaRPr lang="en-US"/>
          </a:p>
        </p:txBody>
      </p:sp>
      <p:sp>
        <p:nvSpPr>
          <p:cNvPr id="5" name="Rectangle 70"/>
          <p:cNvSpPr>
            <a:spLocks noGrp="1" noChangeArrowheads="1"/>
          </p:cNvSpPr>
          <p:nvPr>
            <p:ph type="ftr" sz="quarter" idx="11"/>
          </p:nvPr>
        </p:nvSpPr>
        <p:spPr>
          <a:ln/>
        </p:spPr>
        <p:txBody>
          <a:bodyPr/>
          <a:lstStyle>
            <a:lvl1pPr>
              <a:defRPr/>
            </a:lvl1pPr>
          </a:lstStyle>
          <a:p>
            <a:pPr>
              <a:defRPr/>
            </a:pPr>
            <a:endParaRPr lang="en-US"/>
          </a:p>
        </p:txBody>
      </p:sp>
      <p:sp>
        <p:nvSpPr>
          <p:cNvPr id="6" name="Rectangle 71"/>
          <p:cNvSpPr>
            <a:spLocks noGrp="1" noChangeArrowheads="1"/>
          </p:cNvSpPr>
          <p:nvPr>
            <p:ph type="sldNum" sz="quarter" idx="12"/>
          </p:nvPr>
        </p:nvSpPr>
        <p:spPr>
          <a:ln/>
        </p:spPr>
        <p:txBody>
          <a:bodyPr/>
          <a:lstStyle>
            <a:lvl1pPr>
              <a:defRPr/>
            </a:lvl1pPr>
          </a:lstStyle>
          <a:p>
            <a:pPr>
              <a:defRPr/>
            </a:pPr>
            <a:fld id="{52FA269A-1249-42C8-A280-0E4F68A739B9}" type="slidenum">
              <a:rPr lang="en-US"/>
              <a:pPr>
                <a:defRPr/>
              </a:pPr>
              <a:t>‹#›</a:t>
            </a:fld>
            <a:endParaRPr lang="en-US"/>
          </a:p>
        </p:txBody>
      </p:sp>
    </p:spTree>
    <p:extLst>
      <p:ext uri="{BB962C8B-B14F-4D97-AF65-F5344CB8AC3E}">
        <p14:creationId xmlns:p14="http://schemas.microsoft.com/office/powerpoint/2010/main" val="287348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9"/>
          <p:cNvSpPr>
            <a:spLocks noGrp="1" noChangeArrowheads="1"/>
          </p:cNvSpPr>
          <p:nvPr>
            <p:ph type="dt" sz="half" idx="10"/>
          </p:nvPr>
        </p:nvSpPr>
        <p:spPr>
          <a:ln/>
        </p:spPr>
        <p:txBody>
          <a:bodyPr/>
          <a:lstStyle>
            <a:lvl1pPr>
              <a:defRPr/>
            </a:lvl1pPr>
          </a:lstStyle>
          <a:p>
            <a:pPr>
              <a:defRPr/>
            </a:pPr>
            <a:endParaRPr lang="en-US"/>
          </a:p>
        </p:txBody>
      </p:sp>
      <p:sp>
        <p:nvSpPr>
          <p:cNvPr id="5" name="Rectangle 70"/>
          <p:cNvSpPr>
            <a:spLocks noGrp="1" noChangeArrowheads="1"/>
          </p:cNvSpPr>
          <p:nvPr>
            <p:ph type="ftr" sz="quarter" idx="11"/>
          </p:nvPr>
        </p:nvSpPr>
        <p:spPr>
          <a:ln/>
        </p:spPr>
        <p:txBody>
          <a:bodyPr/>
          <a:lstStyle>
            <a:lvl1pPr>
              <a:defRPr/>
            </a:lvl1pPr>
          </a:lstStyle>
          <a:p>
            <a:pPr>
              <a:defRPr/>
            </a:pPr>
            <a:endParaRPr lang="en-US"/>
          </a:p>
        </p:txBody>
      </p:sp>
      <p:sp>
        <p:nvSpPr>
          <p:cNvPr id="6" name="Rectangle 71"/>
          <p:cNvSpPr>
            <a:spLocks noGrp="1" noChangeArrowheads="1"/>
          </p:cNvSpPr>
          <p:nvPr>
            <p:ph type="sldNum" sz="quarter" idx="12"/>
          </p:nvPr>
        </p:nvSpPr>
        <p:spPr>
          <a:ln/>
        </p:spPr>
        <p:txBody>
          <a:bodyPr/>
          <a:lstStyle>
            <a:lvl1pPr>
              <a:defRPr/>
            </a:lvl1pPr>
          </a:lstStyle>
          <a:p>
            <a:pPr>
              <a:defRPr/>
            </a:pPr>
            <a:fld id="{79F57BCC-42A1-4498-8DAC-322A4B2DDF50}" type="slidenum">
              <a:rPr lang="en-US"/>
              <a:pPr>
                <a:defRPr/>
              </a:pPr>
              <a:t>‹#›</a:t>
            </a:fld>
            <a:endParaRPr lang="en-US"/>
          </a:p>
        </p:txBody>
      </p:sp>
    </p:spTree>
    <p:extLst>
      <p:ext uri="{BB962C8B-B14F-4D97-AF65-F5344CB8AC3E}">
        <p14:creationId xmlns:p14="http://schemas.microsoft.com/office/powerpoint/2010/main" val="4057131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46092575-C57E-49B6-83FF-5097022942C0}" type="slidenum">
              <a:rPr lang="en-US"/>
              <a:pPr>
                <a:defRPr/>
              </a:pPr>
              <a:t>‹#›</a:t>
            </a:fld>
            <a:endParaRPr lang="en-US"/>
          </a:p>
        </p:txBody>
      </p:sp>
    </p:spTree>
    <p:extLst>
      <p:ext uri="{BB962C8B-B14F-4D97-AF65-F5344CB8AC3E}">
        <p14:creationId xmlns:p14="http://schemas.microsoft.com/office/powerpoint/2010/main" val="3429990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9"/>
          <p:cNvSpPr>
            <a:spLocks noGrp="1" noChangeArrowheads="1"/>
          </p:cNvSpPr>
          <p:nvPr>
            <p:ph type="dt" sz="half" idx="10"/>
          </p:nvPr>
        </p:nvSpPr>
        <p:spPr>
          <a:ln/>
        </p:spPr>
        <p:txBody>
          <a:bodyPr/>
          <a:lstStyle>
            <a:lvl1pPr>
              <a:defRPr/>
            </a:lvl1pPr>
          </a:lstStyle>
          <a:p>
            <a:pPr>
              <a:defRPr/>
            </a:pPr>
            <a:endParaRPr lang="en-US"/>
          </a:p>
        </p:txBody>
      </p:sp>
      <p:sp>
        <p:nvSpPr>
          <p:cNvPr id="8" name="Rectangle 70"/>
          <p:cNvSpPr>
            <a:spLocks noGrp="1" noChangeArrowheads="1"/>
          </p:cNvSpPr>
          <p:nvPr>
            <p:ph type="ftr" sz="quarter" idx="11"/>
          </p:nvPr>
        </p:nvSpPr>
        <p:spPr>
          <a:ln/>
        </p:spPr>
        <p:txBody>
          <a:bodyPr/>
          <a:lstStyle>
            <a:lvl1pPr>
              <a:defRPr/>
            </a:lvl1pPr>
          </a:lstStyle>
          <a:p>
            <a:pPr>
              <a:defRPr/>
            </a:pPr>
            <a:endParaRPr lang="en-US"/>
          </a:p>
        </p:txBody>
      </p:sp>
      <p:sp>
        <p:nvSpPr>
          <p:cNvPr id="9" name="Rectangle 71"/>
          <p:cNvSpPr>
            <a:spLocks noGrp="1" noChangeArrowheads="1"/>
          </p:cNvSpPr>
          <p:nvPr>
            <p:ph type="sldNum" sz="quarter" idx="12"/>
          </p:nvPr>
        </p:nvSpPr>
        <p:spPr>
          <a:ln/>
        </p:spPr>
        <p:txBody>
          <a:bodyPr/>
          <a:lstStyle>
            <a:lvl1pPr>
              <a:defRPr/>
            </a:lvl1pPr>
          </a:lstStyle>
          <a:p>
            <a:pPr>
              <a:defRPr/>
            </a:pPr>
            <a:fld id="{901851DC-F518-40C8-88B9-D59ECBA1577E}" type="slidenum">
              <a:rPr lang="en-US"/>
              <a:pPr>
                <a:defRPr/>
              </a:pPr>
              <a:t>‹#›</a:t>
            </a:fld>
            <a:endParaRPr lang="en-US"/>
          </a:p>
        </p:txBody>
      </p:sp>
    </p:spTree>
    <p:extLst>
      <p:ext uri="{BB962C8B-B14F-4D97-AF65-F5344CB8AC3E}">
        <p14:creationId xmlns:p14="http://schemas.microsoft.com/office/powerpoint/2010/main" val="3356642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9"/>
          <p:cNvSpPr>
            <a:spLocks noGrp="1" noChangeArrowheads="1"/>
          </p:cNvSpPr>
          <p:nvPr>
            <p:ph type="dt" sz="half" idx="10"/>
          </p:nvPr>
        </p:nvSpPr>
        <p:spPr>
          <a:ln/>
        </p:spPr>
        <p:txBody>
          <a:bodyPr/>
          <a:lstStyle>
            <a:lvl1pPr>
              <a:defRPr/>
            </a:lvl1pPr>
          </a:lstStyle>
          <a:p>
            <a:pPr>
              <a:defRPr/>
            </a:pPr>
            <a:endParaRPr lang="en-US"/>
          </a:p>
        </p:txBody>
      </p:sp>
      <p:sp>
        <p:nvSpPr>
          <p:cNvPr id="4" name="Rectangle 70"/>
          <p:cNvSpPr>
            <a:spLocks noGrp="1" noChangeArrowheads="1"/>
          </p:cNvSpPr>
          <p:nvPr>
            <p:ph type="ftr" sz="quarter" idx="11"/>
          </p:nvPr>
        </p:nvSpPr>
        <p:spPr>
          <a:ln/>
        </p:spPr>
        <p:txBody>
          <a:bodyPr/>
          <a:lstStyle>
            <a:lvl1pPr>
              <a:defRPr/>
            </a:lvl1pPr>
          </a:lstStyle>
          <a:p>
            <a:pPr>
              <a:defRPr/>
            </a:pPr>
            <a:endParaRPr lang="en-US"/>
          </a:p>
        </p:txBody>
      </p:sp>
      <p:sp>
        <p:nvSpPr>
          <p:cNvPr id="5" name="Rectangle 71"/>
          <p:cNvSpPr>
            <a:spLocks noGrp="1" noChangeArrowheads="1"/>
          </p:cNvSpPr>
          <p:nvPr>
            <p:ph type="sldNum" sz="quarter" idx="12"/>
          </p:nvPr>
        </p:nvSpPr>
        <p:spPr>
          <a:ln/>
        </p:spPr>
        <p:txBody>
          <a:bodyPr/>
          <a:lstStyle>
            <a:lvl1pPr>
              <a:defRPr/>
            </a:lvl1pPr>
          </a:lstStyle>
          <a:p>
            <a:pPr>
              <a:defRPr/>
            </a:pPr>
            <a:fld id="{5E06FD23-15C2-4A2C-95A5-9CEFB5866FD8}" type="slidenum">
              <a:rPr lang="en-US"/>
              <a:pPr>
                <a:defRPr/>
              </a:pPr>
              <a:t>‹#›</a:t>
            </a:fld>
            <a:endParaRPr lang="en-US"/>
          </a:p>
        </p:txBody>
      </p:sp>
    </p:spTree>
    <p:extLst>
      <p:ext uri="{BB962C8B-B14F-4D97-AF65-F5344CB8AC3E}">
        <p14:creationId xmlns:p14="http://schemas.microsoft.com/office/powerpoint/2010/main" val="3198482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a:ln/>
        </p:spPr>
        <p:txBody>
          <a:bodyPr/>
          <a:lstStyle>
            <a:lvl1pPr>
              <a:defRPr/>
            </a:lvl1pPr>
          </a:lstStyle>
          <a:p>
            <a:pPr>
              <a:defRPr/>
            </a:pPr>
            <a:endParaRPr lang="en-US"/>
          </a:p>
        </p:txBody>
      </p:sp>
      <p:sp>
        <p:nvSpPr>
          <p:cNvPr id="3" name="Rectangle 70"/>
          <p:cNvSpPr>
            <a:spLocks noGrp="1" noChangeArrowheads="1"/>
          </p:cNvSpPr>
          <p:nvPr>
            <p:ph type="ftr" sz="quarter" idx="11"/>
          </p:nvPr>
        </p:nvSpPr>
        <p:spPr>
          <a:ln/>
        </p:spPr>
        <p:txBody>
          <a:bodyPr/>
          <a:lstStyle>
            <a:lvl1pPr>
              <a:defRPr/>
            </a:lvl1pPr>
          </a:lstStyle>
          <a:p>
            <a:pPr>
              <a:defRPr/>
            </a:pPr>
            <a:endParaRPr lang="en-US"/>
          </a:p>
        </p:txBody>
      </p:sp>
      <p:sp>
        <p:nvSpPr>
          <p:cNvPr id="4" name="Rectangle 71"/>
          <p:cNvSpPr>
            <a:spLocks noGrp="1" noChangeArrowheads="1"/>
          </p:cNvSpPr>
          <p:nvPr>
            <p:ph type="sldNum" sz="quarter" idx="12"/>
          </p:nvPr>
        </p:nvSpPr>
        <p:spPr>
          <a:ln/>
        </p:spPr>
        <p:txBody>
          <a:bodyPr/>
          <a:lstStyle>
            <a:lvl1pPr>
              <a:defRPr/>
            </a:lvl1pPr>
          </a:lstStyle>
          <a:p>
            <a:pPr>
              <a:defRPr/>
            </a:pPr>
            <a:fld id="{E3153BAF-3C61-43C4-B278-618316790611}" type="slidenum">
              <a:rPr lang="en-US"/>
              <a:pPr>
                <a:defRPr/>
              </a:pPr>
              <a:t>‹#›</a:t>
            </a:fld>
            <a:endParaRPr lang="en-US"/>
          </a:p>
        </p:txBody>
      </p:sp>
    </p:spTree>
    <p:extLst>
      <p:ext uri="{BB962C8B-B14F-4D97-AF65-F5344CB8AC3E}">
        <p14:creationId xmlns:p14="http://schemas.microsoft.com/office/powerpoint/2010/main" val="4243042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B933EC79-2DAA-4010-B69B-4D1FFFC3546C}" type="slidenum">
              <a:rPr lang="en-US"/>
              <a:pPr>
                <a:defRPr/>
              </a:pPr>
              <a:t>‹#›</a:t>
            </a:fld>
            <a:endParaRPr lang="en-US"/>
          </a:p>
        </p:txBody>
      </p:sp>
    </p:spTree>
    <p:extLst>
      <p:ext uri="{BB962C8B-B14F-4D97-AF65-F5344CB8AC3E}">
        <p14:creationId xmlns:p14="http://schemas.microsoft.com/office/powerpoint/2010/main" val="3719405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945A2DE3-5C0C-4D64-81FD-F54A35D0B164}" type="slidenum">
              <a:rPr lang="en-US"/>
              <a:pPr>
                <a:defRPr/>
              </a:pPr>
              <a:t>‹#›</a:t>
            </a:fld>
            <a:endParaRPr lang="en-US"/>
          </a:p>
        </p:txBody>
      </p:sp>
    </p:spTree>
    <p:extLst>
      <p:ext uri="{BB962C8B-B14F-4D97-AF65-F5344CB8AC3E}">
        <p14:creationId xmlns:p14="http://schemas.microsoft.com/office/powerpoint/2010/main" val="2460292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Freeform 2"/>
          <p:cNvSpPr>
            <a:spLocks/>
          </p:cNvSpPr>
          <p:nvPr/>
        </p:nvSpPr>
        <p:spPr bwMode="hidden">
          <a:xfrm>
            <a:off x="6627813" y="6429375"/>
            <a:ext cx="28575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p:spPr>
        <p:txBody>
          <a:bodyPr/>
          <a:lstStyle/>
          <a:p>
            <a:pPr>
              <a:defRPr/>
            </a:pPr>
            <a:endParaRPr lang="en-US"/>
          </a:p>
        </p:txBody>
      </p:sp>
      <p:grpSp>
        <p:nvGrpSpPr>
          <p:cNvPr id="1027" name="Group 3"/>
          <p:cNvGrpSpPr>
            <a:grpSpLocks/>
          </p:cNvGrpSpPr>
          <p:nvPr/>
        </p:nvGrpSpPr>
        <p:grpSpPr bwMode="auto">
          <a:xfrm>
            <a:off x="3175" y="4267200"/>
            <a:ext cx="9140825" cy="2590800"/>
            <a:chOff x="2" y="2688"/>
            <a:chExt cx="5758" cy="1632"/>
          </a:xfrm>
        </p:grpSpPr>
        <p:sp>
          <p:nvSpPr>
            <p:cNvPr id="91140" name="Freeform 4"/>
            <p:cNvSpPr>
              <a:spLocks/>
            </p:cNvSpPr>
            <p:nvPr/>
          </p:nvSpPr>
          <p:spPr bwMode="hidden">
            <a:xfrm>
              <a:off x="2" y="2688"/>
              <a:ext cx="5758" cy="1632"/>
            </a:xfrm>
            <a:custGeom>
              <a:avLst/>
              <a:gdLst>
                <a:gd name="T0" fmla="*/ 5740 w 5740"/>
                <a:gd name="T1" fmla="*/ 4316 h 4316"/>
                <a:gd name="T2" fmla="*/ 0 w 5740"/>
                <a:gd name="T3" fmla="*/ 4316 h 4316"/>
                <a:gd name="T4" fmla="*/ 0 w 5740"/>
                <a:gd name="T5" fmla="*/ 0 h 4316"/>
                <a:gd name="T6" fmla="*/ 5740 w 5740"/>
                <a:gd name="T7" fmla="*/ 0 h 4316"/>
                <a:gd name="T8" fmla="*/ 5740 w 5740"/>
                <a:gd name="T9" fmla="*/ 4316 h 4316"/>
                <a:gd name="T10" fmla="*/ 5740 w 5740"/>
                <a:gd name="T11" fmla="*/ 4316 h 4316"/>
              </a:gdLst>
              <a:ahLst/>
              <a:cxnLst>
                <a:cxn ang="0">
                  <a:pos x="T0" y="T1"/>
                </a:cxn>
                <a:cxn ang="0">
                  <a:pos x="T2" y="T3"/>
                </a:cxn>
                <a:cxn ang="0">
                  <a:pos x="T4" y="T5"/>
                </a:cxn>
                <a:cxn ang="0">
                  <a:pos x="T6" y="T7"/>
                </a:cxn>
                <a:cxn ang="0">
                  <a:pos x="T8" y="T9"/>
                </a:cxn>
                <a:cxn ang="0">
                  <a:pos x="T10" y="T11"/>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a:noFill/>
            </a:ln>
            <a:extLst/>
          </p:spPr>
          <p:txBody>
            <a:bodyPr/>
            <a:lstStyle/>
            <a:p>
              <a:pPr>
                <a:defRPr/>
              </a:pPr>
              <a:endParaRPr lang="en-US"/>
            </a:p>
          </p:txBody>
        </p:sp>
        <p:grpSp>
          <p:nvGrpSpPr>
            <p:cNvPr id="1034" name="Group 5"/>
            <p:cNvGrpSpPr>
              <a:grpSpLocks/>
            </p:cNvGrpSpPr>
            <p:nvPr userDrawn="1"/>
          </p:nvGrpSpPr>
          <p:grpSpPr bwMode="auto">
            <a:xfrm>
              <a:off x="3528" y="3715"/>
              <a:ext cx="792" cy="521"/>
              <a:chOff x="3527" y="3715"/>
              <a:chExt cx="792" cy="521"/>
            </a:xfrm>
          </p:grpSpPr>
          <p:sp>
            <p:nvSpPr>
              <p:cNvPr id="91142"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p:spPr>
            <p:txBody>
              <a:bodyPr/>
              <a:lstStyle/>
              <a:p>
                <a:pPr>
                  <a:defRPr/>
                </a:pPr>
                <a:endParaRPr lang="en-US"/>
              </a:p>
            </p:txBody>
          </p:sp>
          <p:sp>
            <p:nvSpPr>
              <p:cNvPr id="91143"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p:spPr>
            <p:txBody>
              <a:bodyPr/>
              <a:lstStyle/>
              <a:p>
                <a:pPr>
                  <a:defRPr/>
                </a:pPr>
                <a:endParaRPr lang="en-US"/>
              </a:p>
            </p:txBody>
          </p:sp>
          <p:sp>
            <p:nvSpPr>
              <p:cNvPr id="91144"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p:spPr>
            <p:txBody>
              <a:bodyPr/>
              <a:lstStyle/>
              <a:p>
                <a:pPr>
                  <a:defRPr/>
                </a:pPr>
                <a:endParaRPr lang="en-US"/>
              </a:p>
            </p:txBody>
          </p:sp>
          <p:sp>
            <p:nvSpPr>
              <p:cNvPr id="91145"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p:spPr>
            <p:txBody>
              <a:bodyPr/>
              <a:lstStyle/>
              <a:p>
                <a:pPr>
                  <a:defRPr/>
                </a:pPr>
                <a:endParaRPr lang="en-US"/>
              </a:p>
            </p:txBody>
          </p:sp>
          <p:sp>
            <p:nvSpPr>
              <p:cNvPr id="91146"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p:spPr>
            <p:txBody>
              <a:bodyPr/>
              <a:lstStyle/>
              <a:p>
                <a:pPr>
                  <a:defRPr/>
                </a:pPr>
                <a:endParaRPr lang="en-US"/>
              </a:p>
            </p:txBody>
          </p:sp>
          <p:sp>
            <p:nvSpPr>
              <p:cNvPr id="91147" name="Freeform 11"/>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p:spPr>
            <p:txBody>
              <a:bodyPr/>
              <a:lstStyle/>
              <a:p>
                <a:pPr>
                  <a:defRPr/>
                </a:pPr>
                <a:endParaRPr lang="en-US"/>
              </a:p>
            </p:txBody>
          </p:sp>
          <p:sp>
            <p:nvSpPr>
              <p:cNvPr id="91148" name="Freeform 12"/>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p:spPr>
            <p:txBody>
              <a:bodyPr/>
              <a:lstStyle/>
              <a:p>
                <a:pPr>
                  <a:defRPr/>
                </a:pPr>
                <a:endParaRPr lang="en-US"/>
              </a:p>
            </p:txBody>
          </p:sp>
          <p:sp>
            <p:nvSpPr>
              <p:cNvPr id="91149" name="Freeform 13"/>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p:spPr>
            <p:txBody>
              <a:bodyPr/>
              <a:lstStyle/>
              <a:p>
                <a:pPr>
                  <a:defRPr/>
                </a:pPr>
                <a:endParaRPr lang="en-US"/>
              </a:p>
            </p:txBody>
          </p:sp>
          <p:sp>
            <p:nvSpPr>
              <p:cNvPr id="91150" name="Freeform 14"/>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p:spPr>
            <p:txBody>
              <a:bodyPr/>
              <a:lstStyle/>
              <a:p>
                <a:pPr>
                  <a:defRPr/>
                </a:pPr>
                <a:endParaRPr lang="en-US"/>
              </a:p>
            </p:txBody>
          </p:sp>
          <p:sp>
            <p:nvSpPr>
              <p:cNvPr id="91151" name="Freeform 15"/>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p:spPr>
            <p:txBody>
              <a:bodyPr/>
              <a:lstStyle/>
              <a:p>
                <a:pPr>
                  <a:defRPr/>
                </a:pPr>
                <a:endParaRPr lang="en-US"/>
              </a:p>
            </p:txBody>
          </p:sp>
          <p:sp>
            <p:nvSpPr>
              <p:cNvPr id="91152"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p:spPr>
            <p:txBody>
              <a:bodyPr/>
              <a:lstStyle/>
              <a:p>
                <a:pPr>
                  <a:defRPr/>
                </a:pPr>
                <a:endParaRPr lang="en-US"/>
              </a:p>
            </p:txBody>
          </p:sp>
        </p:grpSp>
        <p:grpSp>
          <p:nvGrpSpPr>
            <p:cNvPr id="1035" name="Group 17"/>
            <p:cNvGrpSpPr>
              <a:grpSpLocks/>
            </p:cNvGrpSpPr>
            <p:nvPr userDrawn="1"/>
          </p:nvGrpSpPr>
          <p:grpSpPr bwMode="auto">
            <a:xfrm>
              <a:off x="1776" y="3631"/>
              <a:ext cx="1626" cy="683"/>
              <a:chOff x="1776" y="3631"/>
              <a:chExt cx="1626" cy="683"/>
            </a:xfrm>
          </p:grpSpPr>
          <p:sp>
            <p:nvSpPr>
              <p:cNvPr id="91154"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p:spPr>
            <p:txBody>
              <a:bodyPr/>
              <a:lstStyle/>
              <a:p>
                <a:pPr>
                  <a:defRPr/>
                </a:pPr>
                <a:endParaRPr lang="en-US"/>
              </a:p>
            </p:txBody>
          </p:sp>
          <p:sp>
            <p:nvSpPr>
              <p:cNvPr id="91155"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p:spPr>
            <p:txBody>
              <a:bodyPr/>
              <a:lstStyle/>
              <a:p>
                <a:pPr>
                  <a:defRPr/>
                </a:pPr>
                <a:endParaRPr lang="en-US"/>
              </a:p>
            </p:txBody>
          </p:sp>
          <p:sp>
            <p:nvSpPr>
              <p:cNvPr id="91156"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p:spPr>
            <p:txBody>
              <a:bodyPr/>
              <a:lstStyle/>
              <a:p>
                <a:pPr>
                  <a:defRPr/>
                </a:pPr>
                <a:endParaRPr lang="en-US"/>
              </a:p>
            </p:txBody>
          </p:sp>
          <p:sp>
            <p:nvSpPr>
              <p:cNvPr id="91157"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p:spPr>
            <p:txBody>
              <a:bodyPr/>
              <a:lstStyle/>
              <a:p>
                <a:pPr>
                  <a:defRPr/>
                </a:pPr>
                <a:endParaRPr lang="en-US"/>
              </a:p>
            </p:txBody>
          </p:sp>
          <p:sp>
            <p:nvSpPr>
              <p:cNvPr id="91158"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p:spPr>
            <p:txBody>
              <a:bodyPr/>
              <a:lstStyle/>
              <a:p>
                <a:pPr>
                  <a:defRPr/>
                </a:pPr>
                <a:endParaRPr lang="en-US"/>
              </a:p>
            </p:txBody>
          </p:sp>
          <p:sp>
            <p:nvSpPr>
              <p:cNvPr id="91159"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p:spPr>
            <p:txBody>
              <a:bodyPr/>
              <a:lstStyle/>
              <a:p>
                <a:pPr>
                  <a:defRPr/>
                </a:pPr>
                <a:endParaRPr lang="en-US"/>
              </a:p>
            </p:txBody>
          </p:sp>
          <p:sp>
            <p:nvSpPr>
              <p:cNvPr id="91160"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p:spPr>
            <p:txBody>
              <a:bodyPr/>
              <a:lstStyle/>
              <a:p>
                <a:pPr>
                  <a:defRPr/>
                </a:pPr>
                <a:endParaRPr lang="en-US"/>
              </a:p>
            </p:txBody>
          </p:sp>
          <p:sp>
            <p:nvSpPr>
              <p:cNvPr id="91161"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p:spPr>
            <p:txBody>
              <a:bodyPr/>
              <a:lstStyle/>
              <a:p>
                <a:pPr>
                  <a:defRPr/>
                </a:pPr>
                <a:endParaRPr lang="en-US"/>
              </a:p>
            </p:txBody>
          </p:sp>
          <p:sp>
            <p:nvSpPr>
              <p:cNvPr id="91162" name="Freeform 26"/>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p:spPr>
            <p:txBody>
              <a:bodyPr/>
              <a:lstStyle/>
              <a:p>
                <a:pPr>
                  <a:defRPr/>
                </a:pPr>
                <a:endParaRPr lang="en-US"/>
              </a:p>
            </p:txBody>
          </p:sp>
          <p:sp>
            <p:nvSpPr>
              <p:cNvPr id="91163" name="Freeform 27"/>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p:spPr>
            <p:txBody>
              <a:bodyPr/>
              <a:lstStyle/>
              <a:p>
                <a:pPr>
                  <a:defRPr/>
                </a:pPr>
                <a:endParaRPr lang="en-US"/>
              </a:p>
            </p:txBody>
          </p:sp>
          <p:sp>
            <p:nvSpPr>
              <p:cNvPr id="91164" name="Freeform 28"/>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p:spPr>
            <p:txBody>
              <a:bodyPr/>
              <a:lstStyle/>
              <a:p>
                <a:pPr>
                  <a:defRPr/>
                </a:pPr>
                <a:endParaRPr lang="en-US"/>
              </a:p>
            </p:txBody>
          </p:sp>
          <p:sp>
            <p:nvSpPr>
              <p:cNvPr id="91165" name="Freeform 29"/>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p:spPr>
            <p:txBody>
              <a:bodyPr/>
              <a:lstStyle/>
              <a:p>
                <a:pPr>
                  <a:defRPr/>
                </a:pPr>
                <a:endParaRPr lang="en-US"/>
              </a:p>
            </p:txBody>
          </p:sp>
          <p:sp>
            <p:nvSpPr>
              <p:cNvPr id="91166" name="Freeform 30"/>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a:noFill/>
              </a:ln>
              <a:extLst/>
            </p:spPr>
            <p:txBody>
              <a:bodyPr/>
              <a:lstStyle/>
              <a:p>
                <a:pPr>
                  <a:defRPr/>
                </a:pPr>
                <a:endParaRPr lang="en-US"/>
              </a:p>
            </p:txBody>
          </p:sp>
          <p:sp>
            <p:nvSpPr>
              <p:cNvPr id="91167" name="Freeform 31"/>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a:noFill/>
              </a:ln>
              <a:extLst/>
            </p:spPr>
            <p:txBody>
              <a:bodyPr/>
              <a:lstStyle/>
              <a:p>
                <a:pPr>
                  <a:defRPr/>
                </a:pPr>
                <a:endParaRPr lang="en-US"/>
              </a:p>
            </p:txBody>
          </p:sp>
          <p:sp>
            <p:nvSpPr>
              <p:cNvPr id="91168" name="Freeform 32"/>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p:spPr>
            <p:txBody>
              <a:bodyPr/>
              <a:lstStyle/>
              <a:p>
                <a:pPr>
                  <a:defRPr/>
                </a:pPr>
                <a:endParaRPr lang="en-US"/>
              </a:p>
            </p:txBody>
          </p:sp>
          <p:sp>
            <p:nvSpPr>
              <p:cNvPr id="91169" name="Freeform 33"/>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p:spPr>
            <p:txBody>
              <a:bodyPr/>
              <a:lstStyle/>
              <a:p>
                <a:pPr>
                  <a:defRPr/>
                </a:pPr>
                <a:endParaRPr lang="en-US"/>
              </a:p>
            </p:txBody>
          </p:sp>
          <p:sp>
            <p:nvSpPr>
              <p:cNvPr id="91170" name="Freeform 34"/>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p:spPr>
            <p:txBody>
              <a:bodyPr/>
              <a:lstStyle/>
              <a:p>
                <a:pPr>
                  <a:defRPr/>
                </a:pPr>
                <a:endParaRPr lang="en-US"/>
              </a:p>
            </p:txBody>
          </p:sp>
          <p:sp>
            <p:nvSpPr>
              <p:cNvPr id="91171" name="Freeform 35"/>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a:noFill/>
              </a:ln>
              <a:extLst/>
            </p:spPr>
            <p:txBody>
              <a:bodyPr/>
              <a:lstStyle/>
              <a:p>
                <a:pPr>
                  <a:defRPr/>
                </a:pPr>
                <a:endParaRPr lang="en-US"/>
              </a:p>
            </p:txBody>
          </p:sp>
        </p:grpSp>
        <p:grpSp>
          <p:nvGrpSpPr>
            <p:cNvPr id="1036" name="Group 36"/>
            <p:cNvGrpSpPr>
              <a:grpSpLocks/>
            </p:cNvGrpSpPr>
            <p:nvPr userDrawn="1"/>
          </p:nvGrpSpPr>
          <p:grpSpPr bwMode="auto">
            <a:xfrm>
              <a:off x="4128" y="3360"/>
              <a:ext cx="1351" cy="821"/>
              <a:chOff x="4128" y="3360"/>
              <a:chExt cx="1351" cy="821"/>
            </a:xfrm>
          </p:grpSpPr>
          <p:sp>
            <p:nvSpPr>
              <p:cNvPr id="91173" name="Freeform 37"/>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p:spPr>
            <p:txBody>
              <a:bodyPr/>
              <a:lstStyle/>
              <a:p>
                <a:pPr>
                  <a:defRPr/>
                </a:pPr>
                <a:endParaRPr lang="en-US"/>
              </a:p>
            </p:txBody>
          </p:sp>
          <p:sp>
            <p:nvSpPr>
              <p:cNvPr id="91174" name="Freeform 38"/>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p:spPr>
            <p:txBody>
              <a:bodyPr/>
              <a:lstStyle/>
              <a:p>
                <a:pPr>
                  <a:defRPr/>
                </a:pPr>
                <a:endParaRPr lang="en-US"/>
              </a:p>
            </p:txBody>
          </p:sp>
          <p:sp>
            <p:nvSpPr>
              <p:cNvPr id="91175" name="Freeform 39"/>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p:spPr>
            <p:txBody>
              <a:bodyPr/>
              <a:lstStyle/>
              <a:p>
                <a:pPr>
                  <a:defRPr/>
                </a:pPr>
                <a:endParaRPr lang="en-US"/>
              </a:p>
            </p:txBody>
          </p:sp>
          <p:sp>
            <p:nvSpPr>
              <p:cNvPr id="91176" name="Freeform 40"/>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p:spPr>
            <p:txBody>
              <a:bodyPr/>
              <a:lstStyle/>
              <a:p>
                <a:pPr>
                  <a:defRPr/>
                </a:pPr>
                <a:endParaRPr lang="en-US"/>
              </a:p>
            </p:txBody>
          </p:sp>
          <p:sp>
            <p:nvSpPr>
              <p:cNvPr id="91177" name="Freeform 41"/>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p:spPr>
            <p:txBody>
              <a:bodyPr/>
              <a:lstStyle/>
              <a:p>
                <a:pPr>
                  <a:defRPr/>
                </a:pPr>
                <a:endParaRPr lang="en-US"/>
              </a:p>
            </p:txBody>
          </p:sp>
          <p:sp>
            <p:nvSpPr>
              <p:cNvPr id="91178" name="Freeform 42"/>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p:spPr>
            <p:txBody>
              <a:bodyPr/>
              <a:lstStyle/>
              <a:p>
                <a:pPr>
                  <a:defRPr/>
                </a:pPr>
                <a:endParaRPr lang="en-US"/>
              </a:p>
            </p:txBody>
          </p:sp>
          <p:sp>
            <p:nvSpPr>
              <p:cNvPr id="91179" name="Freeform 43"/>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p:spPr>
            <p:txBody>
              <a:bodyPr/>
              <a:lstStyle/>
              <a:p>
                <a:pPr>
                  <a:defRPr/>
                </a:pPr>
                <a:endParaRPr lang="en-US"/>
              </a:p>
            </p:txBody>
          </p:sp>
          <p:sp>
            <p:nvSpPr>
              <p:cNvPr id="91180" name="Freeform 44"/>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a:noFill/>
              </a:ln>
              <a:extLst/>
            </p:spPr>
            <p:txBody>
              <a:bodyPr/>
              <a:lstStyle/>
              <a:p>
                <a:pPr>
                  <a:defRPr/>
                </a:pPr>
                <a:endParaRPr lang="en-US"/>
              </a:p>
            </p:txBody>
          </p:sp>
          <p:sp>
            <p:nvSpPr>
              <p:cNvPr id="91181" name="Freeform 45"/>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p:spPr>
            <p:txBody>
              <a:bodyPr/>
              <a:lstStyle/>
              <a:p>
                <a:pPr>
                  <a:defRPr/>
                </a:pPr>
                <a:endParaRPr lang="en-US"/>
              </a:p>
            </p:txBody>
          </p:sp>
          <p:sp>
            <p:nvSpPr>
              <p:cNvPr id="91182" name="Freeform 46"/>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p:spPr>
            <p:txBody>
              <a:bodyPr/>
              <a:lstStyle/>
              <a:p>
                <a:pPr>
                  <a:defRPr/>
                </a:pPr>
                <a:endParaRPr lang="en-US"/>
              </a:p>
            </p:txBody>
          </p:sp>
          <p:sp>
            <p:nvSpPr>
              <p:cNvPr id="91183" name="Freeform 47"/>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p:spPr>
            <p:txBody>
              <a:bodyPr/>
              <a:lstStyle/>
              <a:p>
                <a:pPr>
                  <a:defRPr/>
                </a:pPr>
                <a:endParaRPr lang="en-US"/>
              </a:p>
            </p:txBody>
          </p:sp>
          <p:sp>
            <p:nvSpPr>
              <p:cNvPr id="91184"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p:spPr>
            <p:txBody>
              <a:bodyPr/>
              <a:lstStyle/>
              <a:p>
                <a:pPr>
                  <a:defRPr/>
                </a:pPr>
                <a:endParaRPr lang="en-US"/>
              </a:p>
            </p:txBody>
          </p:sp>
          <p:sp>
            <p:nvSpPr>
              <p:cNvPr id="91185"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p:spPr>
            <p:txBody>
              <a:bodyPr/>
              <a:lstStyle/>
              <a:p>
                <a:pPr>
                  <a:defRPr/>
                </a:pPr>
                <a:endParaRPr lang="en-US"/>
              </a:p>
            </p:txBody>
          </p:sp>
          <p:sp>
            <p:nvSpPr>
              <p:cNvPr id="91186"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p:spPr>
            <p:txBody>
              <a:bodyPr/>
              <a:lstStyle/>
              <a:p>
                <a:pPr>
                  <a:defRPr/>
                </a:pPr>
                <a:endParaRPr lang="en-US"/>
              </a:p>
            </p:txBody>
          </p:sp>
          <p:sp>
            <p:nvSpPr>
              <p:cNvPr id="91187"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p:spPr>
            <p:txBody>
              <a:bodyPr/>
              <a:lstStyle/>
              <a:p>
                <a:pPr>
                  <a:defRPr/>
                </a:pPr>
                <a:endParaRPr lang="en-US"/>
              </a:p>
            </p:txBody>
          </p:sp>
          <p:sp>
            <p:nvSpPr>
              <p:cNvPr id="91188"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p:spPr>
            <p:txBody>
              <a:bodyPr/>
              <a:lstStyle/>
              <a:p>
                <a:pPr>
                  <a:defRPr/>
                </a:pPr>
                <a:endParaRPr lang="en-US"/>
              </a:p>
            </p:txBody>
          </p:sp>
          <p:sp>
            <p:nvSpPr>
              <p:cNvPr id="91189"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p:spPr>
            <p:txBody>
              <a:bodyPr/>
              <a:lstStyle/>
              <a:p>
                <a:pPr>
                  <a:defRPr/>
                </a:pPr>
                <a:endParaRPr lang="en-US"/>
              </a:p>
            </p:txBody>
          </p:sp>
        </p:grpSp>
        <p:grpSp>
          <p:nvGrpSpPr>
            <p:cNvPr id="1037" name="Group 54"/>
            <p:cNvGrpSpPr>
              <a:grpSpLocks/>
            </p:cNvGrpSpPr>
            <p:nvPr userDrawn="1"/>
          </p:nvGrpSpPr>
          <p:grpSpPr bwMode="auto">
            <a:xfrm>
              <a:off x="5280" y="3024"/>
              <a:ext cx="425" cy="258"/>
              <a:chOff x="5280" y="3024"/>
              <a:chExt cx="425" cy="258"/>
            </a:xfrm>
          </p:grpSpPr>
          <p:sp>
            <p:nvSpPr>
              <p:cNvPr id="91191" name="Freeform 55"/>
              <p:cNvSpPr>
                <a:spLocks/>
              </p:cNvSpPr>
              <p:nvPr/>
            </p:nvSpPr>
            <p:spPr bwMode="hidden">
              <a:xfrm>
                <a:off x="5280" y="3186"/>
                <a:ext cx="383" cy="96"/>
              </a:xfrm>
              <a:custGeom>
                <a:avLst/>
                <a:gdLst>
                  <a:gd name="T0" fmla="*/ 209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09 w 382"/>
                  <a:gd name="T19" fmla="*/ 96 h 96"/>
                  <a:gd name="T20" fmla="*/ 263 w 382"/>
                  <a:gd name="T21" fmla="*/ 90 h 96"/>
                  <a:gd name="T22" fmla="*/ 311 w 382"/>
                  <a:gd name="T23" fmla="*/ 84 h 96"/>
                  <a:gd name="T24" fmla="*/ 352 w 382"/>
                  <a:gd name="T25" fmla="*/ 66 h 96"/>
                  <a:gd name="T26" fmla="*/ 382 w 382"/>
                  <a:gd name="T27" fmla="*/ 42 h 96"/>
                  <a:gd name="T28" fmla="*/ 376 w 382"/>
                  <a:gd name="T29" fmla="*/ 42 h 96"/>
                  <a:gd name="T30" fmla="*/ 346 w 382"/>
                  <a:gd name="T31" fmla="*/ 66 h 96"/>
                  <a:gd name="T32" fmla="*/ 305 w 382"/>
                  <a:gd name="T33" fmla="*/ 78 h 96"/>
                  <a:gd name="T34" fmla="*/ 263 w 382"/>
                  <a:gd name="T35" fmla="*/ 90 h 96"/>
                  <a:gd name="T36" fmla="*/ 209 w 382"/>
                  <a:gd name="T37" fmla="*/ 96 h 96"/>
                  <a:gd name="T38" fmla="*/ 209 w 382"/>
                  <a:gd name="T39"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a:noFill/>
              </a:ln>
              <a:extLst/>
            </p:spPr>
            <p:txBody>
              <a:bodyPr/>
              <a:lstStyle/>
              <a:p>
                <a:pPr>
                  <a:defRPr/>
                </a:pPr>
                <a:endParaRPr lang="en-US"/>
              </a:p>
            </p:txBody>
          </p:sp>
          <p:sp>
            <p:nvSpPr>
              <p:cNvPr id="91192" name="Freeform 56"/>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a:noFill/>
              </a:ln>
              <a:extLst/>
            </p:spPr>
            <p:txBody>
              <a:bodyPr/>
              <a:lstStyle/>
              <a:p>
                <a:pPr>
                  <a:defRPr/>
                </a:pPr>
                <a:endParaRPr lang="en-US"/>
              </a:p>
            </p:txBody>
          </p:sp>
          <p:sp>
            <p:nvSpPr>
              <p:cNvPr id="91193" name="Freeform 57"/>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a:noFill/>
              </a:ln>
              <a:extLst/>
            </p:spPr>
            <p:txBody>
              <a:bodyPr/>
              <a:lstStyle/>
              <a:p>
                <a:pPr>
                  <a:defRPr/>
                </a:pPr>
                <a:endParaRPr lang="en-US"/>
              </a:p>
            </p:txBody>
          </p:sp>
          <p:sp>
            <p:nvSpPr>
              <p:cNvPr id="91194" name="Freeform 58"/>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a:noFill/>
              </a:ln>
              <a:extLst/>
            </p:spPr>
            <p:txBody>
              <a:bodyPr/>
              <a:lstStyle/>
              <a:p>
                <a:pPr>
                  <a:defRPr/>
                </a:pPr>
                <a:endParaRPr lang="en-US"/>
              </a:p>
            </p:txBody>
          </p:sp>
          <p:sp>
            <p:nvSpPr>
              <p:cNvPr id="91195" name="Freeform 59"/>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a:noFill/>
              </a:ln>
              <a:extLst/>
            </p:spPr>
            <p:txBody>
              <a:bodyPr/>
              <a:lstStyle/>
              <a:p>
                <a:pPr>
                  <a:defRPr/>
                </a:pPr>
                <a:endParaRPr lang="en-US"/>
              </a:p>
            </p:txBody>
          </p:sp>
          <p:sp>
            <p:nvSpPr>
              <p:cNvPr id="91196" name="Freeform 60"/>
              <p:cNvSpPr>
                <a:spLocks/>
              </p:cNvSpPr>
              <p:nvPr/>
            </p:nvSpPr>
            <p:spPr bwMode="hidden">
              <a:xfrm>
                <a:off x="5489" y="3042"/>
                <a:ext cx="186" cy="210"/>
              </a:xfrm>
              <a:custGeom>
                <a:avLst/>
                <a:gdLst>
                  <a:gd name="T0" fmla="*/ 0 w 185"/>
                  <a:gd name="T1" fmla="*/ 6 h 210"/>
                  <a:gd name="T2" fmla="*/ 66 w 185"/>
                  <a:gd name="T3" fmla="*/ 12 h 210"/>
                  <a:gd name="T4" fmla="*/ 119 w 185"/>
                  <a:gd name="T5" fmla="*/ 36 h 210"/>
                  <a:gd name="T6" fmla="*/ 155 w 185"/>
                  <a:gd name="T7" fmla="*/ 72 h 210"/>
                  <a:gd name="T8" fmla="*/ 161 w 185"/>
                  <a:gd name="T9" fmla="*/ 90 h 210"/>
                  <a:gd name="T10" fmla="*/ 167 w 185"/>
                  <a:gd name="T11" fmla="*/ 114 h 210"/>
                  <a:gd name="T12" fmla="*/ 161 w 185"/>
                  <a:gd name="T13" fmla="*/ 138 h 210"/>
                  <a:gd name="T14" fmla="*/ 149 w 185"/>
                  <a:gd name="T15" fmla="*/ 162 h 210"/>
                  <a:gd name="T16" fmla="*/ 119 w 185"/>
                  <a:gd name="T17" fmla="*/ 180 h 210"/>
                  <a:gd name="T18" fmla="*/ 90 w 185"/>
                  <a:gd name="T19" fmla="*/ 198 h 210"/>
                  <a:gd name="T20" fmla="*/ 96 w 185"/>
                  <a:gd name="T21" fmla="*/ 210 h 210"/>
                  <a:gd name="T22" fmla="*/ 131 w 185"/>
                  <a:gd name="T23" fmla="*/ 192 h 210"/>
                  <a:gd name="T24" fmla="*/ 161 w 185"/>
                  <a:gd name="T25" fmla="*/ 168 h 210"/>
                  <a:gd name="T26" fmla="*/ 179 w 185"/>
                  <a:gd name="T27" fmla="*/ 144 h 210"/>
                  <a:gd name="T28" fmla="*/ 185 w 185"/>
                  <a:gd name="T29" fmla="*/ 114 h 210"/>
                  <a:gd name="T30" fmla="*/ 179 w 185"/>
                  <a:gd name="T31" fmla="*/ 90 h 210"/>
                  <a:gd name="T32" fmla="*/ 173 w 185"/>
                  <a:gd name="T33" fmla="*/ 66 h 210"/>
                  <a:gd name="T34" fmla="*/ 155 w 185"/>
                  <a:gd name="T35" fmla="*/ 48 h 210"/>
                  <a:gd name="T36" fmla="*/ 131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a:noFill/>
              </a:ln>
              <a:extLst/>
            </p:spPr>
            <p:txBody>
              <a:bodyPr/>
              <a:lstStyle/>
              <a:p>
                <a:pPr>
                  <a:defRPr/>
                </a:pPr>
                <a:endParaRPr lang="en-US"/>
              </a:p>
            </p:txBody>
          </p:sp>
          <p:sp>
            <p:nvSpPr>
              <p:cNvPr id="91197" name="Freeform 61"/>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a:noFill/>
              </a:ln>
              <a:extLst/>
            </p:spPr>
            <p:txBody>
              <a:bodyPr/>
              <a:lstStyle/>
              <a:p>
                <a:pPr>
                  <a:defRPr/>
                </a:pPr>
                <a:endParaRPr lang="en-US"/>
              </a:p>
            </p:txBody>
          </p:sp>
          <p:grpSp>
            <p:nvGrpSpPr>
              <p:cNvPr id="1045" name="Group 62"/>
              <p:cNvGrpSpPr>
                <a:grpSpLocks/>
              </p:cNvGrpSpPr>
              <p:nvPr/>
            </p:nvGrpSpPr>
            <p:grpSpPr bwMode="auto">
              <a:xfrm>
                <a:off x="5381" y="3085"/>
                <a:ext cx="227" cy="132"/>
                <a:chOff x="5381" y="3085"/>
                <a:chExt cx="227" cy="132"/>
              </a:xfrm>
            </p:grpSpPr>
            <p:sp>
              <p:nvSpPr>
                <p:cNvPr id="91199"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p:spPr>
              <p:txBody>
                <a:bodyPr/>
                <a:lstStyle/>
                <a:p>
                  <a:pPr>
                    <a:defRPr/>
                  </a:pPr>
                  <a:endParaRPr lang="en-US"/>
                </a:p>
              </p:txBody>
            </p:sp>
            <p:sp>
              <p:nvSpPr>
                <p:cNvPr id="91200"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p:spPr>
              <p:txBody>
                <a:bodyPr/>
                <a:lstStyle/>
                <a:p>
                  <a:pPr>
                    <a:defRPr/>
                  </a:pPr>
                  <a:endParaRPr lang="en-US"/>
                </a:p>
              </p:txBody>
            </p:sp>
            <p:sp>
              <p:nvSpPr>
                <p:cNvPr id="91201"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p:spPr>
              <p:txBody>
                <a:bodyPr/>
                <a:lstStyle/>
                <a:p>
                  <a:pPr>
                    <a:defRPr/>
                  </a:pPr>
                  <a:endParaRPr lang="en-US"/>
                </a:p>
              </p:txBody>
            </p:sp>
            <p:sp>
              <p:nvSpPr>
                <p:cNvPr id="91202"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p:spPr>
              <p:txBody>
                <a:bodyPr/>
                <a:lstStyle/>
                <a:p>
                  <a:pPr>
                    <a:defRPr/>
                  </a:pPr>
                  <a:endParaRPr lang="en-US"/>
                </a:p>
              </p:txBody>
            </p:sp>
          </p:grpSp>
        </p:grpSp>
      </p:grpSp>
      <p:sp>
        <p:nvSpPr>
          <p:cNvPr id="91203" name="Rectangle 67"/>
          <p:cNvSpPr>
            <a:spLocks noGrp="1" noChangeArrowheads="1"/>
          </p:cNvSpPr>
          <p:nvPr>
            <p:ph type="title"/>
          </p:nvPr>
        </p:nvSpPr>
        <p:spPr bwMode="auto">
          <a:xfrm>
            <a:off x="457200" y="277813"/>
            <a:ext cx="8229600" cy="1139825"/>
          </a:xfrm>
          <a:prstGeom prst="rect">
            <a:avLst/>
          </a:prstGeom>
          <a:noFill/>
          <a:ln>
            <a:noFill/>
          </a:ln>
          <a:effectLst/>
          <a:ex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91204" name="Rectangle 68"/>
          <p:cNvSpPr>
            <a:spLocks noGrp="1" noChangeArrowheads="1"/>
          </p:cNvSpPr>
          <p:nvPr>
            <p:ph type="body" idx="1"/>
          </p:nvPr>
        </p:nvSpPr>
        <p:spPr bwMode="auto">
          <a:xfrm>
            <a:off x="457200" y="1600200"/>
            <a:ext cx="8229600" cy="4525963"/>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1205" name="Rectangle 6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pPr>
              <a:defRPr/>
            </a:pPr>
            <a:endParaRPr lang="en-US"/>
          </a:p>
        </p:txBody>
      </p:sp>
      <p:sp>
        <p:nvSpPr>
          <p:cNvPr id="91206" name="Rectangle 7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pPr>
              <a:defRPr/>
            </a:pPr>
            <a:endParaRPr lang="en-US"/>
          </a:p>
        </p:txBody>
      </p:sp>
      <p:sp>
        <p:nvSpPr>
          <p:cNvPr id="91207" name="Rectangle 7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pPr>
              <a:defRPr/>
            </a:pPr>
            <a:fld id="{1A1B1E01-0524-4226-B8CA-FF1451C17007}"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92"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4230855"/>
            <a:ext cx="8229600" cy="2130425"/>
          </a:xfrm>
        </p:spPr>
        <p:txBody>
          <a:bodyPr>
            <a:normAutofit/>
          </a:bodyPr>
          <a:lstStyle/>
          <a:p>
            <a:pPr algn="ctr">
              <a:spcBef>
                <a:spcPct val="10000"/>
              </a:spcBef>
              <a:buFont typeface="Wingdings" pitchFamily="2" charset="2"/>
              <a:buNone/>
              <a:defRPr/>
            </a:pPr>
            <a:r>
              <a:rPr lang="en-US" sz="2800" dirty="0" smtClean="0"/>
              <a:t>Elizabeth </a:t>
            </a:r>
            <a:r>
              <a:rPr lang="en-US" sz="2800" dirty="0" err="1" smtClean="0"/>
              <a:t>Pollina</a:t>
            </a:r>
            <a:r>
              <a:rPr lang="en-US" sz="2800" dirty="0" smtClean="0"/>
              <a:t> Cormier, Ph.D.</a:t>
            </a:r>
          </a:p>
          <a:p>
            <a:pPr algn="ctr">
              <a:spcBef>
                <a:spcPct val="10000"/>
              </a:spcBef>
              <a:buFont typeface="Wingdings" pitchFamily="2" charset="2"/>
              <a:buNone/>
              <a:defRPr/>
            </a:pPr>
            <a:r>
              <a:rPr lang="en-US" sz="2800" dirty="0" smtClean="0">
                <a:effectLst/>
              </a:rPr>
              <a:t>Review Chemist</a:t>
            </a:r>
          </a:p>
          <a:p>
            <a:pPr algn="ctr">
              <a:spcBef>
                <a:spcPct val="10000"/>
              </a:spcBef>
              <a:buFont typeface="Wingdings" pitchFamily="2" charset="2"/>
              <a:buNone/>
              <a:defRPr/>
            </a:pPr>
            <a:r>
              <a:rPr lang="en-US" sz="2800" dirty="0" smtClean="0">
                <a:effectLst/>
              </a:rPr>
              <a:t>Division of Manufacturing Technologies</a:t>
            </a:r>
          </a:p>
          <a:p>
            <a:pPr algn="ctr">
              <a:spcBef>
                <a:spcPct val="10000"/>
              </a:spcBef>
              <a:buFont typeface="Wingdings" pitchFamily="2" charset="2"/>
              <a:buNone/>
              <a:defRPr/>
            </a:pPr>
            <a:r>
              <a:rPr lang="en-US" sz="2800" dirty="0" smtClean="0">
                <a:effectLst/>
              </a:rPr>
              <a:t>FDA/CVM/ONADE</a:t>
            </a:r>
            <a:endParaRPr lang="en-US" sz="2800" dirty="0">
              <a:effectLst/>
            </a:endParaRPr>
          </a:p>
        </p:txBody>
      </p:sp>
      <p:sp>
        <p:nvSpPr>
          <p:cNvPr id="4" name="Title 3"/>
          <p:cNvSpPr>
            <a:spLocks noGrp="1"/>
          </p:cNvSpPr>
          <p:nvPr>
            <p:ph type="title"/>
          </p:nvPr>
        </p:nvSpPr>
        <p:spPr>
          <a:xfrm>
            <a:off x="457200" y="1549400"/>
            <a:ext cx="8229600" cy="1139825"/>
          </a:xfrm>
        </p:spPr>
        <p:txBody>
          <a:bodyPr/>
          <a:lstStyle/>
          <a:p>
            <a:pPr>
              <a:defRPr/>
            </a:pPr>
            <a:r>
              <a:rPr lang="en-US" sz="3600" b="1" kern="1200" dirty="0" smtClean="0">
                <a:solidFill>
                  <a:schemeClr val="tx1"/>
                </a:solidFill>
                <a:effectLst>
                  <a:outerShdw blurRad="50800" dist="38100" algn="tr" rotWithShape="0">
                    <a:prstClr val="black">
                      <a:alpha val="40000"/>
                    </a:prstClr>
                  </a:outerShdw>
                </a:effectLst>
                <a:ea typeface="+mn-ea"/>
                <a:cs typeface="+mn-cs"/>
              </a:rPr>
              <a:t>Chemistry, Manufacturing, and Controls (CMC) and Good Manufacturing Practices (GMPs):</a:t>
            </a:r>
            <a:r>
              <a:rPr lang="en-US" dirty="0" smtClean="0"/>
              <a:t/>
            </a:r>
            <a:br>
              <a:rPr lang="en-US" dirty="0" smtClean="0"/>
            </a:br>
            <a:r>
              <a:rPr lang="en-US" sz="4000" kern="1200" dirty="0" smtClean="0">
                <a:solidFill>
                  <a:schemeClr val="tx1"/>
                </a:solidFill>
                <a:effectLst>
                  <a:outerShdw blurRad="50800" dist="38100" algn="tr" rotWithShape="0">
                    <a:prstClr val="black">
                      <a:alpha val="40000"/>
                    </a:prstClr>
                  </a:outerShdw>
                </a:effectLst>
                <a:ea typeface="+mn-ea"/>
                <a:cs typeface="+mn-cs"/>
              </a:rPr>
              <a:t>The Big Picture of a </a:t>
            </a:r>
            <a:br>
              <a:rPr lang="en-US" sz="4000" kern="1200" dirty="0" smtClean="0">
                <a:solidFill>
                  <a:schemeClr val="tx1"/>
                </a:solidFill>
                <a:effectLst>
                  <a:outerShdw blurRad="50800" dist="38100" algn="tr" rotWithShape="0">
                    <a:prstClr val="black">
                      <a:alpha val="40000"/>
                    </a:prstClr>
                  </a:outerShdw>
                </a:effectLst>
                <a:ea typeface="+mn-ea"/>
                <a:cs typeface="+mn-cs"/>
              </a:rPr>
            </a:br>
            <a:r>
              <a:rPr lang="en-US" sz="4000" kern="1200" dirty="0" smtClean="0">
                <a:solidFill>
                  <a:schemeClr val="tx1"/>
                </a:solidFill>
                <a:effectLst>
                  <a:outerShdw blurRad="50800" dist="38100" algn="tr" rotWithShape="0">
                    <a:prstClr val="black">
                      <a:alpha val="40000"/>
                    </a:prstClr>
                  </a:outerShdw>
                </a:effectLst>
                <a:ea typeface="+mn-ea"/>
                <a:cs typeface="+mn-cs"/>
              </a:rPr>
              <a:t>Long-term Commitment</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a:xfrm>
            <a:off x="506413" y="4889500"/>
            <a:ext cx="8229600" cy="1303338"/>
          </a:xfrm>
        </p:spPr>
        <p:txBody>
          <a:bodyPr>
            <a:normAutofit fontScale="85000" lnSpcReduction="20000"/>
          </a:bodyPr>
          <a:lstStyle/>
          <a:p>
            <a:pPr algn="ctr">
              <a:buFont typeface="Wingdings" pitchFamily="2" charset="2"/>
              <a:buNone/>
              <a:defRPr/>
            </a:pPr>
            <a:r>
              <a:rPr lang="en-US" dirty="0" smtClean="0">
                <a:cs typeface="Arial" charset="0"/>
              </a:rPr>
              <a:t>CVM reviews CMC changes</a:t>
            </a:r>
          </a:p>
          <a:p>
            <a:pPr algn="ctr">
              <a:buFont typeface="Wingdings" pitchFamily="2" charset="2"/>
              <a:buNone/>
              <a:defRPr/>
            </a:pPr>
            <a:r>
              <a:rPr lang="en-US" dirty="0" smtClean="0">
                <a:cs typeface="Arial" charset="0"/>
              </a:rPr>
              <a:t>and</a:t>
            </a:r>
          </a:p>
          <a:p>
            <a:pPr algn="ctr">
              <a:buFont typeface="Wingdings" pitchFamily="2" charset="2"/>
              <a:buNone/>
              <a:defRPr/>
            </a:pPr>
            <a:r>
              <a:rPr lang="en-US" dirty="0" smtClean="0">
                <a:cs typeface="Arial" charset="0"/>
              </a:rPr>
              <a:t>stability data from on-going studies</a:t>
            </a:r>
          </a:p>
          <a:p>
            <a:pPr>
              <a:defRPr/>
            </a:pPr>
            <a:endParaRPr lang="en-US" dirty="0"/>
          </a:p>
        </p:txBody>
      </p:sp>
      <p:grpSp>
        <p:nvGrpSpPr>
          <p:cNvPr id="2" name="Group 1" descr="Review of Drug Before Approval (arrow pointing to) Drug Approval (arrow pointing to) Post-approval (arrow continuing)"/>
          <p:cNvGrpSpPr/>
          <p:nvPr/>
        </p:nvGrpSpPr>
        <p:grpSpPr>
          <a:xfrm>
            <a:off x="635000" y="2514600"/>
            <a:ext cx="7856538" cy="1187450"/>
            <a:chOff x="635000" y="2514600"/>
            <a:chExt cx="7856538" cy="1187450"/>
          </a:xfrm>
        </p:grpSpPr>
        <p:sp>
          <p:nvSpPr>
            <p:cNvPr id="181252" name="Line 4"/>
            <p:cNvSpPr>
              <a:spLocks noChangeShapeType="1"/>
            </p:cNvSpPr>
            <p:nvPr/>
          </p:nvSpPr>
          <p:spPr bwMode="auto">
            <a:xfrm>
              <a:off x="7207250" y="3178175"/>
              <a:ext cx="1284288" cy="3175"/>
            </a:xfrm>
            <a:prstGeom prst="line">
              <a:avLst/>
            </a:prstGeom>
            <a:noFill/>
            <a:ln w="38100">
              <a:solidFill>
                <a:srgbClr val="FFFF00"/>
              </a:solidFill>
              <a:prstDash val="sysDot"/>
              <a:round/>
              <a:headEnd/>
              <a:tailEnd type="triangle" w="lg" len="lg"/>
            </a:ln>
            <a:effectLst/>
            <a:extLst/>
          </p:spPr>
          <p:txBody>
            <a:bodyPr/>
            <a:lstStyle/>
            <a:p>
              <a:pPr>
                <a:defRPr/>
              </a:pPr>
              <a:endParaRPr lang="en-US"/>
            </a:p>
          </p:txBody>
        </p:sp>
        <p:sp useBgFill="1">
          <p:nvSpPr>
            <p:cNvPr id="181254" name="Text Box 6" descr="Post-approval&#10;"/>
            <p:cNvSpPr txBox="1">
              <a:spLocks noChangeArrowheads="1"/>
            </p:cNvSpPr>
            <p:nvPr/>
          </p:nvSpPr>
          <p:spPr bwMode="auto">
            <a:xfrm>
              <a:off x="5041900" y="2935288"/>
              <a:ext cx="2193925" cy="457200"/>
            </a:xfrm>
            <a:prstGeom prst="rect">
              <a:avLst/>
            </a:prstGeom>
            <a:ln>
              <a:noFill/>
            </a:ln>
            <a:effectLst/>
            <a:extLst/>
          </p:spPr>
          <p:txBody>
            <a:bodyPr anchorCtr="1">
              <a:spAutoFit/>
            </a:bodyPr>
            <a:lstStyle/>
            <a:p>
              <a:pPr algn="ctr" eaLnBrk="1" hangingPunct="1">
                <a:defRPr/>
              </a:pPr>
              <a:r>
                <a:rPr lang="en-US" sz="2400" dirty="0">
                  <a:solidFill>
                    <a:srgbClr val="FFFF00"/>
                  </a:solidFill>
                  <a:effectLst>
                    <a:outerShdw blurRad="38100" dist="38100" dir="2700000" algn="tl">
                      <a:srgbClr val="000000"/>
                    </a:outerShdw>
                  </a:effectLst>
                </a:rPr>
                <a:t>Post-approval</a:t>
              </a:r>
            </a:p>
          </p:txBody>
        </p:sp>
        <p:sp>
          <p:nvSpPr>
            <p:cNvPr id="181256" name="Line 8"/>
            <p:cNvSpPr>
              <a:spLocks noChangeShapeType="1"/>
            </p:cNvSpPr>
            <p:nvPr/>
          </p:nvSpPr>
          <p:spPr bwMode="auto">
            <a:xfrm flipV="1">
              <a:off x="4371975" y="3165475"/>
              <a:ext cx="604838" cy="7938"/>
            </a:xfrm>
            <a:prstGeom prst="line">
              <a:avLst/>
            </a:prstGeom>
            <a:noFill/>
            <a:ln w="38100">
              <a:solidFill>
                <a:srgbClr val="FFFF00"/>
              </a:solidFill>
              <a:round/>
              <a:headEnd/>
              <a:tailEnd type="triangle" w="lg" len="lg"/>
            </a:ln>
            <a:effectLst/>
            <a:extLst/>
          </p:spPr>
          <p:txBody>
            <a:bodyPr/>
            <a:lstStyle/>
            <a:p>
              <a:pPr>
                <a:defRPr/>
              </a:pPr>
              <a:endParaRPr lang="en-US"/>
            </a:p>
          </p:txBody>
        </p:sp>
        <p:sp useBgFill="1">
          <p:nvSpPr>
            <p:cNvPr id="181255" name="Text Box 7" descr="Drug&#10;Approval&#10;"/>
            <p:cNvSpPr txBox="1">
              <a:spLocks noChangeArrowheads="1"/>
            </p:cNvSpPr>
            <p:nvPr/>
          </p:nvSpPr>
          <p:spPr bwMode="auto">
            <a:xfrm>
              <a:off x="3087688" y="2779713"/>
              <a:ext cx="1398587" cy="822325"/>
            </a:xfrm>
            <a:prstGeom prst="rect">
              <a:avLst/>
            </a:prstGeom>
            <a:ln>
              <a:noFill/>
            </a:ln>
            <a:effectLst/>
            <a:extLst/>
          </p:spPr>
          <p:txBody>
            <a:bodyPr anchorCtr="1">
              <a:spAutoFit/>
            </a:bodyPr>
            <a:lstStyle/>
            <a:p>
              <a:pPr algn="ctr" eaLnBrk="1" hangingPunct="1">
                <a:defRPr/>
              </a:pPr>
              <a:r>
                <a:rPr lang="en-US" sz="2400" dirty="0">
                  <a:solidFill>
                    <a:srgbClr val="FFFF00"/>
                  </a:solidFill>
                  <a:effectLst>
                    <a:outerShdw blurRad="38100" dist="38100" dir="2700000" algn="tl">
                      <a:srgbClr val="000000"/>
                    </a:outerShdw>
                  </a:effectLst>
                </a:rPr>
                <a:t>Drug</a:t>
              </a:r>
            </a:p>
            <a:p>
              <a:pPr algn="ctr" eaLnBrk="1" hangingPunct="1">
                <a:defRPr/>
              </a:pPr>
              <a:r>
                <a:rPr lang="en-US" sz="2400" dirty="0">
                  <a:solidFill>
                    <a:srgbClr val="FFFF00"/>
                  </a:solidFill>
                  <a:effectLst>
                    <a:outerShdw blurRad="38100" dist="38100" dir="2700000" algn="tl">
                      <a:srgbClr val="000000"/>
                    </a:outerShdw>
                  </a:effectLst>
                </a:rPr>
                <a:t>Approval</a:t>
              </a:r>
            </a:p>
          </p:txBody>
        </p:sp>
        <p:sp>
          <p:nvSpPr>
            <p:cNvPr id="181275" name="Line 27"/>
            <p:cNvSpPr>
              <a:spLocks noChangeShapeType="1"/>
            </p:cNvSpPr>
            <p:nvPr/>
          </p:nvSpPr>
          <p:spPr bwMode="auto">
            <a:xfrm flipV="1">
              <a:off x="2600325" y="3116263"/>
              <a:ext cx="604838" cy="7937"/>
            </a:xfrm>
            <a:prstGeom prst="line">
              <a:avLst/>
            </a:prstGeom>
            <a:noFill/>
            <a:ln w="38100">
              <a:solidFill>
                <a:srgbClr val="FFFF00"/>
              </a:solidFill>
              <a:round/>
              <a:headEnd/>
              <a:tailEnd type="triangle" w="lg" len="lg"/>
            </a:ln>
            <a:effectLst/>
            <a:extLst/>
          </p:spPr>
          <p:txBody>
            <a:bodyPr/>
            <a:lstStyle/>
            <a:p>
              <a:pPr>
                <a:defRPr/>
              </a:pPr>
              <a:endParaRPr lang="en-US"/>
            </a:p>
          </p:txBody>
        </p:sp>
        <p:sp useBgFill="1">
          <p:nvSpPr>
            <p:cNvPr id="181253" name="Text Box 5" descr="Review of Drug Before Approval&#10;"/>
            <p:cNvSpPr txBox="1">
              <a:spLocks noChangeArrowheads="1"/>
            </p:cNvSpPr>
            <p:nvPr/>
          </p:nvSpPr>
          <p:spPr bwMode="auto">
            <a:xfrm>
              <a:off x="635000" y="2514600"/>
              <a:ext cx="1981200" cy="1187450"/>
            </a:xfrm>
            <a:prstGeom prst="rect">
              <a:avLst/>
            </a:prstGeom>
            <a:ln>
              <a:noFill/>
            </a:ln>
            <a:effectLst/>
            <a:extLst/>
          </p:spPr>
          <p:txBody>
            <a:bodyPr>
              <a:spAutoFit/>
            </a:bodyPr>
            <a:lstStyle/>
            <a:p>
              <a:pPr algn="ctr" eaLnBrk="1" hangingPunct="1">
                <a:spcBef>
                  <a:spcPct val="50000"/>
                </a:spcBef>
                <a:defRPr/>
              </a:pPr>
              <a:r>
                <a:rPr lang="en-US" sz="2400" dirty="0">
                  <a:solidFill>
                    <a:srgbClr val="FFFF00"/>
                  </a:solidFill>
                  <a:effectLst>
                    <a:outerShdw blurRad="38100" dist="38100" dir="2700000" algn="tl">
                      <a:srgbClr val="000000"/>
                    </a:outerShdw>
                  </a:effectLst>
                </a:rPr>
                <a:t>Review of Drug Before Approval</a:t>
              </a:r>
              <a:endParaRPr lang="en-US" sz="1600" dirty="0">
                <a:solidFill>
                  <a:srgbClr val="FFFF00"/>
                </a:solidFill>
                <a:effectLst>
                  <a:outerShdw blurRad="38100" dist="38100" dir="2700000" algn="tl">
                    <a:srgbClr val="000000"/>
                  </a:outerShdw>
                </a:effectLst>
              </a:endParaRPr>
            </a:p>
          </p:txBody>
        </p:sp>
      </p:grpSp>
      <p:sp>
        <p:nvSpPr>
          <p:cNvPr id="10" name="Title 9"/>
          <p:cNvSpPr>
            <a:spLocks noGrp="1"/>
          </p:cNvSpPr>
          <p:nvPr>
            <p:ph type="title"/>
          </p:nvPr>
        </p:nvSpPr>
        <p:spPr/>
        <p:txBody>
          <a:bodyPr/>
          <a:lstStyle/>
          <a:p>
            <a:pPr>
              <a:defRPr/>
            </a:pPr>
            <a:r>
              <a:rPr lang="en-US" sz="3600" kern="1200" dirty="0" smtClean="0">
                <a:solidFill>
                  <a:schemeClr val="tx1"/>
                </a:solidFill>
                <a:effectLst>
                  <a:outerShdw blurRad="50800" dist="38100" algn="tr" rotWithShape="0">
                    <a:prstClr val="black">
                      <a:alpha val="40000"/>
                    </a:prstClr>
                  </a:outerShdw>
                </a:effectLst>
                <a:ea typeface="+mn-ea"/>
                <a:cs typeface="+mn-cs"/>
              </a:rPr>
              <a:t>Manufacturing Changes Impact </a:t>
            </a:r>
            <a:br>
              <a:rPr lang="en-US" sz="3600" kern="1200" dirty="0" smtClean="0">
                <a:solidFill>
                  <a:schemeClr val="tx1"/>
                </a:solidFill>
                <a:effectLst>
                  <a:outerShdw blurRad="50800" dist="38100" algn="tr" rotWithShape="0">
                    <a:prstClr val="black">
                      <a:alpha val="40000"/>
                    </a:prstClr>
                  </a:outerShdw>
                </a:effectLst>
                <a:ea typeface="+mn-ea"/>
                <a:cs typeface="+mn-cs"/>
              </a:rPr>
            </a:br>
            <a:r>
              <a:rPr lang="en-US" sz="3600" kern="1200" dirty="0" smtClean="0">
                <a:solidFill>
                  <a:schemeClr val="tx1"/>
                </a:solidFill>
                <a:effectLst>
                  <a:outerShdw blurRad="50800" dist="38100" algn="tr" rotWithShape="0">
                    <a:prstClr val="black">
                      <a:alpha val="40000"/>
                    </a:prstClr>
                  </a:outerShdw>
                </a:effectLst>
                <a:ea typeface="+mn-ea"/>
                <a:cs typeface="+mn-cs"/>
              </a:rPr>
              <a:t>Drug Quality</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descr="Drug marketed to consumers&#10;Commercial product&#10;"/>
          <p:cNvSpPr txBox="1">
            <a:spLocks noChangeArrowheads="1"/>
          </p:cNvSpPr>
          <p:nvPr/>
        </p:nvSpPr>
        <p:spPr bwMode="auto">
          <a:xfrm>
            <a:off x="1349375" y="5053013"/>
            <a:ext cx="6427788" cy="1258887"/>
          </a:xfrm>
          <a:prstGeom prst="rect">
            <a:avLst/>
          </a:prstGeom>
          <a:solidFill>
            <a:schemeClr val="accent1"/>
          </a:solidFill>
          <a:ln w="9525">
            <a:solidFill>
              <a:schemeClr val="tx1"/>
            </a:solidFill>
            <a:miter lim="800000"/>
            <a:headEnd/>
            <a:tailEnd/>
          </a:ln>
        </p:spPr>
        <p:txBody>
          <a:bodyPr lIns="182880" tIns="137160" rIns="182880" bIns="137160">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600" dirty="0">
                <a:effectLst/>
              </a:rPr>
              <a:t>Drug marketed to consumers</a:t>
            </a:r>
          </a:p>
          <a:p>
            <a:r>
              <a:rPr lang="en-US" sz="2800" dirty="0">
                <a:effectLst/>
              </a:rPr>
              <a:t>Commercial product</a:t>
            </a:r>
          </a:p>
        </p:txBody>
      </p:sp>
      <p:sp useBgFill="1">
        <p:nvSpPr>
          <p:cNvPr id="13317" name="Text Box 5" descr="Manufacturers should maintain the connection in quality between the drug used in clinical studies and the marketed drug"/>
          <p:cNvSpPr txBox="1">
            <a:spLocks noChangeArrowheads="1"/>
          </p:cNvSpPr>
          <p:nvPr/>
        </p:nvSpPr>
        <p:spPr bwMode="auto">
          <a:xfrm>
            <a:off x="439738" y="2749550"/>
            <a:ext cx="8370887" cy="523875"/>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endParaRPr lang="en-US" sz="2800">
              <a:solidFill>
                <a:srgbClr val="FFFF00"/>
              </a:solidFill>
              <a:effectLst/>
            </a:endParaRPr>
          </a:p>
        </p:txBody>
      </p:sp>
      <p:sp>
        <p:nvSpPr>
          <p:cNvPr id="253954" name="AutoShape 2" descr="Arrow pointing to show relationship between the Manufacturers and drug used in clinical studies and drug marketed to consumers"/>
          <p:cNvSpPr>
            <a:spLocks noChangeArrowheads="1"/>
          </p:cNvSpPr>
          <p:nvPr/>
        </p:nvSpPr>
        <p:spPr bwMode="auto">
          <a:xfrm>
            <a:off x="3978275" y="1871663"/>
            <a:ext cx="1146175" cy="3106737"/>
          </a:xfrm>
          <a:prstGeom prst="upDownArrow">
            <a:avLst>
              <a:gd name="adj1" fmla="val 50000"/>
              <a:gd name="adj2" fmla="val 54211"/>
            </a:avLst>
          </a:prstGeom>
          <a:solidFill>
            <a:schemeClr val="accent1"/>
          </a:solidFill>
          <a:ln w="9525">
            <a:solidFill>
              <a:schemeClr val="tx1"/>
            </a:solidFill>
            <a:miter lim="800000"/>
            <a:headEnd/>
            <a:tailEnd/>
          </a:ln>
          <a:effectLst/>
          <a:extLst/>
        </p:spPr>
        <p:txBody>
          <a:bodyPr vert="eaVert" wrap="none" anchor="ctr"/>
          <a:lstStyle/>
          <a:p>
            <a:pPr>
              <a:defRPr/>
            </a:pPr>
            <a:endParaRPr lang="en-US"/>
          </a:p>
        </p:txBody>
      </p:sp>
      <p:sp>
        <p:nvSpPr>
          <p:cNvPr id="7" name="Content Placeholder 6"/>
          <p:cNvSpPr>
            <a:spLocks noGrp="1"/>
          </p:cNvSpPr>
          <p:nvPr>
            <p:ph idx="1"/>
          </p:nvPr>
        </p:nvSpPr>
        <p:spPr>
          <a:xfrm>
            <a:off x="457200" y="2752725"/>
            <a:ext cx="8229600" cy="1163638"/>
          </a:xfrm>
          <a:solidFill>
            <a:schemeClr val="accent1"/>
          </a:solidFill>
        </p:spPr>
        <p:txBody>
          <a:bodyPr>
            <a:normAutofit fontScale="85000" lnSpcReduction="20000"/>
          </a:bodyPr>
          <a:lstStyle/>
          <a:p>
            <a:pPr algn="ctr">
              <a:buFont typeface="Wingdings" pitchFamily="2" charset="2"/>
              <a:buNone/>
              <a:defRPr/>
            </a:pPr>
            <a:r>
              <a:rPr lang="en-US" dirty="0" smtClean="0">
                <a:solidFill>
                  <a:srgbClr val="FFFF00"/>
                </a:solidFill>
                <a:effectLst/>
              </a:rPr>
              <a:t>Manufacturers should maintain the connection in quality between the drug used in clinical studies and the marketed drug</a:t>
            </a:r>
          </a:p>
          <a:p>
            <a:pPr>
              <a:defRPr/>
            </a:pPr>
            <a:endParaRPr lang="en-US" dirty="0"/>
          </a:p>
        </p:txBody>
      </p:sp>
      <p:sp>
        <p:nvSpPr>
          <p:cNvPr id="13315" name="Text Box 3" descr="Drug used in clinical studies&#10;Safe and effective&#10;"/>
          <p:cNvSpPr txBox="1">
            <a:spLocks noChangeArrowheads="1"/>
          </p:cNvSpPr>
          <p:nvPr/>
        </p:nvSpPr>
        <p:spPr bwMode="auto">
          <a:xfrm>
            <a:off x="1462088" y="542925"/>
            <a:ext cx="6170612" cy="1258888"/>
          </a:xfrm>
          <a:prstGeom prst="rect">
            <a:avLst/>
          </a:prstGeom>
          <a:solidFill>
            <a:schemeClr val="accent1"/>
          </a:solidFill>
          <a:ln w="9525">
            <a:solidFill>
              <a:schemeClr val="tx1"/>
            </a:solidFill>
            <a:miter lim="800000"/>
            <a:headEnd/>
            <a:tailEnd/>
          </a:ln>
        </p:spPr>
        <p:txBody>
          <a:bodyPr lIns="182880" tIns="137160" rIns="182880" bIns="137160">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600" dirty="0">
                <a:effectLst/>
              </a:rPr>
              <a:t>Drug used in clinical studies</a:t>
            </a:r>
          </a:p>
          <a:p>
            <a:r>
              <a:rPr lang="en-US" sz="2800" dirty="0">
                <a:effectLst/>
              </a:rPr>
              <a:t>Safe and effective</a:t>
            </a:r>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7" name="Rectangle 3"/>
          <p:cNvSpPr>
            <a:spLocks noGrp="1" noChangeArrowheads="1"/>
          </p:cNvSpPr>
          <p:nvPr>
            <p:ph type="body" idx="1"/>
          </p:nvPr>
        </p:nvSpPr>
        <p:spPr>
          <a:xfrm>
            <a:off x="457200" y="1600200"/>
            <a:ext cx="7556500" cy="4525963"/>
          </a:xfrm>
        </p:spPr>
        <p:txBody>
          <a:bodyPr/>
          <a:lstStyle/>
          <a:p>
            <a:pPr marL="228600" indent="-228600" eaLnBrk="1" hangingPunct="1">
              <a:lnSpc>
                <a:spcPct val="90000"/>
              </a:lnSpc>
              <a:spcBef>
                <a:spcPct val="100000"/>
              </a:spcBef>
              <a:tabLst>
                <a:tab pos="168275" algn="l"/>
              </a:tabLst>
              <a:defRPr/>
            </a:pPr>
            <a:r>
              <a:rPr lang="en-US" sz="2800" dirty="0" smtClean="0"/>
              <a:t>The marketed drug product is the same or similar to the product demonstrated to be safe and effective in the clinical target animal safety and effectiveness studies</a:t>
            </a:r>
          </a:p>
          <a:p>
            <a:pPr marL="228600" indent="-228600" eaLnBrk="1" hangingPunct="1">
              <a:lnSpc>
                <a:spcPct val="90000"/>
              </a:lnSpc>
              <a:spcBef>
                <a:spcPct val="100000"/>
              </a:spcBef>
              <a:tabLst>
                <a:tab pos="168275" algn="l"/>
              </a:tabLst>
              <a:defRPr/>
            </a:pPr>
            <a:r>
              <a:rPr lang="en-US" sz="2800" dirty="0" smtClean="0"/>
              <a:t>The manufacturing process consistently yields a product meeting approved quality attributes</a:t>
            </a:r>
          </a:p>
          <a:p>
            <a:pPr marL="228600" indent="-228600" eaLnBrk="1" hangingPunct="1">
              <a:lnSpc>
                <a:spcPct val="90000"/>
              </a:lnSpc>
              <a:spcBef>
                <a:spcPct val="100000"/>
              </a:spcBef>
              <a:tabLst>
                <a:tab pos="168275" algn="l"/>
              </a:tabLst>
              <a:defRPr/>
            </a:pPr>
            <a:r>
              <a:rPr lang="en-US" sz="2800" dirty="0" smtClean="0"/>
              <a:t>The drug product will maintain its quality attributes throughout its shelf life</a:t>
            </a:r>
          </a:p>
        </p:txBody>
      </p:sp>
      <p:sp>
        <p:nvSpPr>
          <p:cNvPr id="308226" name="Rectangle 2"/>
          <p:cNvSpPr>
            <a:spLocks noGrp="1" noChangeArrowheads="1"/>
          </p:cNvSpPr>
          <p:nvPr>
            <p:ph type="title"/>
          </p:nvPr>
        </p:nvSpPr>
        <p:spPr>
          <a:xfrm>
            <a:off x="457200" y="134938"/>
            <a:ext cx="8229600" cy="1139825"/>
          </a:xfrm>
        </p:spPr>
        <p:txBody>
          <a:bodyPr/>
          <a:lstStyle/>
          <a:p>
            <a:pPr eaLnBrk="1" hangingPunct="1">
              <a:defRPr/>
            </a:pPr>
            <a:r>
              <a:rPr lang="en-US" sz="3600" dirty="0" smtClean="0">
                <a:solidFill>
                  <a:schemeClr val="tx1"/>
                </a:solidFill>
              </a:rPr>
              <a:t>Goals of </a:t>
            </a:r>
            <a:r>
              <a:rPr lang="en-US" sz="3600" dirty="0" err="1" smtClean="0">
                <a:solidFill>
                  <a:schemeClr val="tx1"/>
                </a:solidFill>
              </a:rPr>
              <a:t>cGMPs</a:t>
            </a:r>
            <a:endParaRPr lang="en-US" sz="3600" dirty="0" smtClean="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descr="Two colliding circles, left circle - Chemistry, Manufacturing, and Controls. Right circle - Current Good Manufacturing Practices.  Overlapped by box below - CMC review and cGMP compliance may overlap but are not the same"/>
          <p:cNvGrpSpPr/>
          <p:nvPr/>
        </p:nvGrpSpPr>
        <p:grpSpPr>
          <a:xfrm>
            <a:off x="654050" y="733425"/>
            <a:ext cx="8093075" cy="5221288"/>
            <a:chOff x="654050" y="733425"/>
            <a:chExt cx="8093075" cy="5221288"/>
          </a:xfrm>
        </p:grpSpPr>
        <p:sp>
          <p:nvSpPr>
            <p:cNvPr id="201734" name="Oval 6"/>
            <p:cNvSpPr>
              <a:spLocks noChangeArrowheads="1"/>
            </p:cNvSpPr>
            <p:nvPr/>
          </p:nvSpPr>
          <p:spPr bwMode="auto">
            <a:xfrm>
              <a:off x="4276725" y="733425"/>
              <a:ext cx="4470400" cy="4191000"/>
            </a:xfrm>
            <a:prstGeom prst="ellipse">
              <a:avLst/>
            </a:prstGeom>
            <a:solidFill>
              <a:srgbClr val="333333"/>
            </a:solidFill>
            <a:ln w="9525">
              <a:solidFill>
                <a:schemeClr val="tx1"/>
              </a:solidFill>
              <a:round/>
              <a:headEnd/>
              <a:tailEnd/>
            </a:ln>
            <a:effectLst/>
            <a:extLst/>
          </p:spPr>
          <p:txBody>
            <a:bodyPr wrap="none" anchor="ctr"/>
            <a:lstStyle/>
            <a:p>
              <a:pPr algn="ctr">
                <a:defRPr/>
              </a:pPr>
              <a:endParaRPr lang="en-US" sz="2800">
                <a:effectLst>
                  <a:outerShdw blurRad="38100" dist="38100" dir="2700000" algn="tl">
                    <a:srgbClr val="000000"/>
                  </a:outerShdw>
                </a:effectLst>
              </a:endParaRPr>
            </a:p>
            <a:p>
              <a:pPr algn="ctr">
                <a:defRPr/>
              </a:pPr>
              <a:endParaRPr lang="en-US" sz="2800">
                <a:effectLst>
                  <a:outerShdw blurRad="38100" dist="38100" dir="2700000" algn="tl">
                    <a:srgbClr val="000000"/>
                  </a:outerShdw>
                </a:effectLst>
              </a:endParaRPr>
            </a:p>
          </p:txBody>
        </p:sp>
        <p:sp>
          <p:nvSpPr>
            <p:cNvPr id="201736" name="Text Box 8" descr="Current Good&#10;Manufacturing&#10;Practices&#10;"/>
            <p:cNvSpPr txBox="1">
              <a:spLocks noChangeArrowheads="1"/>
            </p:cNvSpPr>
            <p:nvPr/>
          </p:nvSpPr>
          <p:spPr bwMode="auto">
            <a:xfrm>
              <a:off x="5275263" y="2019300"/>
              <a:ext cx="2947987" cy="1373188"/>
            </a:xfrm>
            <a:prstGeom prst="rect">
              <a:avLst/>
            </a:prstGeom>
            <a:noFill/>
            <a:ln>
              <a:noFill/>
            </a:ln>
            <a:effectLst/>
            <a:extLst/>
          </p:spPr>
          <p:txBody>
            <a:bodyPr>
              <a:spAutoFit/>
            </a:bodyPr>
            <a:lstStyle/>
            <a:p>
              <a:pPr algn="ctr">
                <a:defRPr/>
              </a:pPr>
              <a:r>
                <a:rPr lang="en-US" sz="2800" dirty="0">
                  <a:effectLst>
                    <a:outerShdw blurRad="38100" dist="38100" dir="2700000" algn="tl">
                      <a:srgbClr val="000000"/>
                    </a:outerShdw>
                  </a:effectLst>
                </a:rPr>
                <a:t>Current Good</a:t>
              </a:r>
            </a:p>
            <a:p>
              <a:pPr algn="ctr">
                <a:defRPr/>
              </a:pPr>
              <a:r>
                <a:rPr lang="en-US" sz="2800" dirty="0">
                  <a:effectLst>
                    <a:outerShdw blurRad="38100" dist="38100" dir="2700000" algn="tl">
                      <a:srgbClr val="000000"/>
                    </a:outerShdw>
                  </a:effectLst>
                </a:rPr>
                <a:t>Manufacturing</a:t>
              </a:r>
            </a:p>
            <a:p>
              <a:pPr algn="ctr">
                <a:defRPr/>
              </a:pPr>
              <a:r>
                <a:rPr lang="en-US" sz="2800" dirty="0">
                  <a:effectLst>
                    <a:outerShdw blurRad="38100" dist="38100" dir="2700000" algn="tl">
                      <a:srgbClr val="000000"/>
                    </a:outerShdw>
                  </a:effectLst>
                </a:rPr>
                <a:t>Practices</a:t>
              </a:r>
            </a:p>
          </p:txBody>
        </p:sp>
        <p:sp>
          <p:nvSpPr>
            <p:cNvPr id="201733" name="Oval 5"/>
            <p:cNvSpPr>
              <a:spLocks noChangeArrowheads="1"/>
            </p:cNvSpPr>
            <p:nvPr/>
          </p:nvSpPr>
          <p:spPr bwMode="auto">
            <a:xfrm>
              <a:off x="654050" y="758825"/>
              <a:ext cx="4521200" cy="4267200"/>
            </a:xfrm>
            <a:prstGeom prst="ellipse">
              <a:avLst/>
            </a:prstGeom>
            <a:solidFill>
              <a:srgbClr val="FF0000">
                <a:alpha val="39999"/>
              </a:srgbClr>
            </a:solidFill>
            <a:ln w="9525">
              <a:solidFill>
                <a:schemeClr val="tx1"/>
              </a:solidFill>
              <a:round/>
              <a:headEnd/>
              <a:tailEnd/>
            </a:ln>
            <a:effectLst/>
            <a:extLst/>
          </p:spPr>
          <p:txBody>
            <a:bodyPr wrap="none" anchor="ctr"/>
            <a:lstStyle/>
            <a:p>
              <a:pPr algn="ctr">
                <a:defRPr/>
              </a:pPr>
              <a:endParaRPr lang="en-US" sz="2800">
                <a:effectLst>
                  <a:outerShdw blurRad="38100" dist="38100" dir="2700000" algn="tl">
                    <a:srgbClr val="000000"/>
                  </a:outerShdw>
                </a:effectLst>
              </a:endParaRPr>
            </a:p>
          </p:txBody>
        </p:sp>
        <p:sp>
          <p:nvSpPr>
            <p:cNvPr id="201735" name="Text Box 7" descr="Drug marketed to consumers&#10;Commercial product&#10;"/>
            <p:cNvSpPr txBox="1">
              <a:spLocks noChangeArrowheads="1"/>
            </p:cNvSpPr>
            <p:nvPr/>
          </p:nvSpPr>
          <p:spPr bwMode="auto">
            <a:xfrm>
              <a:off x="1236663" y="2019300"/>
              <a:ext cx="2947987" cy="1373188"/>
            </a:xfrm>
            <a:prstGeom prst="rect">
              <a:avLst/>
            </a:prstGeom>
            <a:noFill/>
            <a:ln>
              <a:noFill/>
            </a:ln>
            <a:effectLst/>
            <a:extLst/>
          </p:spPr>
          <p:txBody>
            <a:bodyPr>
              <a:spAutoFit/>
            </a:bodyPr>
            <a:lstStyle/>
            <a:p>
              <a:pPr algn="ctr">
                <a:defRPr/>
              </a:pPr>
              <a:r>
                <a:rPr lang="en-US" sz="2800" dirty="0">
                  <a:effectLst>
                    <a:outerShdw blurRad="38100" dist="38100" dir="2700000" algn="tl">
                      <a:srgbClr val="000000"/>
                    </a:outerShdw>
                  </a:effectLst>
                </a:rPr>
                <a:t>Chemistry,</a:t>
              </a:r>
            </a:p>
            <a:p>
              <a:pPr algn="ctr">
                <a:defRPr/>
              </a:pPr>
              <a:r>
                <a:rPr lang="en-US" sz="2800" dirty="0">
                  <a:effectLst>
                    <a:outerShdw blurRad="38100" dist="38100" dir="2700000" algn="tl">
                      <a:srgbClr val="000000"/>
                    </a:outerShdw>
                  </a:effectLst>
                </a:rPr>
                <a:t>Manufacturing,</a:t>
              </a:r>
            </a:p>
            <a:p>
              <a:pPr algn="ctr">
                <a:defRPr/>
              </a:pPr>
              <a:r>
                <a:rPr lang="en-US" sz="2800" dirty="0">
                  <a:effectLst>
                    <a:outerShdw blurRad="38100" dist="38100" dir="2700000" algn="tl">
                      <a:srgbClr val="000000"/>
                    </a:outerShdw>
                  </a:effectLst>
                </a:rPr>
                <a:t>and Controls</a:t>
              </a:r>
            </a:p>
          </p:txBody>
        </p:sp>
        <p:sp useBgFill="1">
          <p:nvSpPr>
            <p:cNvPr id="201732" name="Text Box 4" descr="CMC review and cGMP compliance may overlap but are not the same&#10;&#10;"/>
            <p:cNvSpPr txBox="1">
              <a:spLocks noChangeArrowheads="1"/>
            </p:cNvSpPr>
            <p:nvPr/>
          </p:nvSpPr>
          <p:spPr bwMode="auto">
            <a:xfrm>
              <a:off x="2074863" y="4572000"/>
              <a:ext cx="5327650" cy="1382713"/>
            </a:xfrm>
            <a:prstGeom prst="rect">
              <a:avLst/>
            </a:prstGeom>
            <a:ln w="9525">
              <a:solidFill>
                <a:schemeClr val="tx1"/>
              </a:solidFill>
              <a:miter lim="800000"/>
              <a:headEnd/>
              <a:tailEnd/>
            </a:ln>
            <a:effectLst/>
            <a:extLst/>
          </p:spPr>
          <p:txBody>
            <a:bodyPr>
              <a:spAutoFit/>
            </a:bodyPr>
            <a:lstStyle/>
            <a:p>
              <a:pPr algn="ctr">
                <a:spcBef>
                  <a:spcPct val="50000"/>
                </a:spcBef>
                <a:defRPr/>
              </a:pPr>
              <a:r>
                <a:rPr lang="en-US" sz="2800" dirty="0">
                  <a:effectLst>
                    <a:outerShdw blurRad="38100" dist="38100" dir="2700000" algn="tl">
                      <a:srgbClr val="000000"/>
                    </a:outerShdw>
                  </a:effectLst>
                </a:rPr>
                <a:t>CMC review and </a:t>
              </a:r>
              <a:r>
                <a:rPr lang="en-US" sz="2800" dirty="0" err="1">
                  <a:effectLst>
                    <a:outerShdw blurRad="38100" dist="38100" dir="2700000" algn="tl">
                      <a:srgbClr val="000000"/>
                    </a:outerShdw>
                  </a:effectLst>
                </a:rPr>
                <a:t>cGMP</a:t>
              </a:r>
              <a:r>
                <a:rPr lang="en-US" sz="2800" dirty="0">
                  <a:effectLst>
                    <a:outerShdw blurRad="38100" dist="38100" dir="2700000" algn="tl">
                      <a:srgbClr val="000000"/>
                    </a:outerShdw>
                  </a:effectLst>
                </a:rPr>
                <a:t> compliance may overlap but are not the same</a:t>
              </a: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descr="Two colliding circles, left circle - CMC: Product-specific, Process understanding. Right circle -GMPs: Quality systems, Overall operation, Facility-oriented.  Overlapped by box below - CMC review and cGMP compliance may overlap but are not the same."/>
          <p:cNvGrpSpPr/>
          <p:nvPr/>
        </p:nvGrpSpPr>
        <p:grpSpPr>
          <a:xfrm>
            <a:off x="654050" y="733425"/>
            <a:ext cx="8093075" cy="5221288"/>
            <a:chOff x="654050" y="733425"/>
            <a:chExt cx="8093075" cy="5221288"/>
          </a:xfrm>
        </p:grpSpPr>
        <p:grpSp>
          <p:nvGrpSpPr>
            <p:cNvPr id="5" name="Group 4"/>
            <p:cNvGrpSpPr/>
            <p:nvPr/>
          </p:nvGrpSpPr>
          <p:grpSpPr>
            <a:xfrm>
              <a:off x="654050" y="733425"/>
              <a:ext cx="8093075" cy="4292600"/>
              <a:chOff x="654050" y="733425"/>
              <a:chExt cx="8093075" cy="4292600"/>
            </a:xfrm>
          </p:grpSpPr>
          <p:sp>
            <p:nvSpPr>
              <p:cNvPr id="310274" name="Oval 2"/>
              <p:cNvSpPr>
                <a:spLocks noChangeArrowheads="1"/>
              </p:cNvSpPr>
              <p:nvPr/>
            </p:nvSpPr>
            <p:spPr bwMode="auto">
              <a:xfrm>
                <a:off x="4276725" y="733425"/>
                <a:ext cx="4470400" cy="4191000"/>
              </a:xfrm>
              <a:prstGeom prst="ellipse">
                <a:avLst/>
              </a:prstGeom>
              <a:solidFill>
                <a:srgbClr val="333333"/>
              </a:solidFill>
              <a:ln w="9525">
                <a:solidFill>
                  <a:schemeClr val="tx1"/>
                </a:solidFill>
                <a:round/>
                <a:headEnd/>
                <a:tailEnd/>
              </a:ln>
              <a:effectLst/>
              <a:extLst/>
            </p:spPr>
            <p:txBody>
              <a:bodyPr wrap="none" anchor="ctr"/>
              <a:lstStyle/>
              <a:p>
                <a:pPr algn="ctr">
                  <a:defRPr/>
                </a:pPr>
                <a:endParaRPr lang="en-US" sz="2800">
                  <a:effectLst>
                    <a:outerShdw blurRad="38100" dist="38100" dir="2700000" algn="tl">
                      <a:srgbClr val="000000"/>
                    </a:outerShdw>
                  </a:effectLst>
                  <a:cs typeface="Arial" charset="0"/>
                </a:endParaRPr>
              </a:p>
            </p:txBody>
          </p:sp>
          <p:sp>
            <p:nvSpPr>
              <p:cNvPr id="310275" name="Oval 3"/>
              <p:cNvSpPr>
                <a:spLocks noChangeArrowheads="1"/>
              </p:cNvSpPr>
              <p:nvPr/>
            </p:nvSpPr>
            <p:spPr bwMode="auto">
              <a:xfrm>
                <a:off x="654050" y="758825"/>
                <a:ext cx="4521200" cy="4267200"/>
              </a:xfrm>
              <a:prstGeom prst="ellipse">
                <a:avLst/>
              </a:prstGeom>
              <a:solidFill>
                <a:srgbClr val="FF0000">
                  <a:alpha val="39999"/>
                </a:srgbClr>
              </a:solidFill>
              <a:ln w="9525">
                <a:solidFill>
                  <a:schemeClr val="tx1"/>
                </a:solidFill>
                <a:round/>
                <a:headEnd/>
                <a:tailEnd/>
              </a:ln>
              <a:effectLst/>
              <a:extLst/>
            </p:spPr>
            <p:txBody>
              <a:bodyPr wrap="none" anchor="ctr"/>
              <a:lstStyle/>
              <a:p>
                <a:pPr algn="ctr">
                  <a:defRPr/>
                </a:pPr>
                <a:endParaRPr lang="en-US" sz="2800">
                  <a:effectLst>
                    <a:outerShdw blurRad="38100" dist="38100" dir="2700000" algn="tl">
                      <a:srgbClr val="000000"/>
                    </a:outerShdw>
                  </a:effectLst>
                  <a:cs typeface="Arial" charset="0"/>
                </a:endParaRPr>
              </a:p>
            </p:txBody>
          </p:sp>
        </p:grpSp>
        <p:sp useBgFill="1">
          <p:nvSpPr>
            <p:cNvPr id="310276" name="Text Box 4" descr="CMC review and cGMP compliance may overlap but are not the same&#10;"/>
            <p:cNvSpPr txBox="1">
              <a:spLocks noChangeArrowheads="1"/>
            </p:cNvSpPr>
            <p:nvPr/>
          </p:nvSpPr>
          <p:spPr bwMode="auto">
            <a:xfrm>
              <a:off x="2074863" y="4572000"/>
              <a:ext cx="5327650" cy="1382713"/>
            </a:xfrm>
            <a:prstGeom prst="rect">
              <a:avLst/>
            </a:prstGeom>
            <a:ln w="9525">
              <a:solidFill>
                <a:schemeClr val="tx1"/>
              </a:solidFill>
              <a:miter lim="800000"/>
              <a:headEnd/>
              <a:tailEnd/>
            </a:ln>
            <a:effectLst/>
            <a:extLst/>
          </p:spPr>
          <p:txBody>
            <a:bodyPr>
              <a:spAutoFit/>
            </a:bodyPr>
            <a:lstStyle/>
            <a:p>
              <a:pPr algn="ctr">
                <a:spcBef>
                  <a:spcPct val="50000"/>
                </a:spcBef>
                <a:defRPr/>
              </a:pPr>
              <a:r>
                <a:rPr lang="en-US" sz="2800" dirty="0">
                  <a:effectLst>
                    <a:outerShdw blurRad="38100" dist="38100" dir="2700000" algn="tl">
                      <a:srgbClr val="000000"/>
                    </a:outerShdw>
                  </a:effectLst>
                  <a:cs typeface="Arial" charset="0"/>
                </a:rPr>
                <a:t>CMC review and </a:t>
              </a:r>
              <a:r>
                <a:rPr lang="en-US" sz="2800" dirty="0" err="1">
                  <a:effectLst>
                    <a:outerShdw blurRad="38100" dist="38100" dir="2700000" algn="tl">
                      <a:srgbClr val="000000"/>
                    </a:outerShdw>
                  </a:effectLst>
                  <a:cs typeface="Arial" charset="0"/>
                </a:rPr>
                <a:t>cGMP</a:t>
              </a:r>
              <a:r>
                <a:rPr lang="en-US" sz="2800" dirty="0">
                  <a:effectLst>
                    <a:outerShdw blurRad="38100" dist="38100" dir="2700000" algn="tl">
                      <a:srgbClr val="000000"/>
                    </a:outerShdw>
                  </a:effectLst>
                  <a:cs typeface="Arial" charset="0"/>
                </a:rPr>
                <a:t> compliance may overlap but are not the same</a:t>
              </a:r>
            </a:p>
          </p:txBody>
        </p:sp>
        <p:sp>
          <p:nvSpPr>
            <p:cNvPr id="16390" name="Text Box 6" descr="GMPs&#10;Quality systems&#10;Overall operation&#10;Facility-oriented&#10;"/>
            <p:cNvSpPr txBox="1">
              <a:spLocks noChangeArrowheads="1"/>
            </p:cNvSpPr>
            <p:nvPr/>
          </p:nvSpPr>
          <p:spPr bwMode="auto">
            <a:xfrm>
              <a:off x="5445125" y="1468438"/>
              <a:ext cx="2635250" cy="216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800" b="1" dirty="0">
                  <a:effectLst/>
                  <a:cs typeface="Arial" charset="0"/>
                </a:rPr>
                <a:t>GMPs</a:t>
              </a:r>
            </a:p>
            <a:p>
              <a:pPr eaLnBrk="1" hangingPunct="1">
                <a:spcBef>
                  <a:spcPct val="50000"/>
                </a:spcBef>
              </a:pPr>
              <a:r>
                <a:rPr lang="en-US" sz="2400" dirty="0">
                  <a:effectLst/>
                  <a:cs typeface="Arial" charset="0"/>
                </a:rPr>
                <a:t>Quality systems</a:t>
              </a:r>
            </a:p>
            <a:p>
              <a:pPr eaLnBrk="1" hangingPunct="1">
                <a:spcBef>
                  <a:spcPct val="50000"/>
                </a:spcBef>
              </a:pPr>
              <a:r>
                <a:rPr lang="en-US" sz="2400" dirty="0">
                  <a:effectLst/>
                  <a:cs typeface="Arial" charset="0"/>
                </a:rPr>
                <a:t>Overall operation</a:t>
              </a:r>
            </a:p>
            <a:p>
              <a:pPr eaLnBrk="1" hangingPunct="1">
                <a:spcBef>
                  <a:spcPct val="50000"/>
                </a:spcBef>
              </a:pPr>
              <a:r>
                <a:rPr lang="en-US" sz="2400" dirty="0">
                  <a:effectLst/>
                  <a:cs typeface="Arial" charset="0"/>
                </a:rPr>
                <a:t>Facility-oriented</a:t>
              </a:r>
              <a:endParaRPr lang="en-US" sz="2800" b="1" dirty="0">
                <a:effectLst/>
                <a:cs typeface="Arial" charset="0"/>
              </a:endParaRPr>
            </a:p>
          </p:txBody>
        </p:sp>
        <p:sp>
          <p:nvSpPr>
            <p:cNvPr id="16389" name="Text Box 5" descr="CMC&#10;Product-specific&#10;Process understanding&#10;"/>
            <p:cNvSpPr txBox="1">
              <a:spLocks noChangeArrowheads="1"/>
            </p:cNvSpPr>
            <p:nvPr/>
          </p:nvSpPr>
          <p:spPr bwMode="auto">
            <a:xfrm>
              <a:off x="1443038" y="1468438"/>
              <a:ext cx="2947987" cy="197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800" b="1">
                  <a:effectLst/>
                  <a:cs typeface="Arial" charset="0"/>
                </a:rPr>
                <a:t>CMC</a:t>
              </a:r>
            </a:p>
            <a:p>
              <a:pPr eaLnBrk="1" hangingPunct="1">
                <a:spcBef>
                  <a:spcPct val="50000"/>
                </a:spcBef>
              </a:pPr>
              <a:r>
                <a:rPr lang="en-US" sz="2400">
                  <a:effectLst/>
                  <a:cs typeface="Arial" charset="0"/>
                </a:rPr>
                <a:t>Product-specific</a:t>
              </a:r>
            </a:p>
            <a:p>
              <a:pPr eaLnBrk="1" hangingPunct="1">
                <a:spcBef>
                  <a:spcPct val="50000"/>
                </a:spcBef>
              </a:pPr>
              <a:r>
                <a:rPr lang="en-US" sz="2400">
                  <a:effectLst/>
                  <a:cs typeface="Arial" charset="0"/>
                </a:rPr>
                <a:t>Process understanding</a:t>
              </a:r>
            </a:p>
          </p:txBody>
        </p:sp>
      </p:gr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7" name="Rectangle 3"/>
          <p:cNvSpPr>
            <a:spLocks noGrp="1" noChangeArrowheads="1"/>
          </p:cNvSpPr>
          <p:nvPr>
            <p:ph type="body" idx="1"/>
          </p:nvPr>
        </p:nvSpPr>
        <p:spPr>
          <a:xfrm>
            <a:off x="457200" y="1371600"/>
            <a:ext cx="8229600" cy="5105400"/>
          </a:xfrm>
        </p:spPr>
        <p:txBody>
          <a:bodyPr/>
          <a:lstStyle/>
          <a:p>
            <a:pPr marL="0" indent="0" eaLnBrk="1" hangingPunct="1">
              <a:spcAft>
                <a:spcPct val="20000"/>
              </a:spcAft>
              <a:buFont typeface="Wingdings" pitchFamily="2" charset="2"/>
              <a:buNone/>
              <a:defRPr/>
            </a:pPr>
            <a:r>
              <a:rPr lang="en-US" sz="2400" dirty="0" smtClean="0"/>
              <a:t>GMPs cover all aspects of production - from the starting materials, premises, and equipment to the qualifications, training and personal hygiene of staff and management.</a:t>
            </a:r>
          </a:p>
          <a:p>
            <a:pPr marL="0" indent="0" eaLnBrk="1" hangingPunct="1">
              <a:spcAft>
                <a:spcPct val="20000"/>
              </a:spcAft>
              <a:buFont typeface="Wingdings" pitchFamily="2" charset="2"/>
              <a:buNone/>
              <a:defRPr/>
            </a:pPr>
            <a:endParaRPr lang="en-US" sz="2400" dirty="0" smtClean="0"/>
          </a:p>
          <a:p>
            <a:pPr marL="0" indent="0" eaLnBrk="1" hangingPunct="1">
              <a:spcAft>
                <a:spcPct val="20000"/>
              </a:spcAft>
              <a:buFont typeface="Wingdings" pitchFamily="2" charset="2"/>
              <a:buNone/>
              <a:defRPr/>
            </a:pPr>
            <a:r>
              <a:rPr lang="en-US" sz="2400" dirty="0" smtClean="0"/>
              <a:t>Detailed, written procedures are </a:t>
            </a:r>
            <a:r>
              <a:rPr lang="en-US" sz="2400" u="sng" dirty="0" smtClean="0"/>
              <a:t>essential</a:t>
            </a:r>
            <a:r>
              <a:rPr lang="en-US" sz="2400" dirty="0" smtClean="0"/>
              <a:t> for the quality of the finished product. </a:t>
            </a:r>
          </a:p>
          <a:p>
            <a:pPr marL="0" indent="0" eaLnBrk="1" hangingPunct="1">
              <a:spcAft>
                <a:spcPct val="20000"/>
              </a:spcAft>
              <a:buFont typeface="Wingdings" pitchFamily="2" charset="2"/>
              <a:buNone/>
              <a:defRPr/>
            </a:pPr>
            <a:endParaRPr lang="en-US" sz="2400" dirty="0" smtClean="0"/>
          </a:p>
          <a:p>
            <a:pPr marL="0" indent="0" eaLnBrk="1" hangingPunct="1">
              <a:spcAft>
                <a:spcPct val="20000"/>
              </a:spcAft>
              <a:buFont typeface="Wingdings" pitchFamily="2" charset="2"/>
              <a:buNone/>
              <a:defRPr/>
            </a:pPr>
            <a:r>
              <a:rPr lang="en-US" sz="2400" dirty="0" smtClean="0"/>
              <a:t>Specific recordkeeping systems must be established to demonstrate that procedures are consistently and correctly followed at each step in the manufacturing process - every time a product is made.</a:t>
            </a:r>
          </a:p>
          <a:p>
            <a:pPr marL="0" indent="0" eaLnBrk="1" hangingPunct="1">
              <a:spcAft>
                <a:spcPct val="20000"/>
              </a:spcAft>
              <a:buFont typeface="Wingdings" pitchFamily="2" charset="2"/>
              <a:buNone/>
              <a:defRPr/>
            </a:pPr>
            <a:endParaRPr lang="en-US" sz="2400" dirty="0" smtClean="0"/>
          </a:p>
        </p:txBody>
      </p:sp>
      <p:sp>
        <p:nvSpPr>
          <p:cNvPr id="297986" name="Rectangle 2"/>
          <p:cNvSpPr>
            <a:spLocks noGrp="1" noChangeArrowheads="1"/>
          </p:cNvSpPr>
          <p:nvPr>
            <p:ph type="title"/>
          </p:nvPr>
        </p:nvSpPr>
        <p:spPr>
          <a:xfrm>
            <a:off x="304800" y="198438"/>
            <a:ext cx="8610600" cy="1139825"/>
          </a:xfrm>
        </p:spPr>
        <p:txBody>
          <a:bodyPr/>
          <a:lstStyle/>
          <a:p>
            <a:pPr eaLnBrk="1" hangingPunct="1">
              <a:defRPr/>
            </a:pPr>
            <a:r>
              <a:rPr lang="en-US" sz="3400" dirty="0" smtClean="0">
                <a:solidFill>
                  <a:schemeClr val="tx1"/>
                </a:solidFill>
              </a:rPr>
              <a:t>Facility GMP Considerations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5" name="Picture 4" descr="world map"/>
          <p:cNvPicPr>
            <a:picLocks noChangeAspect="1" noChangeArrowheads="1"/>
          </p:cNvPicPr>
          <p:nvPr/>
        </p:nvPicPr>
        <p:blipFill>
          <a:blip r:embed="rId3">
            <a:lum contrast="28000"/>
            <a:extLst>
              <a:ext uri="{28A0092B-C50C-407E-A947-70E740481C1C}">
                <a14:useLocalDpi xmlns:a14="http://schemas.microsoft.com/office/drawing/2010/main" val="0"/>
              </a:ext>
            </a:extLst>
          </a:blip>
          <a:srcRect/>
          <a:stretch>
            <a:fillRect/>
          </a:stretch>
        </p:blipFill>
        <p:spPr bwMode="auto">
          <a:xfrm>
            <a:off x="5029200" y="4267200"/>
            <a:ext cx="3352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4" name="Picture 2" descr="The Office of Regulatory Affairs is divide into five regions:   Northeast, Central, Southeast, Southwest, and Pacifi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2286000"/>
            <a:ext cx="33147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9" name="Text Box 8"/>
          <p:cNvSpPr txBox="1">
            <a:spLocks noChangeArrowheads="1"/>
          </p:cNvSpPr>
          <p:nvPr/>
        </p:nvSpPr>
        <p:spPr bwMode="auto">
          <a:xfrm>
            <a:off x="4953000" y="1295400"/>
            <a:ext cx="33528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effectLst/>
                <a:latin typeface="Tahoma" pitchFamily="34" charset="0"/>
              </a:rPr>
              <a:t>Lead office for FDA domestic and foreign field activities – including cGMP inspections</a:t>
            </a:r>
          </a:p>
        </p:txBody>
      </p:sp>
      <p:sp>
        <p:nvSpPr>
          <p:cNvPr id="18438" name="Text Box 7"/>
          <p:cNvSpPr txBox="1">
            <a:spLocks noChangeArrowheads="1"/>
          </p:cNvSpPr>
          <p:nvPr/>
        </p:nvSpPr>
        <p:spPr bwMode="auto">
          <a:xfrm>
            <a:off x="4724400" y="762000"/>
            <a:ext cx="396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400">
                <a:effectLst/>
                <a:latin typeface="Tahoma" pitchFamily="34" charset="0"/>
              </a:rPr>
              <a:t>Office of Regulatory Affairs</a:t>
            </a:r>
          </a:p>
        </p:txBody>
      </p:sp>
      <p:sp>
        <p:nvSpPr>
          <p:cNvPr id="18437" name="Text Box 6"/>
          <p:cNvSpPr txBox="1">
            <a:spLocks noChangeArrowheads="1"/>
          </p:cNvSpPr>
          <p:nvPr/>
        </p:nvSpPr>
        <p:spPr bwMode="auto">
          <a:xfrm>
            <a:off x="762000" y="3962400"/>
            <a:ext cx="3352800" cy="174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effectLst/>
                <a:latin typeface="Tahoma" pitchFamily="34" charset="0"/>
              </a:rPr>
              <a:t>Division of Manufacturing Technologies (CMC Reviewers)</a:t>
            </a:r>
          </a:p>
          <a:p>
            <a:pPr>
              <a:spcBef>
                <a:spcPct val="50000"/>
              </a:spcBef>
            </a:pPr>
            <a:r>
              <a:rPr lang="en-US">
                <a:effectLst/>
                <a:latin typeface="Tahoma" pitchFamily="34" charset="0"/>
              </a:rPr>
              <a:t>Division of Compliance (Compliance Officers)</a:t>
            </a:r>
          </a:p>
          <a:p>
            <a:pPr>
              <a:spcBef>
                <a:spcPct val="50000"/>
              </a:spcBef>
            </a:pPr>
            <a:endParaRPr lang="en-US">
              <a:effectLst/>
              <a:latin typeface="Tahoma" pitchFamily="34" charset="0"/>
            </a:endParaRPr>
          </a:p>
        </p:txBody>
      </p:sp>
      <p:pic>
        <p:nvPicPr>
          <p:cNvPr id="18440" name="Picture 9" descr="The CVM logo:  The Center for Veternary Medicine - Protecting Human and Animal Health with animals pictured (bird, horse, chicken, dog, cat, fish, pig, turkey, and cattl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2975" y="1663700"/>
            <a:ext cx="2813050"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Text Box 5"/>
          <p:cNvSpPr txBox="1">
            <a:spLocks noChangeArrowheads="1"/>
          </p:cNvSpPr>
          <p:nvPr/>
        </p:nvSpPr>
        <p:spPr bwMode="auto">
          <a:xfrm>
            <a:off x="838200" y="762000"/>
            <a:ext cx="3048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400">
                <a:effectLst/>
                <a:latin typeface="Tahoma" pitchFamily="34" charset="0"/>
              </a:rPr>
              <a:t>Center for Veterinary Medicine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2922588" y="2573338"/>
            <a:ext cx="6221412" cy="1139825"/>
          </a:xfrm>
        </p:spPr>
        <p:txBody>
          <a:bodyPr/>
          <a:lstStyle/>
          <a:p>
            <a:pPr eaLnBrk="1" hangingPunct="1">
              <a:defRPr/>
            </a:pPr>
            <a:r>
              <a:rPr lang="en-US" kern="1200" dirty="0" smtClean="0">
                <a:solidFill>
                  <a:schemeClr val="tx1"/>
                </a:solidFill>
                <a:ea typeface="+mn-ea"/>
                <a:cs typeface="Arial"/>
              </a:rPr>
              <a:t>Role of CMC review </a:t>
            </a:r>
            <a:r>
              <a:rPr lang="en-US" dirty="0" smtClean="0"/>
              <a:t/>
            </a:r>
            <a:br>
              <a:rPr lang="en-US" dirty="0" smtClean="0"/>
            </a:br>
            <a:r>
              <a:rPr lang="en-US" kern="1200" dirty="0" smtClean="0">
                <a:solidFill>
                  <a:schemeClr val="tx1"/>
                </a:solidFill>
                <a:ea typeface="+mn-ea"/>
                <a:cs typeface="Arial"/>
              </a:rPr>
              <a:t>and</a:t>
            </a:r>
            <a:r>
              <a:rPr lang="en-US" dirty="0" smtClean="0"/>
              <a:t/>
            </a:r>
            <a:br>
              <a:rPr lang="en-US" dirty="0" smtClean="0"/>
            </a:br>
            <a:r>
              <a:rPr lang="en-US" kern="1200" dirty="0" smtClean="0">
                <a:solidFill>
                  <a:schemeClr val="tx1"/>
                </a:solidFill>
                <a:ea typeface="+mn-ea"/>
                <a:cs typeface="Arial"/>
              </a:rPr>
              <a:t> generic drugs</a:t>
            </a:r>
            <a:r>
              <a:rPr lang="en-US" dirty="0" smtClean="0"/>
              <a:t/>
            </a:r>
            <a:br>
              <a:rPr lang="en-US" dirty="0" smtClean="0"/>
            </a:br>
            <a:endParaRPr lang="en-US" dirty="0"/>
          </a:p>
        </p:txBody>
      </p:sp>
      <p:pic>
        <p:nvPicPr>
          <p:cNvPr id="19458" name="Picture 3" descr="Hors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1575" y="592138"/>
            <a:ext cx="2090738" cy="544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1" name="Text Box 3" descr="Generic Drug&#10;"/>
          <p:cNvSpPr txBox="1">
            <a:spLocks noChangeArrowheads="1"/>
          </p:cNvSpPr>
          <p:nvPr/>
        </p:nvSpPr>
        <p:spPr bwMode="auto">
          <a:xfrm>
            <a:off x="1357313" y="5275263"/>
            <a:ext cx="6427787" cy="831850"/>
          </a:xfrm>
          <a:prstGeom prst="rect">
            <a:avLst/>
          </a:prstGeom>
          <a:solidFill>
            <a:schemeClr val="accent1"/>
          </a:solidFill>
          <a:ln w="9525">
            <a:solidFill>
              <a:schemeClr val="tx1"/>
            </a:solidFill>
            <a:miter lim="800000"/>
            <a:headEnd/>
            <a:tailEnd/>
          </a:ln>
          <a:effectLst/>
          <a:extLst/>
        </p:spPr>
        <p:txBody>
          <a:bodyPr lIns="182880" tIns="137160" rIns="182880" bIns="137160">
            <a:spAutoFit/>
          </a:bodyPr>
          <a:lstStyle/>
          <a:p>
            <a:pPr algn="ctr">
              <a:defRPr/>
            </a:pPr>
            <a:r>
              <a:rPr lang="en-US" sz="3600" dirty="0">
                <a:effectLst>
                  <a:outerShdw blurRad="38100" dist="38100" dir="2700000" algn="tl">
                    <a:srgbClr val="000000"/>
                  </a:outerShdw>
                </a:effectLst>
                <a:cs typeface="Arial" charset="0"/>
              </a:rPr>
              <a:t>Generic Drug</a:t>
            </a:r>
            <a:endParaRPr lang="en-US" sz="2800" dirty="0">
              <a:effectLst>
                <a:outerShdw blurRad="38100" dist="38100" dir="2700000" algn="tl">
                  <a:srgbClr val="000000"/>
                </a:outerShdw>
              </a:effectLst>
              <a:cs typeface="Arial" charset="0"/>
            </a:endParaRPr>
          </a:p>
        </p:txBody>
      </p:sp>
      <p:sp>
        <p:nvSpPr>
          <p:cNvPr id="8" name="Content Placeholder 7"/>
          <p:cNvSpPr>
            <a:spLocks noGrp="1"/>
          </p:cNvSpPr>
          <p:nvPr>
            <p:ph idx="1"/>
          </p:nvPr>
        </p:nvSpPr>
        <p:spPr>
          <a:xfrm>
            <a:off x="457200" y="1828800"/>
            <a:ext cx="8229600" cy="3279775"/>
          </a:xfrm>
        </p:spPr>
        <p:txBody>
          <a:bodyPr>
            <a:noAutofit/>
          </a:bodyPr>
          <a:lstStyle/>
          <a:p>
            <a:pPr>
              <a:defRPr/>
            </a:pPr>
            <a:r>
              <a:rPr lang="en-US" dirty="0" smtClean="0">
                <a:cs typeface="Arial" charset="0"/>
              </a:rPr>
              <a:t>The manufacturer of the Generic Drug does not know…</a:t>
            </a:r>
          </a:p>
          <a:p>
            <a:pPr>
              <a:defRPr/>
            </a:pPr>
            <a:r>
              <a:rPr lang="en-US" dirty="0" smtClean="0">
                <a:cs typeface="Arial" charset="0"/>
              </a:rPr>
              <a:t>…how the pioneer drug is made</a:t>
            </a:r>
          </a:p>
          <a:p>
            <a:pPr>
              <a:defRPr/>
            </a:pPr>
            <a:r>
              <a:rPr lang="en-US" dirty="0" smtClean="0">
                <a:cs typeface="Arial" charset="0"/>
              </a:rPr>
              <a:t>…or exactly what the components and composition are in the pioneer drug (other than the active ingredient)</a:t>
            </a:r>
          </a:p>
          <a:p>
            <a:pPr>
              <a:defRPr/>
            </a:pPr>
            <a:endParaRPr lang="en-US" dirty="0"/>
          </a:p>
        </p:txBody>
      </p:sp>
      <p:sp>
        <p:nvSpPr>
          <p:cNvPr id="288770" name="Text Box 2" descr="Pioneer (Innovator) Drug&#10;"/>
          <p:cNvSpPr txBox="1">
            <a:spLocks noChangeArrowheads="1"/>
          </p:cNvSpPr>
          <p:nvPr/>
        </p:nvSpPr>
        <p:spPr bwMode="auto">
          <a:xfrm>
            <a:off x="1485900" y="796925"/>
            <a:ext cx="6170613" cy="708025"/>
          </a:xfrm>
          <a:prstGeom prst="rect">
            <a:avLst/>
          </a:prstGeom>
          <a:solidFill>
            <a:schemeClr val="accent1"/>
          </a:solidFill>
          <a:ln w="9525">
            <a:solidFill>
              <a:schemeClr val="tx1"/>
            </a:solidFill>
            <a:miter lim="800000"/>
            <a:headEnd/>
            <a:tailEnd/>
          </a:ln>
          <a:effectLst/>
          <a:extLst/>
        </p:spPr>
        <p:txBody>
          <a:bodyPr lIns="182880" tIns="137160" rIns="182880" bIns="137160">
            <a:spAutoFit/>
          </a:bodyPr>
          <a:lstStyle/>
          <a:p>
            <a:pPr algn="ctr">
              <a:defRPr/>
            </a:pPr>
            <a:endParaRPr lang="en-US" sz="2800" dirty="0">
              <a:effectLst>
                <a:outerShdw blurRad="38100" dist="38100" dir="2700000" algn="tl">
                  <a:srgbClr val="000000"/>
                </a:outerShdw>
              </a:effectLst>
              <a:cs typeface="Arial" charset="0"/>
            </a:endParaRPr>
          </a:p>
        </p:txBody>
      </p:sp>
      <p:sp>
        <p:nvSpPr>
          <p:cNvPr id="7" name="Title 6"/>
          <p:cNvSpPr>
            <a:spLocks noGrp="1"/>
          </p:cNvSpPr>
          <p:nvPr>
            <p:ph type="title"/>
          </p:nvPr>
        </p:nvSpPr>
        <p:spPr>
          <a:xfrm>
            <a:off x="436563" y="765175"/>
            <a:ext cx="8229600" cy="655638"/>
          </a:xfrm>
        </p:spPr>
        <p:txBody>
          <a:bodyPr>
            <a:normAutofit fontScale="90000"/>
          </a:bodyPr>
          <a:lstStyle/>
          <a:p>
            <a:pPr>
              <a:defRPr/>
            </a:pPr>
            <a:r>
              <a:rPr lang="en-US" dirty="0" smtClean="0">
                <a:cs typeface="Arial" charset="0"/>
              </a:rPr>
              <a:t>Pioneer (Innovator) Drug</a:t>
            </a:r>
            <a:endParaRPr lang="en-US"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AutoShape 2" descr="Arrow pointing to show relationship between the CMC review and Pioneer (Innovator) Drug and Generic Drug"/>
          <p:cNvSpPr>
            <a:spLocks noChangeArrowheads="1"/>
          </p:cNvSpPr>
          <p:nvPr/>
        </p:nvSpPr>
        <p:spPr bwMode="auto">
          <a:xfrm>
            <a:off x="3998913" y="1903413"/>
            <a:ext cx="1146175" cy="3187700"/>
          </a:xfrm>
          <a:prstGeom prst="upDownArrow">
            <a:avLst>
              <a:gd name="adj1" fmla="val 50000"/>
              <a:gd name="adj2" fmla="val 55623"/>
            </a:avLst>
          </a:prstGeom>
          <a:solidFill>
            <a:schemeClr val="accent1"/>
          </a:solidFill>
          <a:ln w="9525">
            <a:solidFill>
              <a:schemeClr val="tx1"/>
            </a:solidFill>
            <a:miter lim="800000"/>
            <a:headEnd/>
            <a:tailEnd/>
          </a:ln>
          <a:effectLst/>
          <a:extLst/>
        </p:spPr>
        <p:txBody>
          <a:bodyPr vert="eaVert" wrap="none" anchor="ctr"/>
          <a:lstStyle/>
          <a:p>
            <a:pPr>
              <a:defRPr/>
            </a:pPr>
            <a:endParaRPr lang="en-US"/>
          </a:p>
        </p:txBody>
      </p:sp>
      <p:sp useBgFill="1">
        <p:nvSpPr>
          <p:cNvPr id="225285" name="Text Box 5" descr="CMC review helps maintain the connection in quality between the pioneer drug and the generic drug&#10;"/>
          <p:cNvSpPr txBox="1">
            <a:spLocks noChangeArrowheads="1"/>
          </p:cNvSpPr>
          <p:nvPr/>
        </p:nvSpPr>
        <p:spPr bwMode="auto">
          <a:xfrm>
            <a:off x="611188" y="2800350"/>
            <a:ext cx="7907337" cy="523875"/>
          </a:xfrm>
          <a:prstGeom prst="rect">
            <a:avLst/>
          </a:prstGeom>
          <a:ln>
            <a:noFill/>
          </a:ln>
          <a:effectLst/>
          <a:extLst/>
        </p:spPr>
        <p:txBody>
          <a:bodyPr>
            <a:spAutoFit/>
          </a:bodyPr>
          <a:lstStyle/>
          <a:p>
            <a:pPr algn="ctr">
              <a:spcBef>
                <a:spcPct val="50000"/>
              </a:spcBef>
              <a:defRPr/>
            </a:pPr>
            <a:endParaRPr lang="en-US" sz="2800" dirty="0">
              <a:solidFill>
                <a:srgbClr val="FFFF00"/>
              </a:solidFill>
              <a:effectLst>
                <a:outerShdw blurRad="38100" dist="38100" dir="2700000" algn="tl">
                  <a:srgbClr val="000000"/>
                </a:outerShdw>
              </a:effectLst>
            </a:endParaRPr>
          </a:p>
        </p:txBody>
      </p:sp>
      <p:sp>
        <p:nvSpPr>
          <p:cNvPr id="7" name="Content Placeholder 6"/>
          <p:cNvSpPr>
            <a:spLocks noGrp="1"/>
          </p:cNvSpPr>
          <p:nvPr>
            <p:ph idx="1"/>
          </p:nvPr>
        </p:nvSpPr>
        <p:spPr>
          <a:xfrm>
            <a:off x="457200" y="2803525"/>
            <a:ext cx="8229600" cy="1062038"/>
          </a:xfrm>
          <a:solidFill>
            <a:schemeClr val="accent1"/>
          </a:solidFill>
        </p:spPr>
        <p:txBody>
          <a:bodyPr/>
          <a:lstStyle/>
          <a:p>
            <a:pPr algn="ctr">
              <a:buFont typeface="Wingdings" pitchFamily="2" charset="2"/>
              <a:buNone/>
              <a:defRPr/>
            </a:pPr>
            <a:r>
              <a:rPr lang="en-US" sz="2400" dirty="0" smtClean="0">
                <a:solidFill>
                  <a:srgbClr val="FFFF00"/>
                </a:solidFill>
              </a:rPr>
              <a:t>CMC review helps maintain the connection in quality between the pioneer drug and the generic drug</a:t>
            </a:r>
          </a:p>
          <a:p>
            <a:pPr>
              <a:defRPr/>
            </a:pPr>
            <a:endParaRPr lang="en-US" sz="2400" dirty="0"/>
          </a:p>
        </p:txBody>
      </p:sp>
      <p:sp>
        <p:nvSpPr>
          <p:cNvPr id="225284" name="Text Box 4" descr="Generic Drug&#10;"/>
          <p:cNvSpPr txBox="1">
            <a:spLocks noChangeArrowheads="1"/>
          </p:cNvSpPr>
          <p:nvPr/>
        </p:nvSpPr>
        <p:spPr bwMode="auto">
          <a:xfrm>
            <a:off x="1357313" y="5275263"/>
            <a:ext cx="6427787" cy="831850"/>
          </a:xfrm>
          <a:prstGeom prst="rect">
            <a:avLst/>
          </a:prstGeom>
          <a:solidFill>
            <a:schemeClr val="accent1"/>
          </a:solidFill>
          <a:ln w="9525">
            <a:solidFill>
              <a:schemeClr val="tx1"/>
            </a:solidFill>
            <a:miter lim="800000"/>
            <a:headEnd/>
            <a:tailEnd/>
          </a:ln>
          <a:effectLst/>
          <a:extLst/>
        </p:spPr>
        <p:txBody>
          <a:bodyPr lIns="182880" tIns="137160" rIns="182880" bIns="137160">
            <a:spAutoFit/>
          </a:bodyPr>
          <a:lstStyle/>
          <a:p>
            <a:pPr algn="ctr">
              <a:defRPr/>
            </a:pPr>
            <a:r>
              <a:rPr lang="en-US" sz="3600" dirty="0">
                <a:effectLst>
                  <a:outerShdw blurRad="38100" dist="38100" dir="2700000" algn="tl">
                    <a:srgbClr val="000000"/>
                  </a:outerShdw>
                </a:effectLst>
              </a:rPr>
              <a:t>Generic Drug</a:t>
            </a:r>
            <a:endParaRPr lang="en-US" sz="2800" dirty="0">
              <a:effectLst>
                <a:outerShdw blurRad="38100" dist="38100" dir="2700000" algn="tl">
                  <a:srgbClr val="000000"/>
                </a:outerShdw>
              </a:effectLst>
            </a:endParaRPr>
          </a:p>
        </p:txBody>
      </p:sp>
      <p:sp>
        <p:nvSpPr>
          <p:cNvPr id="225283" name="Text Box 3" descr="Pioneer (Innovator) Drug&#10;"/>
          <p:cNvSpPr txBox="1">
            <a:spLocks noChangeArrowheads="1"/>
          </p:cNvSpPr>
          <p:nvPr/>
        </p:nvSpPr>
        <p:spPr bwMode="auto">
          <a:xfrm>
            <a:off x="1485900" y="796925"/>
            <a:ext cx="6170613" cy="831850"/>
          </a:xfrm>
          <a:prstGeom prst="rect">
            <a:avLst/>
          </a:prstGeom>
          <a:solidFill>
            <a:schemeClr val="accent1"/>
          </a:solidFill>
          <a:ln w="9525">
            <a:solidFill>
              <a:schemeClr val="tx1"/>
            </a:solidFill>
            <a:miter lim="800000"/>
            <a:headEnd/>
            <a:tailEnd/>
          </a:ln>
          <a:effectLst/>
          <a:extLst/>
        </p:spPr>
        <p:txBody>
          <a:bodyPr lIns="182880" tIns="137160" rIns="182880" bIns="137160">
            <a:spAutoFit/>
          </a:bodyPr>
          <a:lstStyle/>
          <a:p>
            <a:pPr algn="ctr">
              <a:defRPr/>
            </a:pPr>
            <a:r>
              <a:rPr lang="en-US" sz="3600" dirty="0">
                <a:effectLst>
                  <a:outerShdw blurRad="38100" dist="38100" dir="2700000" algn="tl">
                    <a:srgbClr val="000000"/>
                  </a:outerShdw>
                </a:effectLst>
              </a:rPr>
              <a:t>Pioneer (Innovator) Drug</a:t>
            </a:r>
            <a:endParaRPr lang="en-US" sz="2800" dirty="0">
              <a:effectLst>
                <a:outerShdw blurRad="38100" dist="38100" dir="2700000" algn="tl">
                  <a:srgbClr val="000000"/>
                </a:outerShdw>
              </a:effectLst>
            </a:endParaRPr>
          </a:p>
        </p:txBody>
      </p:sp>
      <p:sp>
        <p:nvSpPr>
          <p:cNvPr id="3" name="Title 2"/>
          <p:cNvSpPr>
            <a:spLocks noGrp="1"/>
          </p:cNvSpPr>
          <p:nvPr>
            <p:ph type="title"/>
          </p:nvPr>
        </p:nvSpPr>
        <p:spPr/>
        <p:txBody>
          <a:bodyPr/>
          <a:lstStyle/>
          <a:p>
            <a:endParaRPr 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7" descr="hypodermic need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43625" y="4664075"/>
            <a:ext cx="2743200" cy="195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idx="1"/>
          </p:nvPr>
        </p:nvSpPr>
        <p:spPr>
          <a:xfrm>
            <a:off x="457200" y="1292225"/>
            <a:ext cx="8229600" cy="4525963"/>
          </a:xfrm>
        </p:spPr>
        <p:txBody>
          <a:bodyPr>
            <a:normAutofit fontScale="92500" lnSpcReduction="20000"/>
          </a:bodyPr>
          <a:lstStyle/>
          <a:p>
            <a:pPr>
              <a:defRPr/>
            </a:pPr>
            <a:r>
              <a:rPr lang="en-US" dirty="0" smtClean="0"/>
              <a:t>To assure that the drug sold to the public will have quality attributes similar to those of the drug demonstrated to be safe and effective</a:t>
            </a:r>
          </a:p>
          <a:p>
            <a:pPr>
              <a:defRPr/>
            </a:pPr>
            <a:endParaRPr lang="en-US" dirty="0" smtClean="0"/>
          </a:p>
          <a:p>
            <a:pPr>
              <a:defRPr/>
            </a:pPr>
            <a:r>
              <a:rPr lang="en-US" dirty="0" smtClean="0"/>
              <a:t>To assure that the quality of the drug meets appropriate standards and is consistent</a:t>
            </a:r>
          </a:p>
          <a:p>
            <a:pPr>
              <a:defRPr/>
            </a:pPr>
            <a:endParaRPr lang="en-US" dirty="0" smtClean="0"/>
          </a:p>
          <a:p>
            <a:pPr>
              <a:defRPr/>
            </a:pPr>
            <a:r>
              <a:rPr lang="en-US" dirty="0" smtClean="0"/>
              <a:t>To assure that the drug you</a:t>
            </a:r>
            <a:br>
              <a:rPr lang="en-US" dirty="0" smtClean="0"/>
            </a:br>
            <a:r>
              <a:rPr lang="en-US" dirty="0" smtClean="0"/>
              <a:t>are using is the drug</a:t>
            </a:r>
            <a:br>
              <a:rPr lang="en-US" dirty="0" smtClean="0"/>
            </a:br>
            <a:r>
              <a:rPr lang="en-US" dirty="0" smtClean="0"/>
              <a:t>described </a:t>
            </a:r>
            <a:r>
              <a:rPr lang="en-US" dirty="0" err="1" smtClean="0"/>
              <a:t>onthe</a:t>
            </a:r>
            <a:r>
              <a:rPr lang="en-US" dirty="0" smtClean="0"/>
              <a:t> label</a:t>
            </a:r>
          </a:p>
          <a:p>
            <a:pPr>
              <a:defRPr/>
            </a:pPr>
            <a:endParaRPr lang="en-US" dirty="0" smtClean="0"/>
          </a:p>
          <a:p>
            <a:pPr>
              <a:defRPr/>
            </a:pPr>
            <a:endParaRPr lang="en-US" dirty="0"/>
          </a:p>
        </p:txBody>
      </p:sp>
      <p:sp>
        <p:nvSpPr>
          <p:cNvPr id="5" name="Title 4"/>
          <p:cNvSpPr>
            <a:spLocks noGrp="1"/>
          </p:cNvSpPr>
          <p:nvPr>
            <p:ph type="title"/>
          </p:nvPr>
        </p:nvSpPr>
        <p:spPr>
          <a:xfrm>
            <a:off x="457200" y="277813"/>
            <a:ext cx="8229600" cy="1139825"/>
          </a:xfrm>
        </p:spPr>
        <p:txBody>
          <a:bodyPr/>
          <a:lstStyle/>
          <a:p>
            <a:pPr eaLnBrk="1" hangingPunct="1">
              <a:defRPr/>
            </a:pPr>
            <a:r>
              <a:rPr lang="en-US" sz="3600" i="1" kern="1200" dirty="0" smtClean="0">
                <a:solidFill>
                  <a:schemeClr val="tx1"/>
                </a:solidFill>
                <a:effectLst>
                  <a:outerShdw blurRad="50800" dist="38100" algn="tr" rotWithShape="0">
                    <a:prstClr val="black">
                      <a:alpha val="40000"/>
                    </a:prstClr>
                  </a:outerShdw>
                </a:effectLst>
                <a:ea typeface="+mn-ea"/>
                <a:cs typeface="+mn-cs"/>
              </a:rPr>
              <a:t>Why is there CMC?</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6" descr="ilac kabindandokulmus beyaz.hmedium Main source of illegal drugs in the United States Canad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34025" y="4410075"/>
            <a:ext cx="3392488" cy="225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p:txBody>
          <a:bodyPr/>
          <a:lstStyle/>
          <a:p>
            <a:pPr>
              <a:defRPr/>
            </a:pPr>
            <a:r>
              <a:rPr lang="en-US" dirty="0" smtClean="0"/>
              <a:t>Through CMC and GMPs, drug product manufacturers ensure that</a:t>
            </a:r>
          </a:p>
          <a:p>
            <a:pPr>
              <a:defRPr/>
            </a:pPr>
            <a:r>
              <a:rPr lang="en-US" dirty="0" smtClean="0"/>
              <a:t>Quality is designed into the manufacturing process (and does not rely on testing alone)</a:t>
            </a:r>
          </a:p>
          <a:p>
            <a:pPr eaLnBrk="1" hangingPunct="1">
              <a:defRPr/>
            </a:pPr>
            <a:r>
              <a:rPr lang="en-US" dirty="0" smtClean="0"/>
              <a:t> Quality is maintained as</a:t>
            </a:r>
            <a:br>
              <a:rPr lang="en-US" dirty="0" smtClean="0"/>
            </a:br>
            <a:r>
              <a:rPr lang="en-US" dirty="0" smtClean="0"/>
              <a:t>long as the product is</a:t>
            </a:r>
            <a:br>
              <a:rPr lang="en-US" dirty="0" smtClean="0"/>
            </a:br>
            <a:r>
              <a:rPr lang="en-US" dirty="0" smtClean="0"/>
              <a:t>marketed</a:t>
            </a:r>
            <a:endParaRPr lang="en-US" dirty="0"/>
          </a:p>
        </p:txBody>
      </p:sp>
      <p:sp>
        <p:nvSpPr>
          <p:cNvPr id="2" name="Title 1"/>
          <p:cNvSpPr>
            <a:spLocks noGrp="1"/>
          </p:cNvSpPr>
          <p:nvPr>
            <p:ph type="title"/>
          </p:nvPr>
        </p:nvSpPr>
        <p:spPr/>
        <p:txBody>
          <a:bodyPr/>
          <a:lstStyle/>
          <a:p>
            <a:pPr>
              <a:defRPr/>
            </a:pPr>
            <a:r>
              <a:rPr lang="en-US" kern="1200" dirty="0" smtClean="0">
                <a:solidFill>
                  <a:schemeClr val="tx1"/>
                </a:solidFill>
                <a:effectLst>
                  <a:outerShdw blurRad="50800" dist="38100" algn="tr" rotWithShape="0">
                    <a:prstClr val="black">
                      <a:alpha val="40000"/>
                    </a:prstClr>
                  </a:outerShdw>
                </a:effectLst>
              </a:rPr>
              <a:t>Bottom Line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5" name="Rectangle 3"/>
          <p:cNvSpPr>
            <a:spLocks noGrp="1" noChangeArrowheads="1"/>
          </p:cNvSpPr>
          <p:nvPr>
            <p:ph type="body" idx="1"/>
          </p:nvPr>
        </p:nvSpPr>
        <p:spPr>
          <a:xfrm>
            <a:off x="585788" y="1484313"/>
            <a:ext cx="8245475" cy="4656137"/>
          </a:xfrm>
        </p:spPr>
        <p:txBody>
          <a:bodyPr/>
          <a:lstStyle/>
          <a:p>
            <a:pPr eaLnBrk="1" hangingPunct="1">
              <a:lnSpc>
                <a:spcPct val="80000"/>
              </a:lnSpc>
              <a:spcBef>
                <a:spcPct val="50000"/>
              </a:spcBef>
              <a:buClr>
                <a:schemeClr val="tx1"/>
              </a:buClr>
              <a:buFontTx/>
              <a:buChar char="•"/>
              <a:defRPr/>
            </a:pPr>
            <a:r>
              <a:rPr lang="en-US" sz="2800" dirty="0" smtClean="0"/>
              <a:t>How and where is the drug made?</a:t>
            </a:r>
          </a:p>
          <a:p>
            <a:pPr eaLnBrk="1" hangingPunct="1">
              <a:lnSpc>
                <a:spcPct val="80000"/>
              </a:lnSpc>
              <a:spcBef>
                <a:spcPct val="50000"/>
              </a:spcBef>
              <a:buClr>
                <a:schemeClr val="tx1"/>
              </a:buClr>
              <a:buFontTx/>
              <a:buChar char="•"/>
              <a:defRPr/>
            </a:pPr>
            <a:r>
              <a:rPr lang="en-US" sz="2800" dirty="0" smtClean="0"/>
              <a:t>How are raw materials tested and monitored?</a:t>
            </a:r>
          </a:p>
          <a:p>
            <a:pPr eaLnBrk="1" hangingPunct="1">
              <a:lnSpc>
                <a:spcPct val="80000"/>
              </a:lnSpc>
              <a:spcBef>
                <a:spcPct val="50000"/>
              </a:spcBef>
              <a:buClr>
                <a:schemeClr val="tx1"/>
              </a:buClr>
              <a:buFontTx/>
              <a:buChar char="•"/>
              <a:defRPr/>
            </a:pPr>
            <a:r>
              <a:rPr lang="en-US" sz="2800" dirty="0" smtClean="0"/>
              <a:t>What control procedures are in place to assure product consistency and quality?</a:t>
            </a:r>
          </a:p>
          <a:p>
            <a:pPr eaLnBrk="1" hangingPunct="1">
              <a:lnSpc>
                <a:spcPct val="80000"/>
              </a:lnSpc>
              <a:spcBef>
                <a:spcPct val="50000"/>
              </a:spcBef>
              <a:buClr>
                <a:schemeClr val="tx1"/>
              </a:buClr>
              <a:buFontTx/>
              <a:buChar char="•"/>
              <a:defRPr/>
            </a:pPr>
            <a:r>
              <a:rPr lang="en-US" sz="2800" dirty="0" smtClean="0"/>
              <a:t>Are quality attributes adequately identified and characterized for the product? </a:t>
            </a:r>
          </a:p>
          <a:p>
            <a:pPr eaLnBrk="1" hangingPunct="1">
              <a:lnSpc>
                <a:spcPct val="80000"/>
              </a:lnSpc>
              <a:spcBef>
                <a:spcPct val="50000"/>
              </a:spcBef>
              <a:buClr>
                <a:schemeClr val="tx1"/>
              </a:buClr>
              <a:buFontTx/>
              <a:buChar char="•"/>
              <a:defRPr/>
            </a:pPr>
            <a:r>
              <a:rPr lang="en-US" sz="2800" dirty="0" smtClean="0"/>
              <a:t>Are the test methods used to monitor product quality appropriate?</a:t>
            </a:r>
          </a:p>
          <a:p>
            <a:pPr eaLnBrk="1" hangingPunct="1">
              <a:lnSpc>
                <a:spcPct val="80000"/>
              </a:lnSpc>
              <a:spcBef>
                <a:spcPct val="50000"/>
              </a:spcBef>
              <a:buClr>
                <a:schemeClr val="tx1"/>
              </a:buClr>
              <a:buFontTx/>
              <a:buChar char="•"/>
              <a:defRPr/>
            </a:pPr>
            <a:r>
              <a:rPr lang="en-US" sz="2800" dirty="0" smtClean="0"/>
              <a:t>How long does the product maintain its quality after it is made (shelf life/expiry)?</a:t>
            </a:r>
          </a:p>
          <a:p>
            <a:pPr eaLnBrk="1" hangingPunct="1">
              <a:lnSpc>
                <a:spcPct val="80000"/>
              </a:lnSpc>
              <a:spcBef>
                <a:spcPct val="50000"/>
              </a:spcBef>
              <a:defRPr/>
            </a:pPr>
            <a:endParaRPr lang="en-US" sz="2800" dirty="0" smtClean="0"/>
          </a:p>
        </p:txBody>
      </p:sp>
      <p:sp>
        <p:nvSpPr>
          <p:cNvPr id="238594" name="Rectangle 2"/>
          <p:cNvSpPr>
            <a:spLocks noGrp="1" noChangeArrowheads="1"/>
          </p:cNvSpPr>
          <p:nvPr>
            <p:ph type="title"/>
          </p:nvPr>
        </p:nvSpPr>
        <p:spPr>
          <a:xfrm>
            <a:off x="457200" y="176213"/>
            <a:ext cx="8229600" cy="1139825"/>
          </a:xfrm>
        </p:spPr>
        <p:txBody>
          <a:bodyPr/>
          <a:lstStyle/>
          <a:p>
            <a:pPr eaLnBrk="1" hangingPunct="1">
              <a:defRPr/>
            </a:pPr>
            <a:r>
              <a:rPr lang="en-US" sz="3600" dirty="0" smtClean="0">
                <a:solidFill>
                  <a:schemeClr val="tx1"/>
                </a:solidFill>
              </a:rPr>
              <a:t>CMC critical elements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7" name="AutoShape 7" descr="up and down arrow"/>
          <p:cNvSpPr>
            <a:spLocks noChangeArrowheads="1"/>
          </p:cNvSpPr>
          <p:nvPr/>
        </p:nvSpPr>
        <p:spPr bwMode="auto">
          <a:xfrm>
            <a:off x="3978275" y="1871663"/>
            <a:ext cx="1146175" cy="3106737"/>
          </a:xfrm>
          <a:prstGeom prst="upDownArrow">
            <a:avLst>
              <a:gd name="adj1" fmla="val 50000"/>
              <a:gd name="adj2" fmla="val 54211"/>
            </a:avLst>
          </a:prstGeom>
          <a:solidFill>
            <a:schemeClr val="accent1"/>
          </a:solidFill>
          <a:ln w="9525">
            <a:solidFill>
              <a:schemeClr val="tx1"/>
            </a:solidFill>
            <a:miter lim="800000"/>
            <a:headEnd/>
            <a:tailEnd/>
          </a:ln>
          <a:effectLst/>
          <a:extLst/>
        </p:spPr>
        <p:txBody>
          <a:bodyPr vert="eaVert" wrap="none" anchor="ctr"/>
          <a:lstStyle/>
          <a:p>
            <a:pPr>
              <a:defRPr/>
            </a:pPr>
            <a:endParaRPr lang="en-US"/>
          </a:p>
        </p:txBody>
      </p:sp>
      <p:sp>
        <p:nvSpPr>
          <p:cNvPr id="7" name="Content Placeholder 6"/>
          <p:cNvSpPr>
            <a:spLocks noGrp="1"/>
          </p:cNvSpPr>
          <p:nvPr>
            <p:ph idx="1"/>
          </p:nvPr>
        </p:nvSpPr>
        <p:spPr>
          <a:xfrm>
            <a:off x="457200" y="2722563"/>
            <a:ext cx="8229600" cy="1014412"/>
          </a:xfrm>
          <a:solidFill>
            <a:schemeClr val="accent1"/>
          </a:solidFill>
        </p:spPr>
        <p:txBody>
          <a:bodyPr>
            <a:normAutofit fontScale="77500" lnSpcReduction="20000"/>
          </a:bodyPr>
          <a:lstStyle/>
          <a:p>
            <a:pPr algn="ctr">
              <a:buFont typeface="Wingdings" pitchFamily="2" charset="2"/>
              <a:buNone/>
              <a:defRPr/>
            </a:pPr>
            <a:r>
              <a:rPr lang="en-US" dirty="0" smtClean="0">
                <a:solidFill>
                  <a:srgbClr val="FFFF00"/>
                </a:solidFill>
              </a:rPr>
              <a:t>CMC helps maintain the connection in quality between the drug used in clinical studies and the marketed drug</a:t>
            </a:r>
          </a:p>
          <a:p>
            <a:pPr>
              <a:defRPr/>
            </a:pPr>
            <a:endParaRPr lang="en-US" dirty="0"/>
          </a:p>
        </p:txBody>
      </p:sp>
      <p:sp>
        <p:nvSpPr>
          <p:cNvPr id="189443" name="Text Box 3" descr="Drug marketed to consumers&#10;Commercial product&#10;"/>
          <p:cNvSpPr txBox="1">
            <a:spLocks noChangeArrowheads="1"/>
          </p:cNvSpPr>
          <p:nvPr/>
        </p:nvSpPr>
        <p:spPr bwMode="auto">
          <a:xfrm>
            <a:off x="1349375" y="5053013"/>
            <a:ext cx="6427788" cy="1258887"/>
          </a:xfrm>
          <a:prstGeom prst="rect">
            <a:avLst/>
          </a:prstGeom>
          <a:solidFill>
            <a:schemeClr val="accent1"/>
          </a:solidFill>
          <a:ln w="9525">
            <a:solidFill>
              <a:schemeClr val="tx1"/>
            </a:solidFill>
            <a:miter lim="800000"/>
            <a:headEnd/>
            <a:tailEnd/>
          </a:ln>
          <a:effectLst/>
          <a:extLst/>
        </p:spPr>
        <p:txBody>
          <a:bodyPr lIns="182880" tIns="137160" rIns="182880" bIns="137160">
            <a:spAutoFit/>
          </a:bodyPr>
          <a:lstStyle/>
          <a:p>
            <a:pPr>
              <a:defRPr/>
            </a:pPr>
            <a:r>
              <a:rPr lang="en-US" sz="3600" dirty="0">
                <a:effectLst>
                  <a:outerShdw blurRad="38100" dist="38100" dir="2700000" algn="tl">
                    <a:srgbClr val="000000"/>
                  </a:outerShdw>
                </a:effectLst>
              </a:rPr>
              <a:t>Drug marketed to consumers</a:t>
            </a:r>
          </a:p>
          <a:p>
            <a:pPr>
              <a:defRPr/>
            </a:pPr>
            <a:r>
              <a:rPr lang="en-US" sz="2800" dirty="0">
                <a:effectLst>
                  <a:outerShdw blurRad="38100" dist="38100" dir="2700000" algn="tl">
                    <a:srgbClr val="000000"/>
                  </a:outerShdw>
                </a:effectLst>
              </a:rPr>
              <a:t>Commercial product</a:t>
            </a:r>
          </a:p>
        </p:txBody>
      </p:sp>
      <p:sp>
        <p:nvSpPr>
          <p:cNvPr id="189442" name="Text Box 2" descr="Drug used in clinical studies&#10;Safe and effective&#10;"/>
          <p:cNvSpPr txBox="1">
            <a:spLocks noChangeArrowheads="1"/>
          </p:cNvSpPr>
          <p:nvPr/>
        </p:nvSpPr>
        <p:spPr bwMode="auto">
          <a:xfrm>
            <a:off x="1462088" y="542925"/>
            <a:ext cx="6170612" cy="1258888"/>
          </a:xfrm>
          <a:prstGeom prst="rect">
            <a:avLst/>
          </a:prstGeom>
          <a:solidFill>
            <a:schemeClr val="accent1"/>
          </a:solidFill>
          <a:ln w="9525">
            <a:solidFill>
              <a:schemeClr val="tx1"/>
            </a:solidFill>
            <a:miter lim="800000"/>
            <a:headEnd/>
            <a:tailEnd/>
          </a:ln>
          <a:effectLst/>
          <a:extLst/>
        </p:spPr>
        <p:txBody>
          <a:bodyPr lIns="182880" tIns="137160" rIns="182880" bIns="137160">
            <a:spAutoFit/>
          </a:bodyPr>
          <a:lstStyle/>
          <a:p>
            <a:pPr>
              <a:defRPr/>
            </a:pPr>
            <a:r>
              <a:rPr lang="en-US" sz="3600" dirty="0">
                <a:effectLst>
                  <a:outerShdw blurRad="38100" dist="38100" dir="2700000" algn="tl">
                    <a:srgbClr val="000000"/>
                  </a:outerShdw>
                </a:effectLst>
              </a:rPr>
              <a:t>Drug used in clinical studies</a:t>
            </a:r>
          </a:p>
          <a:p>
            <a:pPr>
              <a:defRPr/>
            </a:pPr>
            <a:r>
              <a:rPr lang="en-US" sz="2800" dirty="0">
                <a:effectLst>
                  <a:outerShdw blurRad="38100" dist="38100" dir="2700000" algn="tl">
                    <a:srgbClr val="000000"/>
                  </a:outerShdw>
                </a:effectLst>
              </a:rPr>
              <a:t>Safe and effective</a:t>
            </a:r>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3" descr="Commercial Batches&#10;Product marketed to consumers&#10;"/>
          <p:cNvSpPr txBox="1">
            <a:spLocks noChangeArrowheads="1"/>
          </p:cNvSpPr>
          <p:nvPr/>
        </p:nvSpPr>
        <p:spPr bwMode="auto">
          <a:xfrm>
            <a:off x="346075" y="5256213"/>
            <a:ext cx="5513388" cy="1135062"/>
          </a:xfrm>
          <a:prstGeom prst="rect">
            <a:avLst/>
          </a:prstGeom>
          <a:solidFill>
            <a:schemeClr val="accent1"/>
          </a:solidFill>
          <a:ln w="9525">
            <a:solidFill>
              <a:schemeClr val="tx1"/>
            </a:solidFill>
            <a:miter lim="800000"/>
            <a:headEnd/>
            <a:tailEnd/>
          </a:ln>
        </p:spPr>
        <p:txBody>
          <a:bodyPr lIns="182880" tIns="137160" rIns="182880" bIns="137160">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effectLst/>
              </a:rPr>
              <a:t>Commercial Batches</a:t>
            </a:r>
          </a:p>
          <a:p>
            <a:r>
              <a:rPr lang="en-US" sz="2400">
                <a:effectLst/>
              </a:rPr>
              <a:t>Product marketed to consumers</a:t>
            </a:r>
          </a:p>
        </p:txBody>
      </p:sp>
      <p:sp>
        <p:nvSpPr>
          <p:cNvPr id="7173" name="Text Box 5" descr="Process Validation Batches&#10;Implementation of commercial manufacturing processes&#10;"/>
          <p:cNvSpPr txBox="1">
            <a:spLocks noChangeArrowheads="1"/>
          </p:cNvSpPr>
          <p:nvPr/>
        </p:nvSpPr>
        <p:spPr bwMode="auto">
          <a:xfrm>
            <a:off x="352425" y="3986213"/>
            <a:ext cx="5508625" cy="1258887"/>
          </a:xfrm>
          <a:prstGeom prst="rect">
            <a:avLst/>
          </a:prstGeom>
          <a:solidFill>
            <a:srgbClr val="3366FF"/>
          </a:solidFill>
          <a:ln w="9525">
            <a:solidFill>
              <a:schemeClr val="tx1"/>
            </a:solidFill>
            <a:miter lim="800000"/>
            <a:headEnd/>
            <a:tailEnd/>
          </a:ln>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800">
                <a:effectLst/>
              </a:rPr>
              <a:t>Process Validation Batches</a:t>
            </a:r>
          </a:p>
          <a:p>
            <a:r>
              <a:rPr lang="en-US" sz="2400">
                <a:effectLst/>
              </a:rPr>
              <a:t>Implementation of commercial manufacturing processes</a:t>
            </a:r>
          </a:p>
        </p:txBody>
      </p:sp>
      <p:sp>
        <p:nvSpPr>
          <p:cNvPr id="7174" name="Text Box 7" descr="Engineering Batches&#10;Scale-up from pilot to commercial &#10;"/>
          <p:cNvSpPr txBox="1">
            <a:spLocks noChangeArrowheads="1"/>
          </p:cNvSpPr>
          <p:nvPr/>
        </p:nvSpPr>
        <p:spPr bwMode="auto">
          <a:xfrm>
            <a:off x="354013" y="2838450"/>
            <a:ext cx="5502275" cy="1135063"/>
          </a:xfrm>
          <a:prstGeom prst="rect">
            <a:avLst/>
          </a:prstGeom>
          <a:solidFill>
            <a:srgbClr val="FF6600"/>
          </a:solidFill>
          <a:ln w="9525">
            <a:solidFill>
              <a:schemeClr val="tx1"/>
            </a:solidFill>
            <a:miter lim="800000"/>
            <a:headEnd/>
            <a:tailEnd/>
          </a:ln>
        </p:spPr>
        <p:txBody>
          <a:bodyPr lIns="182880" tIns="137160" rIns="182880" bIns="137160">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effectLst/>
              </a:rPr>
              <a:t>Engineering Batches</a:t>
            </a:r>
          </a:p>
          <a:p>
            <a:r>
              <a:rPr lang="en-US" sz="2400">
                <a:effectLst/>
              </a:rPr>
              <a:t>Scale-up from pilot to commercial </a:t>
            </a:r>
          </a:p>
        </p:txBody>
      </p:sp>
      <p:sp>
        <p:nvSpPr>
          <p:cNvPr id="7172" name="Text Box 4" descr="Pilot Batches&#10;CMC information&#10;"/>
          <p:cNvSpPr txBox="1">
            <a:spLocks noChangeArrowheads="1"/>
          </p:cNvSpPr>
          <p:nvPr/>
        </p:nvSpPr>
        <p:spPr bwMode="auto">
          <a:xfrm>
            <a:off x="350838" y="1697038"/>
            <a:ext cx="5497512" cy="1135062"/>
          </a:xfrm>
          <a:prstGeom prst="rect">
            <a:avLst/>
          </a:prstGeom>
          <a:solidFill>
            <a:srgbClr val="FF0000"/>
          </a:solidFill>
          <a:ln w="9525">
            <a:solidFill>
              <a:schemeClr val="tx1"/>
            </a:solidFill>
            <a:miter lim="800000"/>
            <a:headEnd/>
            <a:tailEnd/>
          </a:ln>
        </p:spPr>
        <p:txBody>
          <a:bodyPr lIns="182880" tIns="137160" rIns="182880" bIns="137160">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effectLst/>
              </a:rPr>
              <a:t>Pilot Batches</a:t>
            </a:r>
          </a:p>
          <a:p>
            <a:r>
              <a:rPr lang="en-US" sz="2400">
                <a:effectLst/>
              </a:rPr>
              <a:t>CMC information</a:t>
            </a:r>
          </a:p>
        </p:txBody>
      </p:sp>
      <p:sp>
        <p:nvSpPr>
          <p:cNvPr id="7170" name="Text Box 2" descr="Clinical Batches&#10;Safety and effectiveness studies&#10;"/>
          <p:cNvSpPr txBox="1">
            <a:spLocks noChangeArrowheads="1"/>
          </p:cNvSpPr>
          <p:nvPr/>
        </p:nvSpPr>
        <p:spPr bwMode="auto">
          <a:xfrm>
            <a:off x="347663" y="542925"/>
            <a:ext cx="5495925" cy="1135063"/>
          </a:xfrm>
          <a:prstGeom prst="rect">
            <a:avLst/>
          </a:prstGeom>
          <a:solidFill>
            <a:schemeClr val="accent1"/>
          </a:solidFill>
          <a:ln w="9525">
            <a:solidFill>
              <a:schemeClr val="tx1"/>
            </a:solidFill>
            <a:miter lim="800000"/>
            <a:headEnd/>
            <a:tailEnd/>
          </a:ln>
        </p:spPr>
        <p:txBody>
          <a:bodyPr lIns="182880" tIns="137160" rIns="182880" bIns="137160">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effectLst/>
              </a:rPr>
              <a:t>Clinical Batches</a:t>
            </a:r>
          </a:p>
          <a:p>
            <a:r>
              <a:rPr lang="en-US" sz="2400">
                <a:effectLst/>
              </a:rPr>
              <a:t>Safety and effectiveness studies</a:t>
            </a:r>
          </a:p>
        </p:txBody>
      </p:sp>
      <p:sp>
        <p:nvSpPr>
          <p:cNvPr id="9" name="Content Placeholder 8"/>
          <p:cNvSpPr>
            <a:spLocks noGrp="1"/>
          </p:cNvSpPr>
          <p:nvPr>
            <p:ph idx="1"/>
          </p:nvPr>
        </p:nvSpPr>
        <p:spPr>
          <a:xfrm>
            <a:off x="5953125" y="1143000"/>
            <a:ext cx="2906713" cy="4910138"/>
          </a:xfrm>
        </p:spPr>
        <p:txBody>
          <a:bodyPr/>
          <a:lstStyle/>
          <a:p>
            <a:pPr>
              <a:buFont typeface="Wingdings" pitchFamily="2" charset="2"/>
              <a:buNone/>
              <a:defRPr/>
            </a:pPr>
            <a:r>
              <a:rPr lang="en-US" dirty="0" smtClean="0">
                <a:solidFill>
                  <a:srgbClr val="FFFF00"/>
                </a:solidFill>
                <a:effectLst/>
              </a:rPr>
              <a:t>CMC is one of the links connecting clinical batches to commercial batches</a:t>
            </a:r>
          </a:p>
          <a:p>
            <a:pPr>
              <a:defRPr/>
            </a:pPr>
            <a:endParaRPr lang="en-US" dirty="0"/>
          </a:p>
        </p:txBody>
      </p:sp>
      <p:sp>
        <p:nvSpPr>
          <p:cNvPr id="2" name="Title 1"/>
          <p:cNvSpPr>
            <a:spLocks noGrp="1"/>
          </p:cNvSpPr>
          <p:nvPr>
            <p:ph type="title"/>
          </p:nvPr>
        </p:nvSpPr>
        <p:spPr/>
        <p:txBody>
          <a:bodyPr/>
          <a:lstStyle/>
          <a:p>
            <a:pPr rtl="0" eaLnBrk="0" fontAlgn="base" hangingPunct="0"/>
            <a:r>
              <a:rPr lang="en-US" sz="3200" dirty="0" smtClean="0">
                <a:solidFill>
                  <a:srgbClr val="FFFF00"/>
                </a:solidFill>
                <a:effectLst/>
                <a:latin typeface="Arial"/>
                <a:ea typeface="+mn-ea"/>
                <a:cs typeface="+mn-cs"/>
              </a:rPr>
              <a:t>CMC is one of the links connecting clinical batches to commercial batches</a:t>
            </a:r>
            <a:endParaRPr lang="en-US" dirty="0" smtClean="0">
              <a:effectLst/>
            </a:endParaRP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3" name="Rectangle 3"/>
          <p:cNvSpPr>
            <a:spLocks noGrp="1" noChangeArrowheads="1"/>
          </p:cNvSpPr>
          <p:nvPr>
            <p:ph type="body" idx="1"/>
          </p:nvPr>
        </p:nvSpPr>
        <p:spPr>
          <a:xfrm>
            <a:off x="696913" y="1897063"/>
            <a:ext cx="7735887" cy="3873500"/>
          </a:xfrm>
        </p:spPr>
        <p:txBody>
          <a:bodyPr/>
          <a:lstStyle/>
          <a:p>
            <a:pPr eaLnBrk="1" hangingPunct="1">
              <a:spcBef>
                <a:spcPct val="50000"/>
              </a:spcBef>
              <a:buClr>
                <a:schemeClr val="tx1"/>
              </a:buClr>
              <a:buFontTx/>
              <a:buChar char="•"/>
              <a:defRPr/>
            </a:pPr>
            <a:r>
              <a:rPr lang="en-US" sz="2800" i="1" dirty="0" smtClean="0"/>
              <a:t>Sterile injectable product</a:t>
            </a:r>
            <a:r>
              <a:rPr lang="en-US" sz="2800" dirty="0" smtClean="0"/>
              <a:t> – sterility and endotoxin concentration</a:t>
            </a:r>
          </a:p>
          <a:p>
            <a:pPr eaLnBrk="1" hangingPunct="1">
              <a:spcBef>
                <a:spcPct val="50000"/>
              </a:spcBef>
              <a:buClr>
                <a:schemeClr val="tx1"/>
              </a:buClr>
              <a:buFontTx/>
              <a:buChar char="•"/>
              <a:defRPr/>
            </a:pPr>
            <a:r>
              <a:rPr lang="en-US" sz="2800" i="1" dirty="0" smtClean="0"/>
              <a:t>Controlled release product</a:t>
            </a:r>
            <a:r>
              <a:rPr lang="en-US" sz="2800" dirty="0" smtClean="0"/>
              <a:t> – release profile of active ingredient over time</a:t>
            </a:r>
          </a:p>
          <a:p>
            <a:pPr eaLnBrk="1" hangingPunct="1">
              <a:spcBef>
                <a:spcPct val="50000"/>
              </a:spcBef>
              <a:buClr>
                <a:schemeClr val="tx1"/>
              </a:buClr>
              <a:buFontTx/>
              <a:buChar char="•"/>
              <a:defRPr/>
            </a:pPr>
            <a:r>
              <a:rPr lang="en-US" sz="2800" i="1" dirty="0" smtClean="0"/>
              <a:t>Oral tablet</a:t>
            </a:r>
            <a:r>
              <a:rPr lang="en-US" sz="2800" dirty="0" smtClean="0"/>
              <a:t> – dissolution profile</a:t>
            </a:r>
          </a:p>
          <a:p>
            <a:pPr eaLnBrk="1" hangingPunct="1">
              <a:spcBef>
                <a:spcPct val="50000"/>
              </a:spcBef>
              <a:buClr>
                <a:schemeClr val="tx1"/>
              </a:buClr>
              <a:buFontTx/>
              <a:buChar char="•"/>
              <a:defRPr/>
            </a:pPr>
            <a:r>
              <a:rPr lang="en-US" sz="2800" i="1" dirty="0" smtClean="0"/>
              <a:t>Soluble powder for drinking water</a:t>
            </a:r>
            <a:r>
              <a:rPr lang="en-US" sz="2800" dirty="0" smtClean="0"/>
              <a:t> – moisture content as powder, solubility in water</a:t>
            </a:r>
          </a:p>
          <a:p>
            <a:pPr eaLnBrk="1" hangingPunct="1">
              <a:spcBef>
                <a:spcPct val="50000"/>
              </a:spcBef>
              <a:buClr>
                <a:schemeClr val="tx1"/>
              </a:buClr>
              <a:buFontTx/>
              <a:buChar char="•"/>
              <a:defRPr/>
            </a:pPr>
            <a:endParaRPr lang="en-US" sz="2800" dirty="0" smtClean="0"/>
          </a:p>
        </p:txBody>
      </p:sp>
      <p:sp>
        <p:nvSpPr>
          <p:cNvPr id="240642" name="Rectangle 2"/>
          <p:cNvSpPr>
            <a:spLocks noGrp="1" noChangeArrowheads="1"/>
          </p:cNvSpPr>
          <p:nvPr>
            <p:ph type="title"/>
          </p:nvPr>
        </p:nvSpPr>
        <p:spPr>
          <a:xfrm>
            <a:off x="428625" y="427038"/>
            <a:ext cx="8229600" cy="1139825"/>
          </a:xfrm>
        </p:spPr>
        <p:txBody>
          <a:bodyPr/>
          <a:lstStyle/>
          <a:p>
            <a:pPr eaLnBrk="1" hangingPunct="1">
              <a:defRPr/>
            </a:pPr>
            <a:r>
              <a:rPr lang="en-US" sz="3600" dirty="0" smtClean="0">
                <a:solidFill>
                  <a:schemeClr val="tx1"/>
                </a:solidFill>
              </a:rPr>
              <a:t>CMC is Specific to the Product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5" name="Rectangle 3"/>
          <p:cNvSpPr>
            <a:spLocks noGrp="1" noChangeArrowheads="1"/>
          </p:cNvSpPr>
          <p:nvPr>
            <p:ph type="body" idx="1"/>
          </p:nvPr>
        </p:nvSpPr>
        <p:spPr>
          <a:xfrm>
            <a:off x="457200" y="2125663"/>
            <a:ext cx="8229600" cy="3624262"/>
          </a:xfrm>
        </p:spPr>
        <p:txBody>
          <a:bodyPr/>
          <a:lstStyle/>
          <a:p>
            <a:pPr eaLnBrk="1" hangingPunct="1">
              <a:spcBef>
                <a:spcPct val="50000"/>
              </a:spcBef>
              <a:buClr>
                <a:schemeClr val="tx1"/>
              </a:buClr>
              <a:buFontTx/>
              <a:buChar char="•"/>
              <a:defRPr/>
            </a:pPr>
            <a:r>
              <a:rPr lang="en-US" sz="2800" dirty="0" smtClean="0"/>
              <a:t>Testing alone of the finished drug product is insufficient for control of product quality</a:t>
            </a:r>
          </a:p>
          <a:p>
            <a:pPr eaLnBrk="1" hangingPunct="1">
              <a:spcBef>
                <a:spcPct val="50000"/>
              </a:spcBef>
              <a:buClr>
                <a:schemeClr val="tx1"/>
              </a:buClr>
              <a:buFontTx/>
              <a:buChar char="•"/>
              <a:defRPr/>
            </a:pPr>
            <a:r>
              <a:rPr lang="en-US" sz="2800" dirty="0" smtClean="0"/>
              <a:t>The manufacturer should know which steps and variables in the manufacturing process need to be controlled and why</a:t>
            </a:r>
          </a:p>
          <a:p>
            <a:pPr eaLnBrk="1" hangingPunct="1">
              <a:spcBef>
                <a:spcPct val="50000"/>
              </a:spcBef>
              <a:buClr>
                <a:schemeClr val="tx1"/>
              </a:buClr>
              <a:buFontTx/>
              <a:buChar char="•"/>
              <a:defRPr/>
            </a:pPr>
            <a:r>
              <a:rPr lang="en-US" sz="2800" dirty="0" smtClean="0"/>
              <a:t>Process understanding is the foundation of a controlled manufacturing process</a:t>
            </a:r>
          </a:p>
          <a:p>
            <a:pPr eaLnBrk="1" hangingPunct="1">
              <a:spcBef>
                <a:spcPct val="50000"/>
              </a:spcBef>
              <a:buClr>
                <a:schemeClr val="tx1"/>
              </a:buClr>
              <a:buFontTx/>
              <a:buNone/>
              <a:defRPr/>
            </a:pPr>
            <a:endParaRPr lang="en-US" sz="2800" dirty="0" smtClean="0"/>
          </a:p>
        </p:txBody>
      </p:sp>
      <p:sp>
        <p:nvSpPr>
          <p:cNvPr id="243714" name="Rectangle 2"/>
          <p:cNvSpPr>
            <a:spLocks noGrp="1" noChangeArrowheads="1"/>
          </p:cNvSpPr>
          <p:nvPr>
            <p:ph type="title"/>
          </p:nvPr>
        </p:nvSpPr>
        <p:spPr>
          <a:xfrm>
            <a:off x="457200" y="552450"/>
            <a:ext cx="8229600" cy="1139825"/>
          </a:xfrm>
        </p:spPr>
        <p:txBody>
          <a:bodyPr/>
          <a:lstStyle/>
          <a:p>
            <a:pPr eaLnBrk="1" hangingPunct="1">
              <a:defRPr/>
            </a:pPr>
            <a:r>
              <a:rPr lang="en-US" sz="3600" dirty="0" smtClean="0">
                <a:solidFill>
                  <a:schemeClr val="tx1"/>
                </a:solidFill>
              </a:rPr>
              <a:t>Process Understanding is Vital to Quality and Consistency</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descr="In the graph, manufactured batches are compared for their quality attributes.  For the left group, batches display a high degree of variability for the quality attributes demonstrating a lack of control in the manufacturing process .  For the right group, batches display little variability for quality attributed demonstrating control over the manufacturing process" title="Comparison of batches manufactured under different controls"/>
          <p:cNvGrpSpPr/>
          <p:nvPr/>
        </p:nvGrpSpPr>
        <p:grpSpPr>
          <a:xfrm>
            <a:off x="138082" y="1146175"/>
            <a:ext cx="8586818" cy="5674102"/>
            <a:chOff x="138082" y="1146175"/>
            <a:chExt cx="8586818" cy="5674102"/>
          </a:xfrm>
        </p:grpSpPr>
        <p:sp>
          <p:nvSpPr>
            <p:cNvPr id="244738" name="AutoShape 2"/>
            <p:cNvSpPr>
              <a:spLocks noChangeAspect="1" noChangeArrowheads="1" noTextEdit="1"/>
            </p:cNvSpPr>
            <p:nvPr/>
          </p:nvSpPr>
          <p:spPr bwMode="auto">
            <a:xfrm>
              <a:off x="806450" y="1146175"/>
              <a:ext cx="7918450" cy="4926013"/>
            </a:xfrm>
            <a:prstGeom prst="rect">
              <a:avLst/>
            </a:prstGeom>
            <a:noFill/>
            <a:ln>
              <a:noFill/>
            </a:ln>
            <a:extLst/>
          </p:spPr>
          <p:txBody>
            <a:bodyPr/>
            <a:lstStyle/>
            <a:p>
              <a:pPr>
                <a:defRPr/>
              </a:pPr>
              <a:endParaRPr lang="en-US"/>
            </a:p>
          </p:txBody>
        </p:sp>
        <p:sp>
          <p:nvSpPr>
            <p:cNvPr id="10243" name="Text Box 4"/>
            <p:cNvSpPr txBox="1">
              <a:spLocks noChangeArrowheads="1"/>
            </p:cNvSpPr>
            <p:nvPr/>
          </p:nvSpPr>
          <p:spPr bwMode="auto">
            <a:xfrm rot="16200000">
              <a:off x="-1784999" y="3481424"/>
              <a:ext cx="467715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400" dirty="0">
                  <a:effectLst/>
                </a:rPr>
                <a:t>Quality </a:t>
              </a:r>
              <a:r>
                <a:rPr lang="en-US" sz="2400" dirty="0" smtClean="0">
                  <a:effectLst/>
                </a:rPr>
                <a:t>Attribute</a:t>
              </a:r>
              <a:br>
                <a:rPr lang="en-US" sz="2400" dirty="0" smtClean="0">
                  <a:effectLst/>
                </a:rPr>
              </a:br>
              <a:r>
                <a:rPr lang="en-US" sz="2400" dirty="0" smtClean="0">
                  <a:effectLst/>
                </a:rPr>
                <a:t>(a measure of product quality)</a:t>
              </a:r>
              <a:endParaRPr lang="en-US" sz="2400" dirty="0">
                <a:effectLst/>
              </a:endParaRPr>
            </a:p>
          </p:txBody>
        </p:sp>
        <p:sp>
          <p:nvSpPr>
            <p:cNvPr id="244741" name="AutoShape 5"/>
            <p:cNvSpPr>
              <a:spLocks noChangeAspect="1" noChangeArrowheads="1" noTextEdit="1"/>
            </p:cNvSpPr>
            <p:nvPr/>
          </p:nvSpPr>
          <p:spPr bwMode="auto">
            <a:xfrm>
              <a:off x="806450" y="1146175"/>
              <a:ext cx="7918450" cy="4926013"/>
            </a:xfrm>
            <a:prstGeom prst="rect">
              <a:avLst/>
            </a:prstGeom>
            <a:noFill/>
            <a:ln>
              <a:noFill/>
            </a:ln>
            <a:extLst/>
          </p:spPr>
          <p:txBody>
            <a:bodyPr/>
            <a:lstStyle/>
            <a:p>
              <a:pPr>
                <a:defRPr/>
              </a:pPr>
              <a:endParaRPr lang="en-US"/>
            </a:p>
          </p:txBody>
        </p:sp>
        <p:sp>
          <p:nvSpPr>
            <p:cNvPr id="244742" name="Rectangle 6"/>
            <p:cNvSpPr>
              <a:spLocks noChangeArrowheads="1"/>
            </p:cNvSpPr>
            <p:nvPr/>
          </p:nvSpPr>
          <p:spPr bwMode="auto">
            <a:xfrm>
              <a:off x="1611313" y="2006600"/>
              <a:ext cx="6927850" cy="3656013"/>
            </a:xfrm>
            <a:prstGeom prst="rect">
              <a:avLst/>
            </a:prstGeom>
            <a:noFill/>
            <a:ln>
              <a:noFill/>
            </a:ln>
            <a:extLst/>
          </p:spPr>
          <p:txBody>
            <a:bodyPr/>
            <a:lstStyle/>
            <a:p>
              <a:pPr>
                <a:defRPr/>
              </a:pPr>
              <a:endParaRPr lang="en-US"/>
            </a:p>
          </p:txBody>
        </p:sp>
        <p:sp>
          <p:nvSpPr>
            <p:cNvPr id="244743" name="Line 7"/>
            <p:cNvSpPr>
              <a:spLocks noChangeShapeType="1"/>
            </p:cNvSpPr>
            <p:nvPr/>
          </p:nvSpPr>
          <p:spPr bwMode="auto">
            <a:xfrm>
              <a:off x="1611313" y="5143500"/>
              <a:ext cx="6927850" cy="0"/>
            </a:xfrm>
            <a:prstGeom prst="line">
              <a:avLst/>
            </a:prstGeom>
            <a:noFill/>
            <a:ln w="12700">
              <a:solidFill>
                <a:srgbClr val="FFFFFF"/>
              </a:solidFill>
              <a:round/>
              <a:headEnd/>
              <a:tailEnd/>
            </a:ln>
            <a:extLst/>
          </p:spPr>
          <p:txBody>
            <a:bodyPr/>
            <a:lstStyle/>
            <a:p>
              <a:pPr>
                <a:defRPr/>
              </a:pPr>
              <a:endParaRPr lang="en-US"/>
            </a:p>
          </p:txBody>
        </p:sp>
        <p:sp>
          <p:nvSpPr>
            <p:cNvPr id="244744" name="Line 8"/>
            <p:cNvSpPr>
              <a:spLocks noChangeShapeType="1"/>
            </p:cNvSpPr>
            <p:nvPr/>
          </p:nvSpPr>
          <p:spPr bwMode="auto">
            <a:xfrm>
              <a:off x="1611313" y="4613275"/>
              <a:ext cx="6927850" cy="0"/>
            </a:xfrm>
            <a:prstGeom prst="line">
              <a:avLst/>
            </a:prstGeom>
            <a:noFill/>
            <a:ln w="12700">
              <a:solidFill>
                <a:srgbClr val="FFFFFF"/>
              </a:solidFill>
              <a:round/>
              <a:headEnd/>
              <a:tailEnd/>
            </a:ln>
            <a:extLst/>
          </p:spPr>
          <p:txBody>
            <a:bodyPr/>
            <a:lstStyle/>
            <a:p>
              <a:pPr>
                <a:defRPr/>
              </a:pPr>
              <a:endParaRPr lang="en-US"/>
            </a:p>
          </p:txBody>
        </p:sp>
        <p:sp>
          <p:nvSpPr>
            <p:cNvPr id="244745" name="Line 9"/>
            <p:cNvSpPr>
              <a:spLocks noChangeShapeType="1"/>
            </p:cNvSpPr>
            <p:nvPr/>
          </p:nvSpPr>
          <p:spPr bwMode="auto">
            <a:xfrm>
              <a:off x="1611313" y="4094163"/>
              <a:ext cx="6927850" cy="0"/>
            </a:xfrm>
            <a:prstGeom prst="line">
              <a:avLst/>
            </a:prstGeom>
            <a:noFill/>
            <a:ln w="12700">
              <a:solidFill>
                <a:srgbClr val="FFFFFF"/>
              </a:solidFill>
              <a:round/>
              <a:headEnd/>
              <a:tailEnd/>
            </a:ln>
            <a:extLst/>
          </p:spPr>
          <p:txBody>
            <a:bodyPr/>
            <a:lstStyle/>
            <a:p>
              <a:pPr>
                <a:defRPr/>
              </a:pPr>
              <a:endParaRPr lang="en-US"/>
            </a:p>
          </p:txBody>
        </p:sp>
        <p:sp>
          <p:nvSpPr>
            <p:cNvPr id="244746" name="Line 10"/>
            <p:cNvSpPr>
              <a:spLocks noChangeShapeType="1"/>
            </p:cNvSpPr>
            <p:nvPr/>
          </p:nvSpPr>
          <p:spPr bwMode="auto">
            <a:xfrm>
              <a:off x="1611313" y="3575050"/>
              <a:ext cx="6927850" cy="0"/>
            </a:xfrm>
            <a:prstGeom prst="line">
              <a:avLst/>
            </a:prstGeom>
            <a:noFill/>
            <a:ln w="12700">
              <a:solidFill>
                <a:srgbClr val="FFFFFF"/>
              </a:solidFill>
              <a:round/>
              <a:headEnd/>
              <a:tailEnd/>
            </a:ln>
            <a:extLst/>
          </p:spPr>
          <p:txBody>
            <a:bodyPr/>
            <a:lstStyle/>
            <a:p>
              <a:pPr>
                <a:defRPr/>
              </a:pPr>
              <a:endParaRPr lang="en-US"/>
            </a:p>
          </p:txBody>
        </p:sp>
        <p:sp>
          <p:nvSpPr>
            <p:cNvPr id="244747" name="Line 11"/>
            <p:cNvSpPr>
              <a:spLocks noChangeShapeType="1"/>
            </p:cNvSpPr>
            <p:nvPr/>
          </p:nvSpPr>
          <p:spPr bwMode="auto">
            <a:xfrm>
              <a:off x="1611313" y="3055938"/>
              <a:ext cx="6927850" cy="0"/>
            </a:xfrm>
            <a:prstGeom prst="line">
              <a:avLst/>
            </a:prstGeom>
            <a:noFill/>
            <a:ln w="12700">
              <a:solidFill>
                <a:srgbClr val="FFFFFF"/>
              </a:solidFill>
              <a:round/>
              <a:headEnd/>
              <a:tailEnd/>
            </a:ln>
            <a:extLst/>
          </p:spPr>
          <p:txBody>
            <a:bodyPr/>
            <a:lstStyle/>
            <a:p>
              <a:pPr>
                <a:defRPr/>
              </a:pPr>
              <a:endParaRPr lang="en-US"/>
            </a:p>
          </p:txBody>
        </p:sp>
        <p:sp>
          <p:nvSpPr>
            <p:cNvPr id="244748" name="Line 12"/>
            <p:cNvSpPr>
              <a:spLocks noChangeShapeType="1"/>
            </p:cNvSpPr>
            <p:nvPr/>
          </p:nvSpPr>
          <p:spPr bwMode="auto">
            <a:xfrm>
              <a:off x="1611313" y="2525713"/>
              <a:ext cx="6927850" cy="0"/>
            </a:xfrm>
            <a:prstGeom prst="line">
              <a:avLst/>
            </a:prstGeom>
            <a:noFill/>
            <a:ln w="12700">
              <a:solidFill>
                <a:srgbClr val="FFFFFF"/>
              </a:solidFill>
              <a:round/>
              <a:headEnd/>
              <a:tailEnd/>
            </a:ln>
            <a:extLst/>
          </p:spPr>
          <p:txBody>
            <a:bodyPr/>
            <a:lstStyle/>
            <a:p>
              <a:pPr>
                <a:defRPr/>
              </a:pPr>
              <a:endParaRPr lang="en-US"/>
            </a:p>
          </p:txBody>
        </p:sp>
        <p:sp>
          <p:nvSpPr>
            <p:cNvPr id="244749" name="Line 13"/>
            <p:cNvSpPr>
              <a:spLocks noChangeShapeType="1"/>
            </p:cNvSpPr>
            <p:nvPr/>
          </p:nvSpPr>
          <p:spPr bwMode="auto">
            <a:xfrm>
              <a:off x="1611313" y="2006600"/>
              <a:ext cx="6927850" cy="0"/>
            </a:xfrm>
            <a:prstGeom prst="line">
              <a:avLst/>
            </a:prstGeom>
            <a:noFill/>
            <a:ln w="12700">
              <a:solidFill>
                <a:srgbClr val="FFFFFF"/>
              </a:solidFill>
              <a:round/>
              <a:headEnd/>
              <a:tailEnd/>
            </a:ln>
            <a:extLst/>
          </p:spPr>
          <p:txBody>
            <a:bodyPr/>
            <a:lstStyle/>
            <a:p>
              <a:pPr>
                <a:defRPr/>
              </a:pPr>
              <a:endParaRPr lang="en-US"/>
            </a:p>
          </p:txBody>
        </p:sp>
        <p:sp>
          <p:nvSpPr>
            <p:cNvPr id="244750" name="Rectangle 14"/>
            <p:cNvSpPr>
              <a:spLocks noChangeArrowheads="1"/>
            </p:cNvSpPr>
            <p:nvPr/>
          </p:nvSpPr>
          <p:spPr bwMode="auto">
            <a:xfrm>
              <a:off x="1611313" y="2006600"/>
              <a:ext cx="6927850" cy="3656013"/>
            </a:xfrm>
            <a:prstGeom prst="rect">
              <a:avLst/>
            </a:prstGeom>
            <a:noFill/>
            <a:ln w="12700">
              <a:solidFill>
                <a:srgbClr val="FFFFFF"/>
              </a:solidFill>
              <a:miter lim="800000"/>
              <a:headEnd/>
              <a:tailEnd/>
            </a:ln>
            <a:extLst/>
          </p:spPr>
          <p:txBody>
            <a:bodyPr/>
            <a:lstStyle/>
            <a:p>
              <a:pPr>
                <a:defRPr/>
              </a:pPr>
              <a:endParaRPr lang="en-US"/>
            </a:p>
          </p:txBody>
        </p:sp>
        <p:grpSp>
          <p:nvGrpSpPr>
            <p:cNvPr id="2" name="Group 15"/>
            <p:cNvGrpSpPr>
              <a:grpSpLocks/>
            </p:cNvGrpSpPr>
            <p:nvPr/>
          </p:nvGrpSpPr>
          <p:grpSpPr bwMode="auto">
            <a:xfrm>
              <a:off x="5281613" y="3468688"/>
              <a:ext cx="3081337" cy="2190750"/>
              <a:chOff x="1131" y="1907"/>
              <a:chExt cx="1941" cy="1380"/>
            </a:xfrm>
          </p:grpSpPr>
          <p:sp>
            <p:nvSpPr>
              <p:cNvPr id="244752" name="Rectangle 16"/>
              <p:cNvSpPr>
                <a:spLocks noChangeArrowheads="1"/>
              </p:cNvSpPr>
              <p:nvPr/>
            </p:nvSpPr>
            <p:spPr bwMode="auto">
              <a:xfrm>
                <a:off x="1131" y="2037"/>
                <a:ext cx="164" cy="1250"/>
              </a:xfrm>
              <a:prstGeom prst="rect">
                <a:avLst/>
              </a:prstGeom>
              <a:solidFill>
                <a:srgbClr val="009999"/>
              </a:solidFill>
              <a:ln w="12700">
                <a:solidFill>
                  <a:srgbClr val="FFFFFF"/>
                </a:solidFill>
                <a:miter lim="800000"/>
                <a:headEnd/>
                <a:tailEnd/>
              </a:ln>
            </p:spPr>
            <p:txBody>
              <a:bodyPr/>
              <a:lstStyle/>
              <a:p>
                <a:pPr>
                  <a:defRPr/>
                </a:pPr>
                <a:endParaRPr lang="en-US"/>
              </a:p>
            </p:txBody>
          </p:sp>
          <p:sp>
            <p:nvSpPr>
              <p:cNvPr id="244753" name="Rectangle 17"/>
              <p:cNvSpPr>
                <a:spLocks noChangeArrowheads="1"/>
              </p:cNvSpPr>
              <p:nvPr/>
            </p:nvSpPr>
            <p:spPr bwMode="auto">
              <a:xfrm>
                <a:off x="1295" y="1907"/>
                <a:ext cx="164" cy="1380"/>
              </a:xfrm>
              <a:prstGeom prst="rect">
                <a:avLst/>
              </a:prstGeom>
              <a:solidFill>
                <a:srgbClr val="0088E4"/>
              </a:solidFill>
              <a:ln w="12700">
                <a:solidFill>
                  <a:srgbClr val="FFFFFF"/>
                </a:solidFill>
                <a:miter lim="800000"/>
                <a:headEnd/>
                <a:tailEnd/>
              </a:ln>
            </p:spPr>
            <p:txBody>
              <a:bodyPr/>
              <a:lstStyle/>
              <a:p>
                <a:pPr>
                  <a:defRPr/>
                </a:pPr>
                <a:endParaRPr lang="en-US"/>
              </a:p>
            </p:txBody>
          </p:sp>
          <p:sp>
            <p:nvSpPr>
              <p:cNvPr id="244754" name="Rectangle 18"/>
              <p:cNvSpPr>
                <a:spLocks noChangeArrowheads="1"/>
              </p:cNvSpPr>
              <p:nvPr/>
            </p:nvSpPr>
            <p:spPr bwMode="auto">
              <a:xfrm>
                <a:off x="1459" y="1965"/>
                <a:ext cx="156" cy="1322"/>
              </a:xfrm>
              <a:prstGeom prst="rect">
                <a:avLst/>
              </a:prstGeom>
              <a:solidFill>
                <a:srgbClr val="99FF99"/>
              </a:solidFill>
              <a:ln w="12700">
                <a:solidFill>
                  <a:srgbClr val="FFFFFF"/>
                </a:solidFill>
                <a:miter lim="800000"/>
                <a:headEnd/>
                <a:tailEnd/>
              </a:ln>
            </p:spPr>
            <p:txBody>
              <a:bodyPr/>
              <a:lstStyle/>
              <a:p>
                <a:pPr>
                  <a:defRPr/>
                </a:pPr>
                <a:endParaRPr lang="en-US"/>
              </a:p>
            </p:txBody>
          </p:sp>
          <p:sp>
            <p:nvSpPr>
              <p:cNvPr id="244755" name="Rectangle 19"/>
              <p:cNvSpPr>
                <a:spLocks noChangeArrowheads="1"/>
              </p:cNvSpPr>
              <p:nvPr/>
            </p:nvSpPr>
            <p:spPr bwMode="auto">
              <a:xfrm>
                <a:off x="1615" y="2037"/>
                <a:ext cx="163" cy="1250"/>
              </a:xfrm>
              <a:prstGeom prst="rect">
                <a:avLst/>
              </a:prstGeom>
              <a:solidFill>
                <a:srgbClr val="AFE1FF"/>
              </a:solidFill>
              <a:ln w="12700">
                <a:solidFill>
                  <a:srgbClr val="FFFFFF"/>
                </a:solidFill>
                <a:miter lim="800000"/>
                <a:headEnd/>
                <a:tailEnd/>
              </a:ln>
            </p:spPr>
            <p:txBody>
              <a:bodyPr/>
              <a:lstStyle/>
              <a:p>
                <a:pPr>
                  <a:defRPr/>
                </a:pPr>
                <a:endParaRPr lang="en-US"/>
              </a:p>
            </p:txBody>
          </p:sp>
          <p:sp>
            <p:nvSpPr>
              <p:cNvPr id="244756" name="Rectangle 20"/>
              <p:cNvSpPr>
                <a:spLocks noChangeArrowheads="1"/>
              </p:cNvSpPr>
              <p:nvPr/>
            </p:nvSpPr>
            <p:spPr bwMode="auto">
              <a:xfrm>
                <a:off x="1778" y="2168"/>
                <a:ext cx="164" cy="1119"/>
              </a:xfrm>
              <a:prstGeom prst="rect">
                <a:avLst/>
              </a:prstGeom>
              <a:solidFill>
                <a:srgbClr val="008AE8"/>
              </a:solidFill>
              <a:ln w="12700">
                <a:solidFill>
                  <a:srgbClr val="FFFFFF"/>
                </a:solidFill>
                <a:miter lim="800000"/>
                <a:headEnd/>
                <a:tailEnd/>
              </a:ln>
            </p:spPr>
            <p:txBody>
              <a:bodyPr/>
              <a:lstStyle/>
              <a:p>
                <a:pPr>
                  <a:defRPr/>
                </a:pPr>
                <a:endParaRPr lang="en-US"/>
              </a:p>
            </p:txBody>
          </p:sp>
          <p:sp>
            <p:nvSpPr>
              <p:cNvPr id="244757" name="Rectangle 21"/>
              <p:cNvSpPr>
                <a:spLocks noChangeArrowheads="1"/>
              </p:cNvSpPr>
              <p:nvPr/>
            </p:nvSpPr>
            <p:spPr bwMode="auto">
              <a:xfrm>
                <a:off x="1942" y="2103"/>
                <a:ext cx="164" cy="1184"/>
              </a:xfrm>
              <a:prstGeom prst="rect">
                <a:avLst/>
              </a:prstGeom>
              <a:solidFill>
                <a:srgbClr val="CCECFF"/>
              </a:solidFill>
              <a:ln w="12700">
                <a:solidFill>
                  <a:srgbClr val="FFFFFF"/>
                </a:solidFill>
                <a:miter lim="800000"/>
                <a:headEnd/>
                <a:tailEnd/>
              </a:ln>
            </p:spPr>
            <p:txBody>
              <a:bodyPr/>
              <a:lstStyle/>
              <a:p>
                <a:pPr>
                  <a:defRPr/>
                </a:pPr>
                <a:endParaRPr lang="en-US"/>
              </a:p>
            </p:txBody>
          </p:sp>
          <p:sp>
            <p:nvSpPr>
              <p:cNvPr id="244758" name="Rectangle 22"/>
              <p:cNvSpPr>
                <a:spLocks noChangeArrowheads="1"/>
              </p:cNvSpPr>
              <p:nvPr/>
            </p:nvSpPr>
            <p:spPr bwMode="auto">
              <a:xfrm>
                <a:off x="2106" y="1972"/>
                <a:ext cx="156" cy="1315"/>
              </a:xfrm>
              <a:prstGeom prst="rect">
                <a:avLst/>
              </a:prstGeom>
              <a:solidFill>
                <a:srgbClr val="0066CC"/>
              </a:solidFill>
              <a:ln w="12700">
                <a:solidFill>
                  <a:srgbClr val="FFFFFF"/>
                </a:solidFill>
                <a:miter lim="800000"/>
                <a:headEnd/>
                <a:tailEnd/>
              </a:ln>
            </p:spPr>
            <p:txBody>
              <a:bodyPr/>
              <a:lstStyle/>
              <a:p>
                <a:pPr>
                  <a:defRPr/>
                </a:pPr>
                <a:endParaRPr lang="en-US"/>
              </a:p>
            </p:txBody>
          </p:sp>
          <p:sp>
            <p:nvSpPr>
              <p:cNvPr id="244759" name="Rectangle 23"/>
              <p:cNvSpPr>
                <a:spLocks noChangeArrowheads="1"/>
              </p:cNvSpPr>
              <p:nvPr/>
            </p:nvSpPr>
            <p:spPr bwMode="auto">
              <a:xfrm>
                <a:off x="2262" y="2037"/>
                <a:ext cx="163" cy="1250"/>
              </a:xfrm>
              <a:prstGeom prst="rect">
                <a:avLst/>
              </a:prstGeom>
              <a:solidFill>
                <a:srgbClr val="CCCCFF"/>
              </a:solidFill>
              <a:ln w="12700">
                <a:solidFill>
                  <a:srgbClr val="FFFFFF"/>
                </a:solidFill>
                <a:miter lim="800000"/>
                <a:headEnd/>
                <a:tailEnd/>
              </a:ln>
            </p:spPr>
            <p:txBody>
              <a:bodyPr/>
              <a:lstStyle/>
              <a:p>
                <a:pPr>
                  <a:defRPr/>
                </a:pPr>
                <a:endParaRPr lang="en-US"/>
              </a:p>
            </p:txBody>
          </p:sp>
          <p:sp>
            <p:nvSpPr>
              <p:cNvPr id="244760" name="Rectangle 24"/>
              <p:cNvSpPr>
                <a:spLocks noChangeArrowheads="1"/>
              </p:cNvSpPr>
              <p:nvPr/>
            </p:nvSpPr>
            <p:spPr bwMode="auto">
              <a:xfrm>
                <a:off x="2425" y="2045"/>
                <a:ext cx="164" cy="1242"/>
              </a:xfrm>
              <a:prstGeom prst="rect">
                <a:avLst/>
              </a:prstGeom>
              <a:solidFill>
                <a:srgbClr val="FF0000"/>
              </a:solidFill>
              <a:ln w="12700">
                <a:solidFill>
                  <a:srgbClr val="FFFFFF"/>
                </a:solidFill>
                <a:miter lim="800000"/>
                <a:headEnd/>
                <a:tailEnd/>
              </a:ln>
            </p:spPr>
            <p:txBody>
              <a:bodyPr/>
              <a:lstStyle/>
              <a:p>
                <a:pPr>
                  <a:defRPr/>
                </a:pPr>
                <a:endParaRPr lang="en-US"/>
              </a:p>
            </p:txBody>
          </p:sp>
          <p:sp>
            <p:nvSpPr>
              <p:cNvPr id="244761" name="Rectangle 25"/>
              <p:cNvSpPr>
                <a:spLocks noChangeArrowheads="1"/>
              </p:cNvSpPr>
              <p:nvPr/>
            </p:nvSpPr>
            <p:spPr bwMode="auto">
              <a:xfrm>
                <a:off x="2589" y="2001"/>
                <a:ext cx="164" cy="1286"/>
              </a:xfrm>
              <a:prstGeom prst="rect">
                <a:avLst/>
              </a:prstGeom>
              <a:solidFill>
                <a:srgbClr val="FFFF00"/>
              </a:solidFill>
              <a:ln w="12700">
                <a:solidFill>
                  <a:srgbClr val="FFFFFF"/>
                </a:solidFill>
                <a:miter lim="800000"/>
                <a:headEnd/>
                <a:tailEnd/>
              </a:ln>
            </p:spPr>
            <p:txBody>
              <a:bodyPr/>
              <a:lstStyle/>
              <a:p>
                <a:pPr>
                  <a:defRPr/>
                </a:pPr>
                <a:endParaRPr lang="en-US"/>
              </a:p>
            </p:txBody>
          </p:sp>
          <p:sp>
            <p:nvSpPr>
              <p:cNvPr id="244762" name="Rectangle 26"/>
              <p:cNvSpPr>
                <a:spLocks noChangeArrowheads="1"/>
              </p:cNvSpPr>
              <p:nvPr/>
            </p:nvSpPr>
            <p:spPr bwMode="auto">
              <a:xfrm>
                <a:off x="2753" y="2117"/>
                <a:ext cx="155" cy="1170"/>
              </a:xfrm>
              <a:prstGeom prst="rect">
                <a:avLst/>
              </a:prstGeom>
              <a:solidFill>
                <a:srgbClr val="00FF00"/>
              </a:solidFill>
              <a:ln w="12700">
                <a:solidFill>
                  <a:srgbClr val="FFFFFF"/>
                </a:solidFill>
                <a:miter lim="800000"/>
                <a:headEnd/>
                <a:tailEnd/>
              </a:ln>
            </p:spPr>
            <p:txBody>
              <a:bodyPr/>
              <a:lstStyle/>
              <a:p>
                <a:pPr>
                  <a:defRPr/>
                </a:pPr>
                <a:endParaRPr lang="en-US"/>
              </a:p>
            </p:txBody>
          </p:sp>
          <p:sp>
            <p:nvSpPr>
              <p:cNvPr id="244763" name="Rectangle 27"/>
              <p:cNvSpPr>
                <a:spLocks noChangeArrowheads="1"/>
              </p:cNvSpPr>
              <p:nvPr/>
            </p:nvSpPr>
            <p:spPr bwMode="auto">
              <a:xfrm>
                <a:off x="2908" y="2088"/>
                <a:ext cx="164" cy="1199"/>
              </a:xfrm>
              <a:prstGeom prst="rect">
                <a:avLst/>
              </a:prstGeom>
              <a:solidFill>
                <a:srgbClr val="00FFFF"/>
              </a:solidFill>
              <a:ln w="12700">
                <a:solidFill>
                  <a:srgbClr val="FFFFFF"/>
                </a:solidFill>
                <a:miter lim="800000"/>
                <a:headEnd/>
                <a:tailEnd/>
              </a:ln>
            </p:spPr>
            <p:txBody>
              <a:bodyPr/>
              <a:lstStyle/>
              <a:p>
                <a:pPr>
                  <a:defRPr/>
                </a:pPr>
                <a:endParaRPr lang="en-US"/>
              </a:p>
            </p:txBody>
          </p:sp>
        </p:grpSp>
        <p:grpSp>
          <p:nvGrpSpPr>
            <p:cNvPr id="3" name="Group 28"/>
            <p:cNvGrpSpPr>
              <a:grpSpLocks/>
            </p:cNvGrpSpPr>
            <p:nvPr/>
          </p:nvGrpSpPr>
          <p:grpSpPr bwMode="auto">
            <a:xfrm>
              <a:off x="1797050" y="2524125"/>
              <a:ext cx="3079750" cy="3136900"/>
              <a:chOff x="3314" y="1311"/>
              <a:chExt cx="1940" cy="1976"/>
            </a:xfrm>
          </p:grpSpPr>
          <p:sp>
            <p:nvSpPr>
              <p:cNvPr id="244765" name="Rectangle 29"/>
              <p:cNvSpPr>
                <a:spLocks noChangeArrowheads="1"/>
              </p:cNvSpPr>
              <p:nvPr/>
            </p:nvSpPr>
            <p:spPr bwMode="auto">
              <a:xfrm>
                <a:off x="3314" y="2299"/>
                <a:ext cx="163" cy="988"/>
              </a:xfrm>
              <a:prstGeom prst="rect">
                <a:avLst/>
              </a:prstGeom>
              <a:solidFill>
                <a:srgbClr val="009999"/>
              </a:solidFill>
              <a:ln w="12700">
                <a:solidFill>
                  <a:srgbClr val="FFFFFF"/>
                </a:solidFill>
                <a:miter lim="800000"/>
                <a:headEnd/>
                <a:tailEnd/>
              </a:ln>
            </p:spPr>
            <p:txBody>
              <a:bodyPr/>
              <a:lstStyle/>
              <a:p>
                <a:pPr>
                  <a:defRPr/>
                </a:pPr>
                <a:endParaRPr lang="en-US"/>
              </a:p>
            </p:txBody>
          </p:sp>
          <p:sp>
            <p:nvSpPr>
              <p:cNvPr id="244766" name="Rectangle 30"/>
              <p:cNvSpPr>
                <a:spLocks noChangeArrowheads="1"/>
              </p:cNvSpPr>
              <p:nvPr/>
            </p:nvSpPr>
            <p:spPr bwMode="auto">
              <a:xfrm>
                <a:off x="3477" y="1441"/>
                <a:ext cx="164" cy="1846"/>
              </a:xfrm>
              <a:prstGeom prst="rect">
                <a:avLst/>
              </a:prstGeom>
              <a:solidFill>
                <a:srgbClr val="0088E4"/>
              </a:solidFill>
              <a:ln w="12700">
                <a:solidFill>
                  <a:srgbClr val="FFFFFF"/>
                </a:solidFill>
                <a:miter lim="800000"/>
                <a:headEnd/>
                <a:tailEnd/>
              </a:ln>
            </p:spPr>
            <p:txBody>
              <a:bodyPr/>
              <a:lstStyle/>
              <a:p>
                <a:pPr>
                  <a:defRPr/>
                </a:pPr>
                <a:endParaRPr lang="en-US"/>
              </a:p>
            </p:txBody>
          </p:sp>
          <p:sp>
            <p:nvSpPr>
              <p:cNvPr id="244767" name="Rectangle 31"/>
              <p:cNvSpPr>
                <a:spLocks noChangeArrowheads="1"/>
              </p:cNvSpPr>
              <p:nvPr/>
            </p:nvSpPr>
            <p:spPr bwMode="auto">
              <a:xfrm>
                <a:off x="3641" y="1841"/>
                <a:ext cx="156" cy="1446"/>
              </a:xfrm>
              <a:prstGeom prst="rect">
                <a:avLst/>
              </a:prstGeom>
              <a:solidFill>
                <a:srgbClr val="99FF99"/>
              </a:solidFill>
              <a:ln w="12700">
                <a:solidFill>
                  <a:srgbClr val="FFFFFF"/>
                </a:solidFill>
                <a:miter lim="800000"/>
                <a:headEnd/>
                <a:tailEnd/>
              </a:ln>
            </p:spPr>
            <p:txBody>
              <a:bodyPr/>
              <a:lstStyle/>
              <a:p>
                <a:pPr>
                  <a:defRPr/>
                </a:pPr>
                <a:endParaRPr lang="en-US"/>
              </a:p>
            </p:txBody>
          </p:sp>
          <p:sp>
            <p:nvSpPr>
              <p:cNvPr id="244768" name="Rectangle 32"/>
              <p:cNvSpPr>
                <a:spLocks noChangeArrowheads="1"/>
              </p:cNvSpPr>
              <p:nvPr/>
            </p:nvSpPr>
            <p:spPr bwMode="auto">
              <a:xfrm>
                <a:off x="3797" y="2626"/>
                <a:ext cx="164" cy="661"/>
              </a:xfrm>
              <a:prstGeom prst="rect">
                <a:avLst/>
              </a:prstGeom>
              <a:solidFill>
                <a:srgbClr val="AFE1FF"/>
              </a:solidFill>
              <a:ln w="12700">
                <a:solidFill>
                  <a:srgbClr val="FFFFFF"/>
                </a:solidFill>
                <a:miter lim="800000"/>
                <a:headEnd/>
                <a:tailEnd/>
              </a:ln>
            </p:spPr>
            <p:txBody>
              <a:bodyPr/>
              <a:lstStyle/>
              <a:p>
                <a:pPr>
                  <a:defRPr/>
                </a:pPr>
                <a:endParaRPr lang="en-US"/>
              </a:p>
            </p:txBody>
          </p:sp>
          <p:sp>
            <p:nvSpPr>
              <p:cNvPr id="244769" name="Rectangle 33"/>
              <p:cNvSpPr>
                <a:spLocks noChangeArrowheads="1"/>
              </p:cNvSpPr>
              <p:nvPr/>
            </p:nvSpPr>
            <p:spPr bwMode="auto">
              <a:xfrm>
                <a:off x="3961" y="2168"/>
                <a:ext cx="163" cy="1119"/>
              </a:xfrm>
              <a:prstGeom prst="rect">
                <a:avLst/>
              </a:prstGeom>
              <a:solidFill>
                <a:srgbClr val="008AE8"/>
              </a:solidFill>
              <a:ln w="12700">
                <a:solidFill>
                  <a:srgbClr val="FFFFFF"/>
                </a:solidFill>
                <a:miter lim="800000"/>
                <a:headEnd/>
                <a:tailEnd/>
              </a:ln>
            </p:spPr>
            <p:txBody>
              <a:bodyPr/>
              <a:lstStyle/>
              <a:p>
                <a:pPr>
                  <a:defRPr/>
                </a:pPr>
                <a:endParaRPr lang="en-US"/>
              </a:p>
            </p:txBody>
          </p:sp>
          <p:sp>
            <p:nvSpPr>
              <p:cNvPr id="244770" name="Rectangle 34"/>
              <p:cNvSpPr>
                <a:spLocks noChangeArrowheads="1"/>
              </p:cNvSpPr>
              <p:nvPr/>
            </p:nvSpPr>
            <p:spPr bwMode="auto">
              <a:xfrm>
                <a:off x="4124" y="1376"/>
                <a:ext cx="164" cy="1911"/>
              </a:xfrm>
              <a:prstGeom prst="rect">
                <a:avLst/>
              </a:prstGeom>
              <a:solidFill>
                <a:srgbClr val="CCECFF"/>
              </a:solidFill>
              <a:ln w="12700">
                <a:solidFill>
                  <a:srgbClr val="FFFFFF"/>
                </a:solidFill>
                <a:miter lim="800000"/>
                <a:headEnd/>
                <a:tailEnd/>
              </a:ln>
            </p:spPr>
            <p:txBody>
              <a:bodyPr/>
              <a:lstStyle/>
              <a:p>
                <a:pPr>
                  <a:defRPr/>
                </a:pPr>
                <a:endParaRPr lang="en-US"/>
              </a:p>
            </p:txBody>
          </p:sp>
          <p:sp>
            <p:nvSpPr>
              <p:cNvPr id="244771" name="Rectangle 35"/>
              <p:cNvSpPr>
                <a:spLocks noChangeArrowheads="1"/>
              </p:cNvSpPr>
              <p:nvPr/>
            </p:nvSpPr>
            <p:spPr bwMode="auto">
              <a:xfrm>
                <a:off x="4288" y="2561"/>
                <a:ext cx="156" cy="726"/>
              </a:xfrm>
              <a:prstGeom prst="rect">
                <a:avLst/>
              </a:prstGeom>
              <a:solidFill>
                <a:srgbClr val="0066CC"/>
              </a:solidFill>
              <a:ln w="12700">
                <a:solidFill>
                  <a:srgbClr val="FFFFFF"/>
                </a:solidFill>
                <a:miter lim="800000"/>
                <a:headEnd/>
                <a:tailEnd/>
              </a:ln>
            </p:spPr>
            <p:txBody>
              <a:bodyPr/>
              <a:lstStyle/>
              <a:p>
                <a:pPr>
                  <a:defRPr/>
                </a:pPr>
                <a:endParaRPr lang="en-US"/>
              </a:p>
            </p:txBody>
          </p:sp>
          <p:sp>
            <p:nvSpPr>
              <p:cNvPr id="244772" name="Rectangle 36"/>
              <p:cNvSpPr>
                <a:spLocks noChangeArrowheads="1"/>
              </p:cNvSpPr>
              <p:nvPr/>
            </p:nvSpPr>
            <p:spPr bwMode="auto">
              <a:xfrm>
                <a:off x="4444" y="1972"/>
                <a:ext cx="164" cy="1315"/>
              </a:xfrm>
              <a:prstGeom prst="rect">
                <a:avLst/>
              </a:prstGeom>
              <a:solidFill>
                <a:srgbClr val="CCCCFF"/>
              </a:solidFill>
              <a:ln w="12700">
                <a:solidFill>
                  <a:srgbClr val="FFFFFF"/>
                </a:solidFill>
                <a:miter lim="800000"/>
                <a:headEnd/>
                <a:tailEnd/>
              </a:ln>
            </p:spPr>
            <p:txBody>
              <a:bodyPr/>
              <a:lstStyle/>
              <a:p>
                <a:pPr>
                  <a:defRPr/>
                </a:pPr>
                <a:endParaRPr lang="en-US"/>
              </a:p>
            </p:txBody>
          </p:sp>
          <p:sp>
            <p:nvSpPr>
              <p:cNvPr id="244773" name="Rectangle 37"/>
              <p:cNvSpPr>
                <a:spLocks noChangeArrowheads="1"/>
              </p:cNvSpPr>
              <p:nvPr/>
            </p:nvSpPr>
            <p:spPr bwMode="auto">
              <a:xfrm>
                <a:off x="4608" y="1311"/>
                <a:ext cx="163" cy="1976"/>
              </a:xfrm>
              <a:prstGeom prst="rect">
                <a:avLst/>
              </a:prstGeom>
              <a:solidFill>
                <a:srgbClr val="FF0000"/>
              </a:solidFill>
              <a:ln w="12700">
                <a:solidFill>
                  <a:srgbClr val="FFFFFF"/>
                </a:solidFill>
                <a:miter lim="800000"/>
                <a:headEnd/>
                <a:tailEnd/>
              </a:ln>
            </p:spPr>
            <p:txBody>
              <a:bodyPr/>
              <a:lstStyle/>
              <a:p>
                <a:pPr>
                  <a:defRPr/>
                </a:pPr>
                <a:endParaRPr lang="en-US"/>
              </a:p>
            </p:txBody>
          </p:sp>
          <p:sp>
            <p:nvSpPr>
              <p:cNvPr id="244774" name="Rectangle 38"/>
              <p:cNvSpPr>
                <a:spLocks noChangeArrowheads="1"/>
              </p:cNvSpPr>
              <p:nvPr/>
            </p:nvSpPr>
            <p:spPr bwMode="auto">
              <a:xfrm>
                <a:off x="4771" y="2234"/>
                <a:ext cx="164" cy="1053"/>
              </a:xfrm>
              <a:prstGeom prst="rect">
                <a:avLst/>
              </a:prstGeom>
              <a:solidFill>
                <a:srgbClr val="FFFF00"/>
              </a:solidFill>
              <a:ln w="12700">
                <a:solidFill>
                  <a:srgbClr val="FFFFFF"/>
                </a:solidFill>
                <a:miter lim="800000"/>
                <a:headEnd/>
                <a:tailEnd/>
              </a:ln>
            </p:spPr>
            <p:txBody>
              <a:bodyPr/>
              <a:lstStyle/>
              <a:p>
                <a:pPr>
                  <a:defRPr/>
                </a:pPr>
                <a:endParaRPr lang="en-US"/>
              </a:p>
            </p:txBody>
          </p:sp>
          <p:sp>
            <p:nvSpPr>
              <p:cNvPr id="244775" name="Rectangle 39"/>
              <p:cNvSpPr>
                <a:spLocks noChangeArrowheads="1"/>
              </p:cNvSpPr>
              <p:nvPr/>
            </p:nvSpPr>
            <p:spPr bwMode="auto">
              <a:xfrm>
                <a:off x="4935" y="2626"/>
                <a:ext cx="156" cy="661"/>
              </a:xfrm>
              <a:prstGeom prst="rect">
                <a:avLst/>
              </a:prstGeom>
              <a:solidFill>
                <a:srgbClr val="00FF00"/>
              </a:solidFill>
              <a:ln w="12700">
                <a:solidFill>
                  <a:srgbClr val="FFFFFF"/>
                </a:solidFill>
                <a:miter lim="800000"/>
                <a:headEnd/>
                <a:tailEnd/>
              </a:ln>
            </p:spPr>
            <p:txBody>
              <a:bodyPr/>
              <a:lstStyle/>
              <a:p>
                <a:pPr>
                  <a:defRPr/>
                </a:pPr>
                <a:endParaRPr lang="en-US"/>
              </a:p>
            </p:txBody>
          </p:sp>
          <p:sp>
            <p:nvSpPr>
              <p:cNvPr id="244776" name="Rectangle 40"/>
              <p:cNvSpPr>
                <a:spLocks noChangeArrowheads="1"/>
              </p:cNvSpPr>
              <p:nvPr/>
            </p:nvSpPr>
            <p:spPr bwMode="auto">
              <a:xfrm>
                <a:off x="5091" y="1710"/>
                <a:ext cx="163" cy="1577"/>
              </a:xfrm>
              <a:prstGeom prst="rect">
                <a:avLst/>
              </a:prstGeom>
              <a:solidFill>
                <a:srgbClr val="00FFFF"/>
              </a:solidFill>
              <a:ln w="12700">
                <a:solidFill>
                  <a:srgbClr val="FFFFFF"/>
                </a:solidFill>
                <a:miter lim="800000"/>
                <a:headEnd/>
                <a:tailEnd/>
              </a:ln>
            </p:spPr>
            <p:txBody>
              <a:bodyPr/>
              <a:lstStyle/>
              <a:p>
                <a:pPr>
                  <a:defRPr/>
                </a:pPr>
                <a:endParaRPr lang="en-US"/>
              </a:p>
            </p:txBody>
          </p:sp>
        </p:grpSp>
        <p:sp>
          <p:nvSpPr>
            <p:cNvPr id="244777" name="Line 41" descr="In the graph, manufactured batches are compared for their quality attributes.  For the left group, batches display a high degree of variability for the quality attributes demonstrating a lack of control in the manufacturing process .  For the right group, batches display little variablility for quality attributed demonstrating control over the manufacturing process."/>
            <p:cNvSpPr>
              <a:spLocks noChangeShapeType="1"/>
            </p:cNvSpPr>
            <p:nvPr/>
          </p:nvSpPr>
          <p:spPr bwMode="auto">
            <a:xfrm>
              <a:off x="1611313" y="2006600"/>
              <a:ext cx="0" cy="3656013"/>
            </a:xfrm>
            <a:prstGeom prst="line">
              <a:avLst/>
            </a:prstGeom>
            <a:noFill/>
            <a:ln w="12700">
              <a:solidFill>
                <a:srgbClr val="FFFFFF"/>
              </a:solidFill>
              <a:round/>
              <a:headEnd/>
              <a:tailEnd/>
            </a:ln>
            <a:extLst/>
          </p:spPr>
          <p:txBody>
            <a:bodyPr/>
            <a:lstStyle/>
            <a:p>
              <a:pPr>
                <a:defRPr/>
              </a:pPr>
              <a:endParaRPr lang="en-US"/>
            </a:p>
          </p:txBody>
        </p:sp>
        <p:sp>
          <p:nvSpPr>
            <p:cNvPr id="244778" name="Line 42"/>
            <p:cNvSpPr>
              <a:spLocks noChangeShapeType="1"/>
            </p:cNvSpPr>
            <p:nvPr/>
          </p:nvSpPr>
          <p:spPr bwMode="auto">
            <a:xfrm>
              <a:off x="1511300" y="5662613"/>
              <a:ext cx="100013" cy="0"/>
            </a:xfrm>
            <a:prstGeom prst="line">
              <a:avLst/>
            </a:prstGeom>
            <a:noFill/>
            <a:ln w="12700">
              <a:solidFill>
                <a:srgbClr val="FFFFFF"/>
              </a:solidFill>
              <a:round/>
              <a:headEnd/>
              <a:tailEnd/>
            </a:ln>
            <a:extLst/>
          </p:spPr>
          <p:txBody>
            <a:bodyPr/>
            <a:lstStyle/>
            <a:p>
              <a:pPr>
                <a:defRPr/>
              </a:pPr>
              <a:endParaRPr lang="en-US"/>
            </a:p>
          </p:txBody>
        </p:sp>
        <p:sp>
          <p:nvSpPr>
            <p:cNvPr id="244779" name="Line 43"/>
            <p:cNvSpPr>
              <a:spLocks noChangeShapeType="1"/>
            </p:cNvSpPr>
            <p:nvPr/>
          </p:nvSpPr>
          <p:spPr bwMode="auto">
            <a:xfrm>
              <a:off x="1511300" y="5143500"/>
              <a:ext cx="100013" cy="0"/>
            </a:xfrm>
            <a:prstGeom prst="line">
              <a:avLst/>
            </a:prstGeom>
            <a:noFill/>
            <a:ln w="12700">
              <a:solidFill>
                <a:srgbClr val="FFFFFF"/>
              </a:solidFill>
              <a:round/>
              <a:headEnd/>
              <a:tailEnd/>
            </a:ln>
            <a:extLst/>
          </p:spPr>
          <p:txBody>
            <a:bodyPr/>
            <a:lstStyle/>
            <a:p>
              <a:pPr>
                <a:defRPr/>
              </a:pPr>
              <a:endParaRPr lang="en-US"/>
            </a:p>
          </p:txBody>
        </p:sp>
        <p:sp>
          <p:nvSpPr>
            <p:cNvPr id="244780" name="Line 44"/>
            <p:cNvSpPr>
              <a:spLocks noChangeShapeType="1"/>
            </p:cNvSpPr>
            <p:nvPr/>
          </p:nvSpPr>
          <p:spPr bwMode="auto">
            <a:xfrm>
              <a:off x="1511300" y="4613275"/>
              <a:ext cx="100013" cy="0"/>
            </a:xfrm>
            <a:prstGeom prst="line">
              <a:avLst/>
            </a:prstGeom>
            <a:noFill/>
            <a:ln w="12700">
              <a:solidFill>
                <a:srgbClr val="FFFFFF"/>
              </a:solidFill>
              <a:round/>
              <a:headEnd/>
              <a:tailEnd/>
            </a:ln>
            <a:extLst/>
          </p:spPr>
          <p:txBody>
            <a:bodyPr/>
            <a:lstStyle/>
            <a:p>
              <a:pPr>
                <a:defRPr/>
              </a:pPr>
              <a:endParaRPr lang="en-US"/>
            </a:p>
          </p:txBody>
        </p:sp>
        <p:sp>
          <p:nvSpPr>
            <p:cNvPr id="244781" name="Line 45"/>
            <p:cNvSpPr>
              <a:spLocks noChangeShapeType="1"/>
            </p:cNvSpPr>
            <p:nvPr/>
          </p:nvSpPr>
          <p:spPr bwMode="auto">
            <a:xfrm>
              <a:off x="1511300" y="4094163"/>
              <a:ext cx="100013" cy="0"/>
            </a:xfrm>
            <a:prstGeom prst="line">
              <a:avLst/>
            </a:prstGeom>
            <a:noFill/>
            <a:ln w="12700">
              <a:solidFill>
                <a:srgbClr val="FFFFFF"/>
              </a:solidFill>
              <a:round/>
              <a:headEnd/>
              <a:tailEnd/>
            </a:ln>
            <a:extLst/>
          </p:spPr>
          <p:txBody>
            <a:bodyPr/>
            <a:lstStyle/>
            <a:p>
              <a:pPr>
                <a:defRPr/>
              </a:pPr>
              <a:endParaRPr lang="en-US"/>
            </a:p>
          </p:txBody>
        </p:sp>
        <p:sp>
          <p:nvSpPr>
            <p:cNvPr id="244782" name="Line 46"/>
            <p:cNvSpPr>
              <a:spLocks noChangeShapeType="1"/>
            </p:cNvSpPr>
            <p:nvPr/>
          </p:nvSpPr>
          <p:spPr bwMode="auto">
            <a:xfrm>
              <a:off x="1511300" y="3575050"/>
              <a:ext cx="100013" cy="0"/>
            </a:xfrm>
            <a:prstGeom prst="line">
              <a:avLst/>
            </a:prstGeom>
            <a:noFill/>
            <a:ln w="12700">
              <a:solidFill>
                <a:srgbClr val="FFFFFF"/>
              </a:solidFill>
              <a:round/>
              <a:headEnd/>
              <a:tailEnd/>
            </a:ln>
            <a:extLst/>
          </p:spPr>
          <p:txBody>
            <a:bodyPr/>
            <a:lstStyle/>
            <a:p>
              <a:pPr>
                <a:defRPr/>
              </a:pPr>
              <a:endParaRPr lang="en-US"/>
            </a:p>
          </p:txBody>
        </p:sp>
        <p:sp>
          <p:nvSpPr>
            <p:cNvPr id="244783" name="Line 47"/>
            <p:cNvSpPr>
              <a:spLocks noChangeShapeType="1"/>
            </p:cNvSpPr>
            <p:nvPr/>
          </p:nvSpPr>
          <p:spPr bwMode="auto">
            <a:xfrm>
              <a:off x="1511300" y="3055938"/>
              <a:ext cx="100013" cy="0"/>
            </a:xfrm>
            <a:prstGeom prst="line">
              <a:avLst/>
            </a:prstGeom>
            <a:noFill/>
            <a:ln w="12700">
              <a:solidFill>
                <a:srgbClr val="FFFFFF"/>
              </a:solidFill>
              <a:round/>
              <a:headEnd/>
              <a:tailEnd/>
            </a:ln>
            <a:extLst/>
          </p:spPr>
          <p:txBody>
            <a:bodyPr/>
            <a:lstStyle/>
            <a:p>
              <a:pPr>
                <a:defRPr/>
              </a:pPr>
              <a:endParaRPr lang="en-US"/>
            </a:p>
          </p:txBody>
        </p:sp>
        <p:sp>
          <p:nvSpPr>
            <p:cNvPr id="244784" name="Line 48"/>
            <p:cNvSpPr>
              <a:spLocks noChangeShapeType="1"/>
            </p:cNvSpPr>
            <p:nvPr/>
          </p:nvSpPr>
          <p:spPr bwMode="auto">
            <a:xfrm>
              <a:off x="1511300" y="2525713"/>
              <a:ext cx="100013" cy="0"/>
            </a:xfrm>
            <a:prstGeom prst="line">
              <a:avLst/>
            </a:prstGeom>
            <a:noFill/>
            <a:ln w="12700">
              <a:solidFill>
                <a:srgbClr val="FFFFFF"/>
              </a:solidFill>
              <a:round/>
              <a:headEnd/>
              <a:tailEnd/>
            </a:ln>
            <a:extLst/>
          </p:spPr>
          <p:txBody>
            <a:bodyPr/>
            <a:lstStyle/>
            <a:p>
              <a:pPr>
                <a:defRPr/>
              </a:pPr>
              <a:endParaRPr lang="en-US"/>
            </a:p>
          </p:txBody>
        </p:sp>
        <p:sp>
          <p:nvSpPr>
            <p:cNvPr id="244785" name="Line 49"/>
            <p:cNvSpPr>
              <a:spLocks noChangeShapeType="1"/>
            </p:cNvSpPr>
            <p:nvPr/>
          </p:nvSpPr>
          <p:spPr bwMode="auto">
            <a:xfrm>
              <a:off x="1511300" y="2006600"/>
              <a:ext cx="100013" cy="0"/>
            </a:xfrm>
            <a:prstGeom prst="line">
              <a:avLst/>
            </a:prstGeom>
            <a:noFill/>
            <a:ln w="12700">
              <a:solidFill>
                <a:srgbClr val="FFFFFF"/>
              </a:solidFill>
              <a:round/>
              <a:headEnd/>
              <a:tailEnd/>
            </a:ln>
            <a:extLst/>
          </p:spPr>
          <p:txBody>
            <a:bodyPr/>
            <a:lstStyle/>
            <a:p>
              <a:pPr>
                <a:defRPr/>
              </a:pPr>
              <a:endParaRPr lang="en-US"/>
            </a:p>
          </p:txBody>
        </p:sp>
        <p:sp>
          <p:nvSpPr>
            <p:cNvPr id="244786" name="Line 50"/>
            <p:cNvSpPr>
              <a:spLocks noChangeShapeType="1"/>
            </p:cNvSpPr>
            <p:nvPr/>
          </p:nvSpPr>
          <p:spPr bwMode="auto">
            <a:xfrm>
              <a:off x="1611313" y="5662613"/>
              <a:ext cx="6927850" cy="0"/>
            </a:xfrm>
            <a:prstGeom prst="line">
              <a:avLst/>
            </a:prstGeom>
            <a:noFill/>
            <a:ln w="12700">
              <a:solidFill>
                <a:srgbClr val="FFFFFF"/>
              </a:solidFill>
              <a:round/>
              <a:headEnd/>
              <a:tailEnd/>
            </a:ln>
            <a:extLst/>
          </p:spPr>
          <p:txBody>
            <a:bodyPr/>
            <a:lstStyle/>
            <a:p>
              <a:pPr>
                <a:defRPr/>
              </a:pPr>
              <a:endParaRPr lang="en-US"/>
            </a:p>
          </p:txBody>
        </p:sp>
        <p:sp>
          <p:nvSpPr>
            <p:cNvPr id="244787" name="Line 51"/>
            <p:cNvSpPr>
              <a:spLocks noChangeShapeType="1"/>
            </p:cNvSpPr>
            <p:nvPr/>
          </p:nvSpPr>
          <p:spPr bwMode="auto">
            <a:xfrm flipV="1">
              <a:off x="1611313" y="5662613"/>
              <a:ext cx="0" cy="92075"/>
            </a:xfrm>
            <a:prstGeom prst="line">
              <a:avLst/>
            </a:prstGeom>
            <a:noFill/>
            <a:ln w="12700">
              <a:solidFill>
                <a:srgbClr val="FFFFFF"/>
              </a:solidFill>
              <a:round/>
              <a:headEnd/>
              <a:tailEnd/>
            </a:ln>
            <a:extLst/>
          </p:spPr>
          <p:txBody>
            <a:bodyPr/>
            <a:lstStyle/>
            <a:p>
              <a:pPr>
                <a:defRPr/>
              </a:pPr>
              <a:endParaRPr lang="en-US"/>
            </a:p>
          </p:txBody>
        </p:sp>
        <p:sp>
          <p:nvSpPr>
            <p:cNvPr id="244788" name="Line 52"/>
            <p:cNvSpPr>
              <a:spLocks noChangeShapeType="1"/>
            </p:cNvSpPr>
            <p:nvPr/>
          </p:nvSpPr>
          <p:spPr bwMode="auto">
            <a:xfrm flipV="1">
              <a:off x="5075238" y="5662613"/>
              <a:ext cx="0" cy="92075"/>
            </a:xfrm>
            <a:prstGeom prst="line">
              <a:avLst/>
            </a:prstGeom>
            <a:noFill/>
            <a:ln w="12700">
              <a:solidFill>
                <a:srgbClr val="FFFFFF"/>
              </a:solidFill>
              <a:round/>
              <a:headEnd/>
              <a:tailEnd/>
            </a:ln>
            <a:extLst/>
          </p:spPr>
          <p:txBody>
            <a:bodyPr/>
            <a:lstStyle/>
            <a:p>
              <a:pPr>
                <a:defRPr/>
              </a:pPr>
              <a:endParaRPr lang="en-US"/>
            </a:p>
          </p:txBody>
        </p:sp>
        <p:sp>
          <p:nvSpPr>
            <p:cNvPr id="244789" name="Line 53"/>
            <p:cNvSpPr>
              <a:spLocks noChangeShapeType="1"/>
            </p:cNvSpPr>
            <p:nvPr/>
          </p:nvSpPr>
          <p:spPr bwMode="auto">
            <a:xfrm flipV="1">
              <a:off x="8539163" y="5662613"/>
              <a:ext cx="0" cy="92075"/>
            </a:xfrm>
            <a:prstGeom prst="line">
              <a:avLst/>
            </a:prstGeom>
            <a:noFill/>
            <a:ln w="12700">
              <a:solidFill>
                <a:srgbClr val="FFFFFF"/>
              </a:solidFill>
              <a:round/>
              <a:headEnd/>
              <a:tailEnd/>
            </a:ln>
            <a:extLst/>
          </p:spPr>
          <p:txBody>
            <a:bodyPr/>
            <a:lstStyle/>
            <a:p>
              <a:pPr>
                <a:defRPr/>
              </a:pPr>
              <a:endParaRPr lang="en-US"/>
            </a:p>
          </p:txBody>
        </p:sp>
        <p:sp>
          <p:nvSpPr>
            <p:cNvPr id="244790" name="Rectangle 54"/>
            <p:cNvSpPr>
              <a:spLocks noChangeArrowheads="1"/>
            </p:cNvSpPr>
            <p:nvPr/>
          </p:nvSpPr>
          <p:spPr bwMode="auto">
            <a:xfrm>
              <a:off x="1201738" y="5502275"/>
              <a:ext cx="155575" cy="334963"/>
            </a:xfrm>
            <a:prstGeom prst="rect">
              <a:avLst/>
            </a:prstGeom>
            <a:noFill/>
            <a:ln>
              <a:noFill/>
            </a:ln>
            <a:extLst/>
          </p:spPr>
          <p:txBody>
            <a:bodyPr wrap="none" lIns="0" tIns="0" rIns="0" bIns="0">
              <a:spAutoFit/>
            </a:bodyPr>
            <a:lstStyle/>
            <a:p>
              <a:pPr>
                <a:defRPr/>
              </a:pPr>
              <a:r>
                <a:rPr lang="en-US" sz="2200" b="1">
                  <a:solidFill>
                    <a:srgbClr val="FFFFFF"/>
                  </a:solidFill>
                  <a:effectLst/>
                </a:rPr>
                <a:t>0</a:t>
              </a:r>
              <a:endParaRPr lang="en-US">
                <a:effectLst>
                  <a:outerShdw blurRad="38100" dist="38100" dir="2700000" algn="tl">
                    <a:srgbClr val="000000"/>
                  </a:outerShdw>
                </a:effectLst>
              </a:endParaRPr>
            </a:p>
          </p:txBody>
        </p:sp>
        <p:sp>
          <p:nvSpPr>
            <p:cNvPr id="244791" name="Rectangle 55"/>
            <p:cNvSpPr>
              <a:spLocks noChangeArrowheads="1"/>
            </p:cNvSpPr>
            <p:nvPr/>
          </p:nvSpPr>
          <p:spPr bwMode="auto">
            <a:xfrm>
              <a:off x="1201738" y="4983163"/>
              <a:ext cx="155575" cy="334962"/>
            </a:xfrm>
            <a:prstGeom prst="rect">
              <a:avLst/>
            </a:prstGeom>
            <a:noFill/>
            <a:ln>
              <a:noFill/>
            </a:ln>
            <a:extLst/>
          </p:spPr>
          <p:txBody>
            <a:bodyPr wrap="none" lIns="0" tIns="0" rIns="0" bIns="0">
              <a:spAutoFit/>
            </a:bodyPr>
            <a:lstStyle/>
            <a:p>
              <a:pPr>
                <a:defRPr/>
              </a:pPr>
              <a:r>
                <a:rPr lang="en-US" sz="2200" b="1">
                  <a:solidFill>
                    <a:srgbClr val="FFFFFF"/>
                  </a:solidFill>
                  <a:effectLst/>
                </a:rPr>
                <a:t>5</a:t>
              </a:r>
              <a:endParaRPr lang="en-US">
                <a:effectLst>
                  <a:outerShdw blurRad="38100" dist="38100" dir="2700000" algn="tl">
                    <a:srgbClr val="000000"/>
                  </a:outerShdw>
                </a:effectLst>
              </a:endParaRPr>
            </a:p>
          </p:txBody>
        </p:sp>
        <p:sp>
          <p:nvSpPr>
            <p:cNvPr id="244792" name="Rectangle 56"/>
            <p:cNvSpPr>
              <a:spLocks noChangeArrowheads="1"/>
            </p:cNvSpPr>
            <p:nvPr/>
          </p:nvSpPr>
          <p:spPr bwMode="auto">
            <a:xfrm>
              <a:off x="1041400" y="4451350"/>
              <a:ext cx="311150" cy="334963"/>
            </a:xfrm>
            <a:prstGeom prst="rect">
              <a:avLst/>
            </a:prstGeom>
            <a:noFill/>
            <a:ln>
              <a:noFill/>
            </a:ln>
            <a:extLst/>
          </p:spPr>
          <p:txBody>
            <a:bodyPr wrap="none" lIns="0" tIns="0" rIns="0" bIns="0">
              <a:spAutoFit/>
            </a:bodyPr>
            <a:lstStyle/>
            <a:p>
              <a:pPr>
                <a:defRPr/>
              </a:pPr>
              <a:r>
                <a:rPr lang="en-US" sz="2200" b="1">
                  <a:solidFill>
                    <a:srgbClr val="FFFFFF"/>
                  </a:solidFill>
                  <a:effectLst/>
                </a:rPr>
                <a:t>10</a:t>
              </a:r>
              <a:endParaRPr lang="en-US">
                <a:effectLst>
                  <a:outerShdw blurRad="38100" dist="38100" dir="2700000" algn="tl">
                    <a:srgbClr val="000000"/>
                  </a:outerShdw>
                </a:effectLst>
              </a:endParaRPr>
            </a:p>
          </p:txBody>
        </p:sp>
        <p:sp>
          <p:nvSpPr>
            <p:cNvPr id="244793" name="Rectangle 57"/>
            <p:cNvSpPr>
              <a:spLocks noChangeArrowheads="1"/>
            </p:cNvSpPr>
            <p:nvPr/>
          </p:nvSpPr>
          <p:spPr bwMode="auto">
            <a:xfrm>
              <a:off x="1041400" y="3932238"/>
              <a:ext cx="311150" cy="334962"/>
            </a:xfrm>
            <a:prstGeom prst="rect">
              <a:avLst/>
            </a:prstGeom>
            <a:noFill/>
            <a:ln>
              <a:noFill/>
            </a:ln>
            <a:extLst/>
          </p:spPr>
          <p:txBody>
            <a:bodyPr wrap="none" lIns="0" tIns="0" rIns="0" bIns="0">
              <a:spAutoFit/>
            </a:bodyPr>
            <a:lstStyle/>
            <a:p>
              <a:pPr>
                <a:defRPr/>
              </a:pPr>
              <a:r>
                <a:rPr lang="en-US" sz="2200" b="1">
                  <a:solidFill>
                    <a:srgbClr val="FFFFFF"/>
                  </a:solidFill>
                  <a:effectLst/>
                </a:rPr>
                <a:t>15</a:t>
              </a:r>
              <a:endParaRPr lang="en-US">
                <a:effectLst>
                  <a:outerShdw blurRad="38100" dist="38100" dir="2700000" algn="tl">
                    <a:srgbClr val="000000"/>
                  </a:outerShdw>
                </a:effectLst>
              </a:endParaRPr>
            </a:p>
          </p:txBody>
        </p:sp>
        <p:sp>
          <p:nvSpPr>
            <p:cNvPr id="244794" name="Rectangle 58"/>
            <p:cNvSpPr>
              <a:spLocks noChangeArrowheads="1"/>
            </p:cNvSpPr>
            <p:nvPr/>
          </p:nvSpPr>
          <p:spPr bwMode="auto">
            <a:xfrm>
              <a:off x="1041400" y="3413125"/>
              <a:ext cx="311150" cy="334963"/>
            </a:xfrm>
            <a:prstGeom prst="rect">
              <a:avLst/>
            </a:prstGeom>
            <a:noFill/>
            <a:ln>
              <a:noFill/>
            </a:ln>
            <a:extLst/>
          </p:spPr>
          <p:txBody>
            <a:bodyPr wrap="none" lIns="0" tIns="0" rIns="0" bIns="0">
              <a:spAutoFit/>
            </a:bodyPr>
            <a:lstStyle/>
            <a:p>
              <a:pPr>
                <a:defRPr/>
              </a:pPr>
              <a:r>
                <a:rPr lang="en-US" sz="2200" b="1">
                  <a:solidFill>
                    <a:srgbClr val="FFFFFF"/>
                  </a:solidFill>
                  <a:effectLst/>
                </a:rPr>
                <a:t>20</a:t>
              </a:r>
              <a:endParaRPr lang="en-US">
                <a:effectLst>
                  <a:outerShdw blurRad="38100" dist="38100" dir="2700000" algn="tl">
                    <a:srgbClr val="000000"/>
                  </a:outerShdw>
                </a:effectLst>
              </a:endParaRPr>
            </a:p>
          </p:txBody>
        </p:sp>
        <p:sp>
          <p:nvSpPr>
            <p:cNvPr id="244795" name="Rectangle 59"/>
            <p:cNvSpPr>
              <a:spLocks noChangeArrowheads="1"/>
            </p:cNvSpPr>
            <p:nvPr/>
          </p:nvSpPr>
          <p:spPr bwMode="auto">
            <a:xfrm>
              <a:off x="1041400" y="2894013"/>
              <a:ext cx="311150" cy="334962"/>
            </a:xfrm>
            <a:prstGeom prst="rect">
              <a:avLst/>
            </a:prstGeom>
            <a:noFill/>
            <a:ln>
              <a:noFill/>
            </a:ln>
            <a:extLst/>
          </p:spPr>
          <p:txBody>
            <a:bodyPr wrap="none" lIns="0" tIns="0" rIns="0" bIns="0">
              <a:spAutoFit/>
            </a:bodyPr>
            <a:lstStyle/>
            <a:p>
              <a:pPr>
                <a:defRPr/>
              </a:pPr>
              <a:r>
                <a:rPr lang="en-US" sz="2200" b="1" dirty="0">
                  <a:solidFill>
                    <a:srgbClr val="FFFFFF"/>
                  </a:solidFill>
                  <a:effectLst/>
                </a:rPr>
                <a:t>25</a:t>
              </a:r>
              <a:endParaRPr lang="en-US" dirty="0">
                <a:effectLst>
                  <a:outerShdw blurRad="38100" dist="38100" dir="2700000" algn="tl">
                    <a:srgbClr val="000000"/>
                  </a:outerShdw>
                </a:effectLst>
              </a:endParaRPr>
            </a:p>
          </p:txBody>
        </p:sp>
        <p:sp>
          <p:nvSpPr>
            <p:cNvPr id="244796" name="Rectangle 60"/>
            <p:cNvSpPr>
              <a:spLocks noChangeArrowheads="1"/>
            </p:cNvSpPr>
            <p:nvPr/>
          </p:nvSpPr>
          <p:spPr bwMode="auto">
            <a:xfrm>
              <a:off x="1041400" y="2363788"/>
              <a:ext cx="311150" cy="334962"/>
            </a:xfrm>
            <a:prstGeom prst="rect">
              <a:avLst/>
            </a:prstGeom>
            <a:noFill/>
            <a:ln>
              <a:noFill/>
            </a:ln>
            <a:extLst/>
          </p:spPr>
          <p:txBody>
            <a:bodyPr wrap="none" lIns="0" tIns="0" rIns="0" bIns="0">
              <a:spAutoFit/>
            </a:bodyPr>
            <a:lstStyle/>
            <a:p>
              <a:pPr>
                <a:defRPr/>
              </a:pPr>
              <a:r>
                <a:rPr lang="en-US" sz="2200" b="1" dirty="0">
                  <a:solidFill>
                    <a:srgbClr val="FFFFFF"/>
                  </a:solidFill>
                  <a:effectLst/>
                </a:rPr>
                <a:t>30</a:t>
              </a:r>
              <a:endParaRPr lang="en-US" dirty="0">
                <a:effectLst>
                  <a:outerShdw blurRad="38100" dist="38100" dir="2700000" algn="tl">
                    <a:srgbClr val="000000"/>
                  </a:outerShdw>
                </a:effectLst>
              </a:endParaRPr>
            </a:p>
          </p:txBody>
        </p:sp>
        <p:sp>
          <p:nvSpPr>
            <p:cNvPr id="244797" name="Rectangle 61"/>
            <p:cNvSpPr>
              <a:spLocks noChangeArrowheads="1"/>
            </p:cNvSpPr>
            <p:nvPr/>
          </p:nvSpPr>
          <p:spPr bwMode="auto">
            <a:xfrm>
              <a:off x="1041400" y="1844675"/>
              <a:ext cx="311150" cy="334963"/>
            </a:xfrm>
            <a:prstGeom prst="rect">
              <a:avLst/>
            </a:prstGeom>
            <a:noFill/>
            <a:ln>
              <a:noFill/>
            </a:ln>
            <a:extLst/>
          </p:spPr>
          <p:txBody>
            <a:bodyPr wrap="none" lIns="0" tIns="0" rIns="0" bIns="0">
              <a:spAutoFit/>
            </a:bodyPr>
            <a:lstStyle/>
            <a:p>
              <a:pPr>
                <a:defRPr/>
              </a:pPr>
              <a:r>
                <a:rPr lang="en-US" sz="2200" b="1">
                  <a:solidFill>
                    <a:srgbClr val="FFFFFF"/>
                  </a:solidFill>
                  <a:effectLst/>
                </a:rPr>
                <a:t>35</a:t>
              </a:r>
              <a:endParaRPr lang="en-US">
                <a:effectLst>
                  <a:outerShdw blurRad="38100" dist="38100" dir="2700000" algn="tl">
                    <a:srgbClr val="000000"/>
                  </a:outerShdw>
                </a:effectLst>
              </a:endParaRPr>
            </a:p>
          </p:txBody>
        </p:sp>
        <p:sp>
          <p:nvSpPr>
            <p:cNvPr id="244798" name="Rectangle 62"/>
            <p:cNvSpPr>
              <a:spLocks noChangeArrowheads="1"/>
            </p:cNvSpPr>
            <p:nvPr/>
          </p:nvSpPr>
          <p:spPr bwMode="auto">
            <a:xfrm>
              <a:off x="2259755" y="5927725"/>
              <a:ext cx="2192972" cy="615553"/>
            </a:xfrm>
            <a:prstGeom prst="rect">
              <a:avLst/>
            </a:prstGeom>
            <a:noFill/>
            <a:ln>
              <a:noFill/>
            </a:ln>
            <a:extLst/>
          </p:spPr>
          <p:txBody>
            <a:bodyPr wrap="none" lIns="0" tIns="0" rIns="0" bIns="0">
              <a:spAutoFit/>
            </a:bodyPr>
            <a:lstStyle/>
            <a:p>
              <a:pPr algn="ctr">
                <a:defRPr/>
              </a:pPr>
              <a:r>
                <a:rPr lang="en-US" sz="2200" b="1" dirty="0" smtClean="0">
                  <a:solidFill>
                    <a:srgbClr val="FFFFFF"/>
                  </a:solidFill>
                  <a:effectLst/>
                </a:rPr>
                <a:t>Batches</a:t>
              </a:r>
            </a:p>
            <a:p>
              <a:pPr algn="ctr">
                <a:defRPr/>
              </a:pPr>
              <a:r>
                <a:rPr lang="en-US" b="1" dirty="0" smtClean="0">
                  <a:solidFill>
                    <a:srgbClr val="FFFFFF"/>
                  </a:solidFill>
                  <a:effectLst/>
                </a:rPr>
                <a:t>with High Variability</a:t>
              </a:r>
              <a:endParaRPr lang="en-US" dirty="0">
                <a:effectLst>
                  <a:outerShdw blurRad="38100" dist="38100" dir="2700000" algn="tl">
                    <a:srgbClr val="000000"/>
                  </a:outerShdw>
                </a:effectLst>
              </a:endParaRPr>
            </a:p>
          </p:txBody>
        </p:sp>
        <p:sp>
          <p:nvSpPr>
            <p:cNvPr id="244799" name="Rectangle 63"/>
            <p:cNvSpPr>
              <a:spLocks noChangeArrowheads="1"/>
            </p:cNvSpPr>
            <p:nvPr/>
          </p:nvSpPr>
          <p:spPr bwMode="auto">
            <a:xfrm>
              <a:off x="5773644" y="5927725"/>
              <a:ext cx="2141677" cy="892552"/>
            </a:xfrm>
            <a:prstGeom prst="rect">
              <a:avLst/>
            </a:prstGeom>
            <a:noFill/>
            <a:ln>
              <a:noFill/>
            </a:ln>
            <a:extLst/>
          </p:spPr>
          <p:txBody>
            <a:bodyPr wrap="none" lIns="0" tIns="0" rIns="0" bIns="0">
              <a:spAutoFit/>
            </a:bodyPr>
            <a:lstStyle/>
            <a:p>
              <a:pPr algn="ctr">
                <a:defRPr/>
              </a:pPr>
              <a:r>
                <a:rPr lang="en-US" sz="2200" b="1" dirty="0" smtClean="0">
                  <a:solidFill>
                    <a:srgbClr val="FFFFFF"/>
                  </a:solidFill>
                  <a:effectLst/>
                </a:rPr>
                <a:t>Batches</a:t>
              </a:r>
            </a:p>
            <a:p>
              <a:pPr algn="ctr">
                <a:defRPr/>
              </a:pPr>
              <a:r>
                <a:rPr lang="en-US" b="1" dirty="0">
                  <a:solidFill>
                    <a:srgbClr val="FFFFFF"/>
                  </a:solidFill>
                  <a:effectLst/>
                </a:rPr>
                <a:t>with </a:t>
              </a:r>
              <a:r>
                <a:rPr lang="en-US" b="1" dirty="0" smtClean="0">
                  <a:solidFill>
                    <a:srgbClr val="FFFFFF"/>
                  </a:solidFill>
                  <a:effectLst/>
                </a:rPr>
                <a:t>Low Variability</a:t>
              </a:r>
              <a:endParaRPr lang="en-US" dirty="0">
                <a:effectLst>
                  <a:outerShdw blurRad="38100" dist="38100" dir="2700000" algn="tl">
                    <a:srgbClr val="000000"/>
                  </a:outerShdw>
                </a:effectLst>
              </a:endParaRPr>
            </a:p>
            <a:p>
              <a:pPr>
                <a:defRPr/>
              </a:pPr>
              <a:endParaRPr lang="en-US" dirty="0">
                <a:effectLst>
                  <a:outerShdw blurRad="38100" dist="38100" dir="2700000" algn="tl">
                    <a:srgbClr val="000000"/>
                  </a:outerShdw>
                </a:effectLst>
              </a:endParaRPr>
            </a:p>
          </p:txBody>
        </p:sp>
      </p:grpSp>
      <p:sp>
        <p:nvSpPr>
          <p:cNvPr id="64" name="Title 63"/>
          <p:cNvSpPr>
            <a:spLocks noGrp="1"/>
          </p:cNvSpPr>
          <p:nvPr>
            <p:ph type="title"/>
          </p:nvPr>
        </p:nvSpPr>
        <p:spPr>
          <a:xfrm>
            <a:off x="407988" y="817874"/>
            <a:ext cx="8458200" cy="354012"/>
          </a:xfrm>
        </p:spPr>
        <p:txBody>
          <a:bodyPr/>
          <a:lstStyle/>
          <a:p>
            <a:pPr eaLnBrk="1" hangingPunct="1">
              <a:defRPr/>
            </a:pPr>
            <a:r>
              <a:rPr lang="en-US" sz="3000" dirty="0" smtClean="0">
                <a:solidFill>
                  <a:schemeClr val="tx1"/>
                </a:solidFill>
                <a:effectLst>
                  <a:outerShdw blurRad="50800" dist="38100" algn="tr" rotWithShape="0">
                    <a:prstClr val="black">
                      <a:alpha val="40000"/>
                    </a:prstClr>
                  </a:outerShdw>
                </a:effectLst>
                <a:ea typeface="+mn-ea"/>
                <a:cs typeface="+mn-cs"/>
              </a:rPr>
              <a:t>A manufacturing process under control exhibits consistency of product quality</a:t>
            </a:r>
            <a:r>
              <a:rPr lang="en-US" dirty="0" smtClean="0"/>
              <a:t/>
            </a:r>
            <a:br>
              <a:rPr lang="en-US" dirty="0" smtClean="0"/>
            </a:br>
            <a:r>
              <a:rPr lang="en-US" sz="2000" dirty="0">
                <a:solidFill>
                  <a:schemeClr val="tx1"/>
                </a:solidFill>
                <a:effectLst/>
              </a:rPr>
              <a:t/>
            </a:r>
            <a:br>
              <a:rPr lang="en-US" sz="2000" dirty="0">
                <a:solidFill>
                  <a:schemeClr val="tx1"/>
                </a:solidFill>
                <a:effectLst/>
              </a:rPr>
            </a:br>
            <a:endParaRPr lang="en-US" sz="2000" dirty="0">
              <a:solidFill>
                <a:schemeClr val="tx1"/>
              </a:solidFill>
            </a:endParaRPr>
          </a:p>
        </p:txBody>
      </p:sp>
      <p:sp>
        <p:nvSpPr>
          <p:cNvPr id="9" name="TextBox 8" descr="chart showing manufacturing process under control exhibits consistency of product detail" title="Comparison of batches manufactured under different controls"/>
          <p:cNvSpPr txBox="1"/>
          <p:nvPr/>
        </p:nvSpPr>
        <p:spPr>
          <a:xfrm>
            <a:off x="1493972" y="1378039"/>
            <a:ext cx="7141892" cy="400110"/>
          </a:xfrm>
          <a:prstGeom prst="rect">
            <a:avLst/>
          </a:prstGeom>
          <a:noFill/>
        </p:spPr>
        <p:txBody>
          <a:bodyPr wrap="none" rtlCol="0">
            <a:spAutoFit/>
          </a:bodyPr>
          <a:lstStyle/>
          <a:p>
            <a:r>
              <a:rPr lang="en-US" sz="2000" dirty="0">
                <a:effectLst/>
              </a:rPr>
              <a:t>Comparison of batches manufactured under different controls</a:t>
            </a:r>
            <a:endParaRPr 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6" name="Rectangle 4"/>
          <p:cNvSpPr>
            <a:spLocks noChangeArrowheads="1"/>
          </p:cNvSpPr>
          <p:nvPr/>
        </p:nvSpPr>
        <p:spPr bwMode="auto">
          <a:xfrm>
            <a:off x="2484438" y="5241925"/>
            <a:ext cx="6249987" cy="1139825"/>
          </a:xfrm>
          <a:prstGeom prst="rect">
            <a:avLst/>
          </a:prstGeom>
          <a:noFill/>
          <a:ln>
            <a:noFill/>
          </a:ln>
          <a:effectLst/>
          <a:extLst/>
        </p:spPr>
        <p:txBody>
          <a:bodyPr anchor="ctr" anchorCtr="1"/>
          <a:lstStyle/>
          <a:p>
            <a:pPr algn="ctr" eaLnBrk="1" hangingPunct="1">
              <a:defRPr/>
            </a:pPr>
            <a:r>
              <a:rPr lang="en-US" sz="3200">
                <a:effectLst>
                  <a:outerShdw blurRad="38100" dist="38100" dir="2700000" algn="tl">
                    <a:srgbClr val="000000"/>
                  </a:outerShdw>
                </a:effectLst>
              </a:rPr>
              <a:t>…product quality should be constant (or improve)</a:t>
            </a:r>
          </a:p>
        </p:txBody>
      </p:sp>
      <p:sp>
        <p:nvSpPr>
          <p:cNvPr id="284675" name="Rectangle 3"/>
          <p:cNvSpPr>
            <a:spLocks noGrp="1" noChangeArrowheads="1"/>
          </p:cNvSpPr>
          <p:nvPr>
            <p:ph type="body" idx="1"/>
          </p:nvPr>
        </p:nvSpPr>
        <p:spPr>
          <a:xfrm>
            <a:off x="1912938" y="1397000"/>
            <a:ext cx="5410200" cy="3810000"/>
          </a:xfrm>
        </p:spPr>
        <p:txBody>
          <a:bodyPr/>
          <a:lstStyle/>
          <a:p>
            <a:pPr eaLnBrk="1" hangingPunct="1">
              <a:buFontTx/>
              <a:buChar char="•"/>
              <a:defRPr/>
            </a:pPr>
            <a:r>
              <a:rPr lang="en-US" sz="2800" dirty="0" smtClean="0"/>
              <a:t>Raw material suppliers</a:t>
            </a:r>
          </a:p>
          <a:p>
            <a:pPr eaLnBrk="1" hangingPunct="1">
              <a:buFontTx/>
              <a:buChar char="•"/>
              <a:defRPr/>
            </a:pPr>
            <a:r>
              <a:rPr lang="en-US" sz="2800" dirty="0" smtClean="0"/>
              <a:t>Manufacturing sites</a:t>
            </a:r>
          </a:p>
          <a:p>
            <a:pPr eaLnBrk="1" hangingPunct="1">
              <a:buFontTx/>
              <a:buChar char="•"/>
              <a:defRPr/>
            </a:pPr>
            <a:r>
              <a:rPr lang="en-US" sz="2800" dirty="0" smtClean="0"/>
              <a:t>Manufacturing processes</a:t>
            </a:r>
          </a:p>
          <a:p>
            <a:pPr eaLnBrk="1" hangingPunct="1">
              <a:buFontTx/>
              <a:buChar char="•"/>
              <a:defRPr/>
            </a:pPr>
            <a:r>
              <a:rPr lang="en-US" sz="2800" dirty="0" smtClean="0"/>
              <a:t>Manufacturing equipment</a:t>
            </a:r>
          </a:p>
          <a:p>
            <a:pPr eaLnBrk="1" hangingPunct="1">
              <a:buFontTx/>
              <a:buChar char="•"/>
              <a:defRPr/>
            </a:pPr>
            <a:r>
              <a:rPr lang="en-US" sz="2800" dirty="0" smtClean="0"/>
              <a:t>Packaging</a:t>
            </a:r>
          </a:p>
          <a:p>
            <a:pPr eaLnBrk="1" hangingPunct="1">
              <a:buFontTx/>
              <a:buChar char="•"/>
              <a:defRPr/>
            </a:pPr>
            <a:r>
              <a:rPr lang="en-US" sz="2800" dirty="0" smtClean="0"/>
              <a:t>Specifications</a:t>
            </a:r>
          </a:p>
          <a:p>
            <a:pPr eaLnBrk="1" hangingPunct="1">
              <a:buFontTx/>
              <a:buChar char="•"/>
              <a:defRPr/>
            </a:pPr>
            <a:r>
              <a:rPr lang="en-US" sz="2800" dirty="0" smtClean="0"/>
              <a:t>Testing procedures</a:t>
            </a:r>
          </a:p>
          <a:p>
            <a:pPr eaLnBrk="1" hangingPunct="1">
              <a:buFontTx/>
              <a:buChar char="•"/>
              <a:defRPr/>
            </a:pPr>
            <a:endParaRPr lang="en-US" sz="2800" dirty="0" smtClean="0"/>
          </a:p>
        </p:txBody>
      </p:sp>
      <p:sp>
        <p:nvSpPr>
          <p:cNvPr id="11266" name="Rectangle 2"/>
          <p:cNvSpPr>
            <a:spLocks noGrp="1" noChangeArrowheads="1"/>
          </p:cNvSpPr>
          <p:nvPr>
            <p:ph type="title"/>
          </p:nvPr>
        </p:nvSpPr>
        <p:spPr>
          <a:xfrm>
            <a:off x="349250" y="149225"/>
            <a:ext cx="7924800" cy="1139825"/>
          </a:xfrm>
        </p:spPr>
        <p:txBody>
          <a:bodyPr/>
          <a:lstStyle/>
          <a:p>
            <a:pPr eaLnBrk="1" hangingPunct="1"/>
            <a:r>
              <a:rPr lang="en-US" sz="3600" smtClean="0">
                <a:solidFill>
                  <a:schemeClr val="tx1"/>
                </a:solidFill>
                <a:effectLst/>
              </a:rPr>
              <a:t>Over time, change is inevitable…</a:t>
            </a:r>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Ripple</Template>
  <TotalTime>7178</TotalTime>
  <Words>2754</Words>
  <Application>Microsoft Office PowerPoint</Application>
  <PresentationFormat>On-screen Show (4:3)</PresentationFormat>
  <Paragraphs>232</Paragraphs>
  <Slides>20</Slides>
  <Notes>18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Ripple</vt:lpstr>
      <vt:lpstr>Chemistry, Manufacturing, and Controls (CMC) and Good Manufacturing Practices (GMPs): The Big Picture of a  Long-term Commitment </vt:lpstr>
      <vt:lpstr>Why is there CMC? </vt:lpstr>
      <vt:lpstr>CMC critical elements</vt:lpstr>
      <vt:lpstr>PowerPoint Presentation</vt:lpstr>
      <vt:lpstr>CMC is one of the links connecting clinical batches to commercial batches </vt:lpstr>
      <vt:lpstr>CMC is Specific to the Product</vt:lpstr>
      <vt:lpstr>Process Understanding is Vital to Quality and Consistency</vt:lpstr>
      <vt:lpstr>A manufacturing process under control exhibits consistency of product quality  </vt:lpstr>
      <vt:lpstr>Over time, change is inevitable…</vt:lpstr>
      <vt:lpstr>Manufacturing Changes Impact  Drug Quality </vt:lpstr>
      <vt:lpstr>PowerPoint Presentation</vt:lpstr>
      <vt:lpstr>Goals of cGMPs</vt:lpstr>
      <vt:lpstr>PowerPoint Presentation</vt:lpstr>
      <vt:lpstr>PowerPoint Presentation</vt:lpstr>
      <vt:lpstr>Facility GMP Considerations</vt:lpstr>
      <vt:lpstr>PowerPoint Presentation</vt:lpstr>
      <vt:lpstr>Role of CMC review  and  generic drugs </vt:lpstr>
      <vt:lpstr>Pioneer (Innovator) Drug</vt:lpstr>
      <vt:lpstr>PowerPoint Presentation</vt:lpstr>
      <vt:lpstr>Bottom Line</vt:lpstr>
    </vt:vector>
  </TitlesOfParts>
  <Company>US FDA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Chemistry, Manufacturing, and Controls (CMC) and Good Manufacturing Practices (GMPs)</dc:title>
  <dc:subject>Chemistry, Manufacturing, and Controls (CMC) and Good Manufacturing Practices (GMPs)</dc:subject>
  <dc:creator>FDA/CVM/ONADE</dc:creator>
  <cp:keywords>Quality, consistency, manufacturing process, cGMPs</cp:keywords>
  <dc:description>CMC is one of the major sections that is reviewed BEFORE a drug can be approved.
But the CMC technical section is a “long-term commitment” and doesn’t stop AFTER the drug is approved – it is not “once and done” for either the drug sponsor or CVM.</dc:description>
  <cp:lastModifiedBy>Almeter, Brian </cp:lastModifiedBy>
  <cp:revision>274</cp:revision>
  <dcterms:created xsi:type="dcterms:W3CDTF">2006-07-07T14:30:02Z</dcterms:created>
  <dcterms:modified xsi:type="dcterms:W3CDTF">2013-03-08T20:30:57Z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