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4"/>
  </p:notesMasterIdLst>
  <p:handoutMasterIdLst>
    <p:handoutMasterId r:id="rId25"/>
  </p:handoutMasterIdLst>
  <p:sldIdLst>
    <p:sldId id="524" r:id="rId2"/>
    <p:sldId id="525" r:id="rId3"/>
    <p:sldId id="526" r:id="rId4"/>
    <p:sldId id="527" r:id="rId5"/>
    <p:sldId id="528" r:id="rId6"/>
    <p:sldId id="529" r:id="rId7"/>
    <p:sldId id="530" r:id="rId8"/>
    <p:sldId id="531" r:id="rId9"/>
    <p:sldId id="532" r:id="rId10"/>
    <p:sldId id="533" r:id="rId11"/>
    <p:sldId id="534" r:id="rId12"/>
    <p:sldId id="535" r:id="rId13"/>
    <p:sldId id="536" r:id="rId14"/>
    <p:sldId id="537" r:id="rId15"/>
    <p:sldId id="538" r:id="rId16"/>
    <p:sldId id="539" r:id="rId17"/>
    <p:sldId id="540" r:id="rId18"/>
    <p:sldId id="541" r:id="rId19"/>
    <p:sldId id="542" r:id="rId20"/>
    <p:sldId id="543" r:id="rId21"/>
    <p:sldId id="544" r:id="rId22"/>
    <p:sldId id="545" r:id="rId23"/>
  </p:sldIdLst>
  <p:sldSz cx="9144000" cy="6858000" type="screen4x3"/>
  <p:notesSz cx="7010400" cy="9296400"/>
  <p:custDataLst>
    <p:tags r:id="rId2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372" autoAdjust="0"/>
    <p:restoredTop sz="99834" autoAdjust="0"/>
  </p:normalViewPr>
  <p:slideViewPr>
    <p:cSldViewPr>
      <p:cViewPr varScale="1">
        <p:scale>
          <a:sx n="90" d="100"/>
          <a:sy n="90" d="100"/>
        </p:scale>
        <p:origin x="-1819" y="-72"/>
      </p:cViewPr>
      <p:guideLst>
        <p:guide orient="horz" pos="2160"/>
        <p:guide pos="2880"/>
      </p:guideLst>
    </p:cSldViewPr>
  </p:slideViewPr>
  <p:outlineViewPr>
    <p:cViewPr>
      <p:scale>
        <a:sx n="33" d="100"/>
        <a:sy n="33" d="100"/>
      </p:scale>
      <p:origin x="0" y="27384"/>
    </p:cViewPr>
  </p:outlineViewPr>
  <p:notesTextViewPr>
    <p:cViewPr>
      <p:scale>
        <a:sx n="100" d="100"/>
        <a:sy n="100" d="100"/>
      </p:scale>
      <p:origin x="0" y="0"/>
    </p:cViewPr>
  </p:notesTextViewPr>
  <p:sorterViewPr>
    <p:cViewPr>
      <p:scale>
        <a:sx n="100" d="100"/>
        <a:sy n="100" d="100"/>
      </p:scale>
      <p:origin x="0" y="9174"/>
    </p:cViewPr>
  </p:sorterViewPr>
  <p:notesViewPr>
    <p:cSldViewPr>
      <p:cViewPr varScale="1">
        <p:scale>
          <a:sx n="77" d="100"/>
          <a:sy n="77" d="100"/>
        </p:scale>
        <p:origin x="-132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581400"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vl1pPr>
          </a:lstStyle>
          <a:p>
            <a:pPr>
              <a:defRPr/>
            </a:pPr>
            <a:r>
              <a:rPr lang="en-US"/>
              <a:t>2011 AAVPT Presentation on Medicated Feeds</a:t>
            </a:r>
          </a:p>
        </p:txBody>
      </p:sp>
      <p:sp>
        <p:nvSpPr>
          <p:cNvPr id="14950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14950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14950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9E487845-E449-4832-8BC1-673B4A0B59ED}" type="slidenum">
              <a:rPr lang="en-US"/>
              <a:pPr>
                <a:defRPr/>
              </a:pPr>
              <a:t>‹#›</a:t>
            </a:fld>
            <a:endParaRPr lang="en-US"/>
          </a:p>
        </p:txBody>
      </p:sp>
    </p:spTree>
    <p:extLst>
      <p:ext uri="{BB962C8B-B14F-4D97-AF65-F5344CB8AC3E}">
        <p14:creationId xmlns:p14="http://schemas.microsoft.com/office/powerpoint/2010/main" val="890954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vl1pPr>
          </a:lstStyle>
          <a:p>
            <a:pPr>
              <a:defRPr/>
            </a:pPr>
            <a:r>
              <a:rPr lang="en-US"/>
              <a:t>2004 AAFCO Midyear Meeting</a:t>
            </a:r>
          </a:p>
        </p:txBody>
      </p:sp>
      <p:sp>
        <p:nvSpPr>
          <p:cNvPr id="152579"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8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258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vl1pPr>
          </a:lstStyle>
          <a:p>
            <a:pPr>
              <a:defRPr/>
            </a:pPr>
            <a:r>
              <a:rPr lang="en-US"/>
              <a:t>Ingredient Definitions Workshop</a:t>
            </a:r>
          </a:p>
        </p:txBody>
      </p:sp>
      <p:sp>
        <p:nvSpPr>
          <p:cNvPr id="15258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F44AA883-5DB4-4987-B8A2-703E90DC4266}" type="slidenum">
              <a:rPr lang="en-US"/>
              <a:pPr>
                <a:defRPr/>
              </a:pPr>
              <a:t>‹#›</a:t>
            </a:fld>
            <a:endParaRPr lang="en-US"/>
          </a:p>
        </p:txBody>
      </p:sp>
    </p:spTree>
    <p:extLst>
      <p:ext uri="{BB962C8B-B14F-4D97-AF65-F5344CB8AC3E}">
        <p14:creationId xmlns:p14="http://schemas.microsoft.com/office/powerpoint/2010/main" val="1274636920"/>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sz="600" smtClean="0"/>
              <a:t>General Provisions</a:t>
            </a:r>
          </a:p>
          <a:p>
            <a:pPr lvl="1" eaLnBrk="1" hangingPunct="1">
              <a:lnSpc>
                <a:spcPct val="80000"/>
              </a:lnSpc>
            </a:pPr>
            <a:r>
              <a:rPr lang="en-US" sz="600" smtClean="0"/>
              <a:t>cGMP background information</a:t>
            </a:r>
          </a:p>
          <a:p>
            <a:pPr lvl="1" eaLnBrk="1" hangingPunct="1">
              <a:lnSpc>
                <a:spcPct val="80000"/>
              </a:lnSpc>
            </a:pPr>
            <a:r>
              <a:rPr lang="en-US" sz="600" smtClean="0"/>
              <a:t>Personnel requirements</a:t>
            </a:r>
          </a:p>
          <a:p>
            <a:pPr eaLnBrk="1" hangingPunct="1">
              <a:lnSpc>
                <a:spcPct val="80000"/>
              </a:lnSpc>
            </a:pPr>
            <a:r>
              <a:rPr lang="en-US" sz="600" smtClean="0"/>
              <a:t>Construction and Maintenance of Facilities and Equipment</a:t>
            </a:r>
          </a:p>
          <a:p>
            <a:pPr lvl="1" eaLnBrk="1" hangingPunct="1">
              <a:lnSpc>
                <a:spcPct val="80000"/>
              </a:lnSpc>
            </a:pPr>
            <a:r>
              <a:rPr lang="en-US" sz="600" smtClean="0"/>
              <a:t>Buildings</a:t>
            </a:r>
          </a:p>
          <a:p>
            <a:pPr lvl="1" eaLnBrk="1" hangingPunct="1">
              <a:lnSpc>
                <a:spcPct val="80000"/>
              </a:lnSpc>
            </a:pPr>
            <a:r>
              <a:rPr lang="en-US" sz="600" smtClean="0"/>
              <a:t>Equipment</a:t>
            </a:r>
          </a:p>
          <a:p>
            <a:pPr lvl="1" eaLnBrk="1" hangingPunct="1">
              <a:lnSpc>
                <a:spcPct val="80000"/>
              </a:lnSpc>
            </a:pPr>
            <a:r>
              <a:rPr lang="en-US" sz="600" smtClean="0"/>
              <a:t>Use for other manufacturing and storage purposes</a:t>
            </a:r>
          </a:p>
          <a:p>
            <a:pPr eaLnBrk="1" hangingPunct="1">
              <a:lnSpc>
                <a:spcPct val="80000"/>
              </a:lnSpc>
            </a:pPr>
            <a:r>
              <a:rPr lang="en-US" sz="600" smtClean="0"/>
              <a:t>Product Quality Control</a:t>
            </a:r>
          </a:p>
          <a:p>
            <a:pPr lvl="1" eaLnBrk="1" hangingPunct="1">
              <a:lnSpc>
                <a:spcPct val="80000"/>
              </a:lnSpc>
            </a:pPr>
            <a:r>
              <a:rPr lang="en-US" sz="600" smtClean="0"/>
              <a:t>Components</a:t>
            </a:r>
          </a:p>
          <a:p>
            <a:pPr lvl="1" eaLnBrk="1" hangingPunct="1">
              <a:lnSpc>
                <a:spcPct val="80000"/>
              </a:lnSpc>
            </a:pPr>
            <a:r>
              <a:rPr lang="en-US" sz="600" smtClean="0"/>
              <a:t>Laboratory controls</a:t>
            </a:r>
          </a:p>
          <a:p>
            <a:pPr lvl="1" eaLnBrk="1" hangingPunct="1">
              <a:lnSpc>
                <a:spcPct val="80000"/>
              </a:lnSpc>
            </a:pPr>
            <a:r>
              <a:rPr lang="en-US" sz="600" smtClean="0"/>
              <a:t>Equipment cleanout procedures</a:t>
            </a:r>
          </a:p>
          <a:p>
            <a:pPr eaLnBrk="1" hangingPunct="1">
              <a:lnSpc>
                <a:spcPct val="80000"/>
              </a:lnSpc>
            </a:pPr>
            <a:r>
              <a:rPr lang="en-US" sz="600" smtClean="0"/>
              <a:t>Packaging and Labeling</a:t>
            </a:r>
          </a:p>
          <a:p>
            <a:pPr eaLnBrk="1" hangingPunct="1">
              <a:lnSpc>
                <a:spcPct val="80000"/>
              </a:lnSpc>
            </a:pPr>
            <a:r>
              <a:rPr lang="en-US" sz="600" smtClean="0"/>
              <a:t>Records and Reports</a:t>
            </a:r>
          </a:p>
          <a:p>
            <a:pPr lvl="1" eaLnBrk="1" hangingPunct="1">
              <a:lnSpc>
                <a:spcPct val="80000"/>
              </a:lnSpc>
            </a:pPr>
            <a:r>
              <a:rPr lang="en-US" sz="600" smtClean="0"/>
              <a:t>Master record file and production records</a:t>
            </a:r>
          </a:p>
          <a:p>
            <a:pPr lvl="1" eaLnBrk="1" hangingPunct="1">
              <a:lnSpc>
                <a:spcPct val="80000"/>
              </a:lnSpc>
            </a:pPr>
            <a:r>
              <a:rPr lang="en-US" sz="600" smtClean="0"/>
              <a:t>Distribution records</a:t>
            </a:r>
          </a:p>
          <a:p>
            <a:pPr lvl="1" eaLnBrk="1" hangingPunct="1">
              <a:lnSpc>
                <a:spcPct val="80000"/>
              </a:lnSpc>
            </a:pPr>
            <a:r>
              <a:rPr lang="en-US" sz="600" smtClean="0"/>
              <a:t>Complaint Files</a:t>
            </a:r>
          </a:p>
          <a:p>
            <a:pPr eaLnBrk="1" hangingPunct="1"/>
            <a:endParaRPr lang="en-US" smtClean="0"/>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txBox="1">
            <a:spLocks noGrp="1" noChangeArrowheads="1"/>
          </p:cNvSpPr>
          <p:nvPr/>
        </p:nvSpPr>
        <p:spPr bwMode="auto">
          <a:xfrm>
            <a:off x="0"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z="1200"/>
              <a:t>2004 AAFCO Midyear Meeting</a:t>
            </a:r>
          </a:p>
        </p:txBody>
      </p:sp>
      <p:sp>
        <p:nvSpPr>
          <p:cNvPr id="26627" name="Rectangle 6"/>
          <p:cNvSpPr txBox="1">
            <a:spLocks noGrp="1" noChangeArrowheads="1"/>
          </p:cNvSpPr>
          <p:nvPr/>
        </p:nvSpPr>
        <p:spPr bwMode="auto">
          <a:xfrm>
            <a:off x="0"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nchor="b"/>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eaLnBrk="1" hangingPunct="1"/>
            <a:r>
              <a:rPr lang="en-US" sz="1200"/>
              <a:t>Ingredient Definitions Workshop</a:t>
            </a:r>
          </a:p>
        </p:txBody>
      </p:sp>
      <p:sp>
        <p:nvSpPr>
          <p:cNvPr id="26628" name="Rectangle 7"/>
          <p:cNvSpPr txBox="1">
            <a:spLocks noGrp="1" noChangeArrowheads="1"/>
          </p:cNvSpPr>
          <p:nvPr/>
        </p:nvSpPr>
        <p:spPr bwMode="auto">
          <a:xfrm>
            <a:off x="3970338"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nchor="b"/>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algn="r" eaLnBrk="1" hangingPunct="1"/>
            <a:fld id="{DE405D9B-4E41-490A-B1BF-6066792F955F}" type="slidenum">
              <a:rPr lang="en-US" sz="1200"/>
              <a:pPr algn="r" eaLnBrk="1" hangingPunct="1"/>
              <a:t>19</a:t>
            </a:fld>
            <a:endParaRPr lang="en-US" sz="1200"/>
          </a:p>
        </p:txBody>
      </p:sp>
      <p:sp>
        <p:nvSpPr>
          <p:cNvPr id="26629" name="Rectangle 2"/>
          <p:cNvSpPr>
            <a:spLocks noGrp="1" noRot="1" noChangeAspect="1" noChangeArrowheads="1" noTextEdit="1"/>
          </p:cNvSpPr>
          <p:nvPr>
            <p:ph type="sldImg"/>
          </p:nvPr>
        </p:nvSpPr>
        <p:spPr>
          <a:xfrm>
            <a:off x="1195388" y="692150"/>
            <a:ext cx="4621212" cy="3465513"/>
          </a:xfrm>
          <a:ln/>
        </p:spPr>
      </p:sp>
      <p:sp>
        <p:nvSpPr>
          <p:cNvPr id="26630" name="Rectangle 3"/>
          <p:cNvSpPr>
            <a:spLocks noGrp="1" noChangeArrowheads="1"/>
          </p:cNvSpPr>
          <p:nvPr>
            <p:ph type="body" idx="1"/>
          </p:nvPr>
        </p:nvSpPr>
        <p:spPr>
          <a:xfrm>
            <a:off x="935038" y="4387850"/>
            <a:ext cx="5140325" cy="4237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CFR – published once a year; check for updates at the FR site; Feed Additive Compendium – frequently used, but unofficial; </a:t>
            </a:r>
          </a:p>
          <a:p>
            <a:pPr eaLnBrk="1" hangingPunct="1"/>
            <a:endParaRPr lang="en-US" smtClean="0"/>
          </a:p>
          <a:p>
            <a:pPr marL="1600200" lvl="3" indent="-228600" eaLnBrk="1" hangingPunct="1">
              <a:buClr>
                <a:schemeClr val="hlink"/>
              </a:buClr>
            </a:pPr>
            <a:r>
              <a:rPr lang="en-US" sz="1600" b="1" smtClean="0">
                <a:solidFill>
                  <a:srgbClr val="FFFFFF"/>
                </a:solidFill>
              </a:rPr>
              <a:t>Team Leader – Ms. Jo Gulley 	240-453-6858</a:t>
            </a:r>
          </a:p>
          <a:p>
            <a:pPr marL="1600200" lvl="3" indent="-228600" eaLnBrk="1" hangingPunct="1">
              <a:buClr>
                <a:schemeClr val="hlink"/>
              </a:buClr>
            </a:pPr>
            <a:r>
              <a:rPr lang="en-US" sz="1600" b="1" smtClean="0">
                <a:solidFill>
                  <a:srgbClr val="FFFFFF"/>
                </a:solidFill>
              </a:rPr>
              <a:t>Dragan Momcilovic		240-453-6856</a:t>
            </a:r>
          </a:p>
          <a:p>
            <a:pPr marL="1600200" lvl="3" indent="-228600" eaLnBrk="1" hangingPunct="1">
              <a:buClr>
                <a:schemeClr val="hlink"/>
              </a:buClr>
            </a:pPr>
            <a:r>
              <a:rPr lang="en-US" sz="1600" b="1" smtClean="0">
                <a:solidFill>
                  <a:srgbClr val="FFFFFF"/>
                </a:solidFill>
              </a:rPr>
              <a:t>Phares Okelo			240-453-6862</a:t>
            </a:r>
          </a:p>
          <a:p>
            <a:pPr marL="1600200" lvl="3" indent="-228600" eaLnBrk="1" hangingPunct="1">
              <a:buClr>
                <a:schemeClr val="hlink"/>
              </a:buClr>
            </a:pPr>
            <a:r>
              <a:rPr lang="en-US" sz="1600" b="1" smtClean="0">
                <a:solidFill>
                  <a:srgbClr val="FFFFFF"/>
                </a:solidFill>
              </a:rPr>
              <a:t>Isabel Pocurull		240-453-6853</a:t>
            </a:r>
          </a:p>
          <a:p>
            <a:pPr marL="1600200" lvl="3" indent="-228600" eaLnBrk="1" hangingPunct="1">
              <a:buClr>
                <a:schemeClr val="hlink"/>
              </a:buClr>
            </a:pPr>
            <a:r>
              <a:rPr lang="en-US" sz="1600" b="1" smtClean="0">
                <a:solidFill>
                  <a:srgbClr val="FFFFFF"/>
                </a:solidFill>
              </a:rPr>
              <a:t>Gabriel Davila		240-453-6855</a:t>
            </a:r>
          </a:p>
          <a:p>
            <a:pPr marL="1600200" lvl="3" indent="-228600" eaLnBrk="1" hangingPunct="1">
              <a:buClr>
                <a:schemeClr val="hlink"/>
              </a:buClr>
            </a:pPr>
            <a:r>
              <a:rPr lang="en-US" sz="1600" b="1" smtClean="0">
                <a:solidFill>
                  <a:srgbClr val="FFFFFF"/>
                </a:solidFill>
              </a:rPr>
              <a:t>Sonya Dilley			240-276-8690</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7" name="Freeform 7"/>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2" name="Freeform 12"/>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134160" name="Rectangle 16"/>
          <p:cNvSpPr>
            <a:spLocks noGrp="1" noChangeArrowheads="1"/>
          </p:cNvSpPr>
          <p:nvPr>
            <p:ph type="ctrTitle" sz="quarter"/>
          </p:nvPr>
        </p:nvSpPr>
        <p:spPr>
          <a:xfrm>
            <a:off x="1219200" y="1066800"/>
            <a:ext cx="7086600" cy="1431925"/>
          </a:xfrm>
        </p:spPr>
        <p:txBody>
          <a:bodyPr anchor="b"/>
          <a:lstStyle>
            <a:lvl1pPr>
              <a:defRPr/>
            </a:lvl1pPr>
          </a:lstStyle>
          <a:p>
            <a:r>
              <a:rPr lang="en-US"/>
              <a:t>Click to edit Master title style</a:t>
            </a:r>
          </a:p>
        </p:txBody>
      </p:sp>
      <p:sp>
        <p:nvSpPr>
          <p:cNvPr id="134161" name="Rectangle 17"/>
          <p:cNvSpPr>
            <a:spLocks noGrp="1" noChangeArrowheads="1"/>
          </p:cNvSpPr>
          <p:nvPr>
            <p:ph type="subTitle" sz="quarter" idx="1"/>
          </p:nvPr>
        </p:nvSpPr>
        <p:spPr>
          <a:xfrm>
            <a:off x="1600200" y="3505200"/>
            <a:ext cx="6400800" cy="2057400"/>
          </a:xfrm>
        </p:spPr>
        <p:txBody>
          <a:bodyPr/>
          <a:lstStyle>
            <a:lvl1pPr marL="0" indent="0">
              <a:buFont typeface="Wingdings" pitchFamily="2" charset="2"/>
              <a:buNone/>
              <a:defRPr/>
            </a:lvl1pPr>
          </a:lstStyle>
          <a:p>
            <a:r>
              <a:rPr lang="en-US"/>
              <a:t>Click to edit Master subtitle style</a:t>
            </a:r>
          </a:p>
        </p:txBody>
      </p:sp>
      <p:sp>
        <p:nvSpPr>
          <p:cNvPr id="18" name="Rectangle 18"/>
          <p:cNvSpPr>
            <a:spLocks noGrp="1" noChangeArrowheads="1"/>
          </p:cNvSpPr>
          <p:nvPr>
            <p:ph type="dt" sz="quarter" idx="10"/>
          </p:nvPr>
        </p:nvSpPr>
        <p:spPr/>
        <p:txBody>
          <a:bodyPr/>
          <a:lstStyle>
            <a:lvl1pPr>
              <a:defRPr/>
            </a:lvl1pPr>
          </a:lstStyle>
          <a:p>
            <a:pPr>
              <a:defRPr/>
            </a:pPr>
            <a:endParaRPr lang="en-US"/>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n-US"/>
          </a:p>
        </p:txBody>
      </p:sp>
      <p:sp>
        <p:nvSpPr>
          <p:cNvPr id="20" name="Rectangle 20"/>
          <p:cNvSpPr>
            <a:spLocks noGrp="1" noChangeArrowheads="1"/>
          </p:cNvSpPr>
          <p:nvPr>
            <p:ph type="sldNum" sz="quarter" idx="12"/>
          </p:nvPr>
        </p:nvSpPr>
        <p:spPr/>
        <p:txBody>
          <a:bodyPr/>
          <a:lstStyle>
            <a:lvl1pPr>
              <a:defRPr/>
            </a:lvl1pPr>
          </a:lstStyle>
          <a:p>
            <a:pPr>
              <a:defRPr/>
            </a:pPr>
            <a:fld id="{60277695-C478-4A96-B0A6-F35D1C31FE55}" type="slidenum">
              <a:rPr lang="en-US"/>
              <a:pPr>
                <a:defRPr/>
              </a:pPr>
              <a:t>‹#›</a:t>
            </a:fld>
            <a:endParaRPr lang="en-US"/>
          </a:p>
        </p:txBody>
      </p:sp>
    </p:spTree>
    <p:extLst>
      <p:ext uri="{BB962C8B-B14F-4D97-AF65-F5344CB8AC3E}">
        <p14:creationId xmlns:p14="http://schemas.microsoft.com/office/powerpoint/2010/main" val="1395984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13EE5B84-B663-47FD-9119-43B7660277ED}" type="slidenum">
              <a:rPr lang="en-US"/>
              <a:pPr>
                <a:defRPr/>
              </a:pPr>
              <a:t>‹#›</a:t>
            </a:fld>
            <a:endParaRPr lang="en-US"/>
          </a:p>
        </p:txBody>
      </p:sp>
    </p:spTree>
    <p:extLst>
      <p:ext uri="{BB962C8B-B14F-4D97-AF65-F5344CB8AC3E}">
        <p14:creationId xmlns:p14="http://schemas.microsoft.com/office/powerpoint/2010/main" val="99698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229501C1-77BD-4243-BD45-5FCB7D5B7229}" type="slidenum">
              <a:rPr lang="en-US"/>
              <a:pPr>
                <a:defRPr/>
              </a:pPr>
              <a:t>‹#›</a:t>
            </a:fld>
            <a:endParaRPr lang="en-US"/>
          </a:p>
        </p:txBody>
      </p:sp>
    </p:spTree>
    <p:extLst>
      <p:ext uri="{BB962C8B-B14F-4D97-AF65-F5344CB8AC3E}">
        <p14:creationId xmlns:p14="http://schemas.microsoft.com/office/powerpoint/2010/main" val="2294180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783F351A-AF64-4D19-8AD4-605DBFE68140}" type="slidenum">
              <a:rPr lang="en-US"/>
              <a:pPr>
                <a:defRPr/>
              </a:pPr>
              <a:t>‹#›</a:t>
            </a:fld>
            <a:endParaRPr lang="en-US"/>
          </a:p>
        </p:txBody>
      </p:sp>
    </p:spTree>
    <p:extLst>
      <p:ext uri="{BB962C8B-B14F-4D97-AF65-F5344CB8AC3E}">
        <p14:creationId xmlns:p14="http://schemas.microsoft.com/office/powerpoint/2010/main" val="3170839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066800" y="304800"/>
            <a:ext cx="7543800" cy="579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D632D5D0-316A-4858-A75B-E5F021E64919}" type="slidenum">
              <a:rPr lang="en-US"/>
              <a:pPr>
                <a:defRPr/>
              </a:pPr>
              <a:t>‹#›</a:t>
            </a:fld>
            <a:endParaRPr lang="en-US"/>
          </a:p>
        </p:txBody>
      </p:sp>
    </p:spTree>
    <p:extLst>
      <p:ext uri="{BB962C8B-B14F-4D97-AF65-F5344CB8AC3E}">
        <p14:creationId xmlns:p14="http://schemas.microsoft.com/office/powerpoint/2010/main" val="3711675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54E42269-7C16-490F-8E40-B177ABFF8CA0}" type="slidenum">
              <a:rPr lang="en-US"/>
              <a:pPr>
                <a:defRPr/>
              </a:pPr>
              <a:t>‹#›</a:t>
            </a:fld>
            <a:endParaRPr lang="en-US"/>
          </a:p>
        </p:txBody>
      </p:sp>
    </p:spTree>
    <p:extLst>
      <p:ext uri="{BB962C8B-B14F-4D97-AF65-F5344CB8AC3E}">
        <p14:creationId xmlns:p14="http://schemas.microsoft.com/office/powerpoint/2010/main" val="756578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B00D70D4-B779-4032-8688-BD0B92E7F337}" type="slidenum">
              <a:rPr lang="en-US"/>
              <a:pPr>
                <a:defRPr/>
              </a:pPr>
              <a:t>‹#›</a:t>
            </a:fld>
            <a:endParaRPr lang="en-US"/>
          </a:p>
        </p:txBody>
      </p:sp>
    </p:spTree>
    <p:extLst>
      <p:ext uri="{BB962C8B-B14F-4D97-AF65-F5344CB8AC3E}">
        <p14:creationId xmlns:p14="http://schemas.microsoft.com/office/powerpoint/2010/main" val="4213115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44EB4DBE-0F84-47FC-BCD0-452FAEBE4A6E}" type="slidenum">
              <a:rPr lang="en-US"/>
              <a:pPr>
                <a:defRPr/>
              </a:pPr>
              <a:t>‹#›</a:t>
            </a:fld>
            <a:endParaRPr lang="en-US"/>
          </a:p>
        </p:txBody>
      </p:sp>
    </p:spTree>
    <p:extLst>
      <p:ext uri="{BB962C8B-B14F-4D97-AF65-F5344CB8AC3E}">
        <p14:creationId xmlns:p14="http://schemas.microsoft.com/office/powerpoint/2010/main" val="4139986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64C29837-9697-4171-BE24-924602079920}" type="slidenum">
              <a:rPr lang="en-US"/>
              <a:pPr>
                <a:defRPr/>
              </a:pPr>
              <a:t>‹#›</a:t>
            </a:fld>
            <a:endParaRPr lang="en-US"/>
          </a:p>
        </p:txBody>
      </p:sp>
    </p:spTree>
    <p:extLst>
      <p:ext uri="{BB962C8B-B14F-4D97-AF65-F5344CB8AC3E}">
        <p14:creationId xmlns:p14="http://schemas.microsoft.com/office/powerpoint/2010/main" val="3784577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pPr>
              <a:defRPr/>
            </a:pPr>
            <a:fld id="{649660DE-040B-455B-B4C9-25211A654F39}" type="slidenum">
              <a:rPr lang="en-US"/>
              <a:pPr>
                <a:defRPr/>
              </a:pPr>
              <a:t>‹#›</a:t>
            </a:fld>
            <a:endParaRPr lang="en-US"/>
          </a:p>
        </p:txBody>
      </p:sp>
    </p:spTree>
    <p:extLst>
      <p:ext uri="{BB962C8B-B14F-4D97-AF65-F5344CB8AC3E}">
        <p14:creationId xmlns:p14="http://schemas.microsoft.com/office/powerpoint/2010/main" val="3920058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12D96EE4-1589-4CC0-850A-9D8FA3D497DB}" type="slidenum">
              <a:rPr lang="en-US"/>
              <a:pPr>
                <a:defRPr/>
              </a:pPr>
              <a:t>‹#›</a:t>
            </a:fld>
            <a:endParaRPr lang="en-US"/>
          </a:p>
        </p:txBody>
      </p:sp>
    </p:spTree>
    <p:extLst>
      <p:ext uri="{BB962C8B-B14F-4D97-AF65-F5344CB8AC3E}">
        <p14:creationId xmlns:p14="http://schemas.microsoft.com/office/powerpoint/2010/main" val="580683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pPr>
              <a:defRPr/>
            </a:pPr>
            <a:fld id="{FC07D41D-4FC8-450B-917E-5F85AF324504}" type="slidenum">
              <a:rPr lang="en-US"/>
              <a:pPr>
                <a:defRPr/>
              </a:pPr>
              <a:t>‹#›</a:t>
            </a:fld>
            <a:endParaRPr lang="en-US"/>
          </a:p>
        </p:txBody>
      </p:sp>
    </p:spTree>
    <p:extLst>
      <p:ext uri="{BB962C8B-B14F-4D97-AF65-F5344CB8AC3E}">
        <p14:creationId xmlns:p14="http://schemas.microsoft.com/office/powerpoint/2010/main" val="3611579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B26E7BA0-6085-46FE-B2E4-E98EFB99CCDA}" type="slidenum">
              <a:rPr lang="en-US"/>
              <a:pPr>
                <a:defRPr/>
              </a:pPr>
              <a:t>‹#›</a:t>
            </a:fld>
            <a:endParaRPr lang="en-US"/>
          </a:p>
        </p:txBody>
      </p:sp>
    </p:spTree>
    <p:extLst>
      <p:ext uri="{BB962C8B-B14F-4D97-AF65-F5344CB8AC3E}">
        <p14:creationId xmlns:p14="http://schemas.microsoft.com/office/powerpoint/2010/main" val="57383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5B775547-5AE1-49D9-8402-7BBE58E16D61}" type="slidenum">
              <a:rPr lang="en-US"/>
              <a:pPr>
                <a:defRPr/>
              </a:pPr>
              <a:t>‹#›</a:t>
            </a:fld>
            <a:endParaRPr lang="en-US"/>
          </a:p>
        </p:txBody>
      </p:sp>
    </p:spTree>
    <p:extLst>
      <p:ext uri="{BB962C8B-B14F-4D97-AF65-F5344CB8AC3E}">
        <p14:creationId xmlns:p14="http://schemas.microsoft.com/office/powerpoint/2010/main" val="2578487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37" name="Freeform 8"/>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133131"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sp>
            <p:nvSpPr>
              <p:cNvPr id="1042" name="Freeform 13"/>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133134"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1027" name="Rectangle 15"/>
          <p:cNvSpPr>
            <a:spLocks noGrp="1" noChangeArrowheads="1"/>
          </p:cNvSpPr>
          <p:nvPr>
            <p:ph type="title"/>
          </p:nvPr>
        </p:nvSpPr>
        <p:spPr bwMode="auto">
          <a:xfrm>
            <a:off x="1066800" y="304800"/>
            <a:ext cx="7543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16"/>
          <p:cNvSpPr>
            <a:spLocks noGrp="1" noChangeArrowheads="1"/>
          </p:cNvSpPr>
          <p:nvPr>
            <p:ph type="body" idx="1"/>
          </p:nvPr>
        </p:nvSpPr>
        <p:spPr bwMode="auto">
          <a:xfrm>
            <a:off x="1066800" y="1981200"/>
            <a:ext cx="7543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37"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a:defRPr/>
            </a:pPr>
            <a:endParaRPr lang="en-US"/>
          </a:p>
        </p:txBody>
      </p:sp>
      <p:sp>
        <p:nvSpPr>
          <p:cNvPr id="133138"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a:defRPr/>
            </a:pPr>
            <a:endParaRPr lang="en-US"/>
          </a:p>
        </p:txBody>
      </p:sp>
      <p:sp>
        <p:nvSpPr>
          <p:cNvPr id="133139"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a:defRPr/>
            </a:pPr>
            <a:fld id="{110C3233-6E5B-433E-A73E-4ED34A3035E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22"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Lst>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6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3200">
          <a:solidFill>
            <a:schemeClr val="tx1"/>
          </a:solidFill>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800">
          <a:solidFill>
            <a:schemeClr val="tx1"/>
          </a:solidFill>
          <a:latin typeface="+mn-lt"/>
        </a:defRPr>
      </a:lvl3pPr>
      <a:lvl4pPr marL="1600200" indent="-228600" algn="l" rtl="0" eaLnBrk="0" fontAlgn="base" hangingPunct="0">
        <a:spcBef>
          <a:spcPct val="20000"/>
        </a:spcBef>
        <a:spcAft>
          <a:spcPct val="0"/>
        </a:spcAft>
        <a:buClr>
          <a:schemeClr val="tx1"/>
        </a:buClr>
        <a:buChar char="–"/>
        <a:defRPr sz="2400">
          <a:solidFill>
            <a:schemeClr val="tx1"/>
          </a:solidFill>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www.fda.gov/"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www.access.gpo.gov/cgi-bin/cfrassemble.cgi?title=200021"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www.gpoaccess.gov/fr/advanced.html" TargetMode="External"/><Relationship Id="rId4" Type="http://schemas.openxmlformats.org/officeDocument/2006/relationships/hyperlink" Target="http://ecfr.gpoaccess.gov/cgi/t/text/text-idx?c=ecfr&amp;tpl=/index.tp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dragan.momcilovic@fda.hh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1066800" y="2362200"/>
            <a:ext cx="7543800" cy="3733800"/>
          </a:xfrm>
        </p:spPr>
        <p:txBody>
          <a:bodyPr/>
          <a:lstStyle/>
          <a:p>
            <a:pPr marL="609600" indent="-609600"/>
            <a:r>
              <a:rPr lang="en-US" sz="2800" dirty="0" smtClean="0">
                <a:latin typeface="Arial" charset="0"/>
              </a:rPr>
              <a:t>The Center provides a risk-based work plan</a:t>
            </a:r>
          </a:p>
          <a:p>
            <a:pPr marL="609600" indent="-609600"/>
            <a:r>
              <a:rPr lang="en-US" sz="2800" dirty="0" smtClean="0">
                <a:latin typeface="Arial" charset="0"/>
              </a:rPr>
              <a:t>Further priorities, as follows:</a:t>
            </a:r>
          </a:p>
          <a:p>
            <a:pPr marL="990600" lvl="1" indent="-533400">
              <a:buFontTx/>
              <a:buAutoNum type="arabicPeriod"/>
            </a:pPr>
            <a:r>
              <a:rPr lang="en-US" sz="2400" dirty="0" smtClean="0">
                <a:latin typeface="Arial" charset="0"/>
              </a:rPr>
              <a:t>Firms handling Category II Type A medicated articles</a:t>
            </a:r>
          </a:p>
          <a:p>
            <a:pPr marL="990600" lvl="1" indent="-533400">
              <a:buFontTx/>
              <a:buAutoNum type="arabicPeriod"/>
            </a:pPr>
            <a:r>
              <a:rPr lang="en-US" sz="2400" dirty="0" smtClean="0">
                <a:latin typeface="Arial" charset="0"/>
              </a:rPr>
              <a:t>Firms handling Category I Type A medicated articles</a:t>
            </a:r>
          </a:p>
          <a:p>
            <a:pPr marL="609600" indent="-609600"/>
            <a:endParaRPr lang="en-US" sz="2800" dirty="0" smtClean="0">
              <a:latin typeface="Arial" charset="0"/>
            </a:endParaRPr>
          </a:p>
        </p:txBody>
      </p:sp>
      <p:sp>
        <p:nvSpPr>
          <p:cNvPr id="11266" name="Rectangle 2"/>
          <p:cNvSpPr>
            <a:spLocks noGrp="1" noChangeArrowheads="1"/>
          </p:cNvSpPr>
          <p:nvPr>
            <p:ph type="title"/>
          </p:nvPr>
        </p:nvSpPr>
        <p:spPr/>
        <p:txBody>
          <a:bodyPr/>
          <a:lstStyle/>
          <a:p>
            <a:r>
              <a:rPr lang="en-US" sz="3200" smtClean="0">
                <a:latin typeface="Arial" charset="0"/>
              </a:rPr>
              <a:t>Type A Medicated Articles </a:t>
            </a:r>
            <a:br>
              <a:rPr lang="en-US" sz="3200" smtClean="0">
                <a:latin typeface="Arial" charset="0"/>
              </a:rPr>
            </a:br>
            <a:r>
              <a:rPr lang="en-US" sz="3200" smtClean="0">
                <a:latin typeface="Arial" charset="0"/>
              </a:rPr>
              <a:t>Program Priorities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4294967295"/>
          </p:nvPr>
        </p:nvSpPr>
        <p:spPr>
          <a:xfrm>
            <a:off x="1066800" y="2438400"/>
            <a:ext cx="7848600" cy="3657600"/>
          </a:xfrm>
        </p:spPr>
        <p:txBody>
          <a:bodyPr/>
          <a:lstStyle/>
          <a:p>
            <a:pPr eaLnBrk="1" hangingPunct="1">
              <a:lnSpc>
                <a:spcPct val="80000"/>
              </a:lnSpc>
            </a:pPr>
            <a:r>
              <a:rPr lang="en-US" sz="2800" dirty="0" smtClean="0">
                <a:latin typeface="Arial" charset="0"/>
              </a:rPr>
              <a:t>21 CFR 515</a:t>
            </a:r>
          </a:p>
          <a:p>
            <a:pPr eaLnBrk="1" hangingPunct="1">
              <a:lnSpc>
                <a:spcPct val="80000"/>
              </a:lnSpc>
            </a:pPr>
            <a:endParaRPr lang="en-US" sz="1000" dirty="0" smtClean="0">
              <a:latin typeface="Arial" charset="0"/>
            </a:endParaRPr>
          </a:p>
          <a:p>
            <a:pPr eaLnBrk="1" hangingPunct="1">
              <a:lnSpc>
                <a:spcPct val="80000"/>
              </a:lnSpc>
            </a:pPr>
            <a:r>
              <a:rPr lang="en-US" sz="2800" dirty="0" smtClean="0">
                <a:latin typeface="Arial" charset="0"/>
              </a:rPr>
              <a:t>21 CFR 558</a:t>
            </a:r>
          </a:p>
          <a:p>
            <a:pPr eaLnBrk="1" hangingPunct="1">
              <a:lnSpc>
                <a:spcPct val="80000"/>
              </a:lnSpc>
            </a:pPr>
            <a:endParaRPr lang="en-US" sz="1000" dirty="0" smtClean="0">
              <a:latin typeface="Arial" charset="0"/>
            </a:endParaRPr>
          </a:p>
          <a:p>
            <a:pPr eaLnBrk="1" hangingPunct="1">
              <a:lnSpc>
                <a:spcPct val="80000"/>
              </a:lnSpc>
            </a:pPr>
            <a:r>
              <a:rPr lang="en-US" sz="2800" dirty="0" smtClean="0">
                <a:latin typeface="Arial" charset="0"/>
              </a:rPr>
              <a:t>Form FDA 3448</a:t>
            </a:r>
          </a:p>
          <a:p>
            <a:pPr eaLnBrk="1" hangingPunct="1">
              <a:lnSpc>
                <a:spcPct val="80000"/>
              </a:lnSpc>
            </a:pPr>
            <a:endParaRPr lang="en-US" sz="1000" dirty="0" smtClean="0">
              <a:latin typeface="Arial" charset="0"/>
            </a:endParaRPr>
          </a:p>
          <a:p>
            <a:pPr eaLnBrk="1" hangingPunct="1">
              <a:lnSpc>
                <a:spcPct val="80000"/>
              </a:lnSpc>
            </a:pPr>
            <a:r>
              <a:rPr lang="en-US" sz="2800" dirty="0" smtClean="0">
                <a:latin typeface="Arial" charset="0"/>
              </a:rPr>
              <a:t>Registration of Drug Establishment</a:t>
            </a:r>
          </a:p>
        </p:txBody>
      </p:sp>
      <p:sp>
        <p:nvSpPr>
          <p:cNvPr id="12290" name="Title 1"/>
          <p:cNvSpPr>
            <a:spLocks noGrp="1"/>
          </p:cNvSpPr>
          <p:nvPr>
            <p:ph type="title" idx="4294967295"/>
          </p:nvPr>
        </p:nvSpPr>
        <p:spPr>
          <a:xfrm>
            <a:off x="1066800" y="549275"/>
            <a:ext cx="7543800" cy="1431925"/>
          </a:xfrm>
        </p:spPr>
        <p:txBody>
          <a:bodyPr/>
          <a:lstStyle/>
          <a:p>
            <a:pPr eaLnBrk="1" hangingPunct="1"/>
            <a:r>
              <a:rPr lang="en-US" sz="3200" smtClean="0">
                <a:latin typeface="Arial" charset="0"/>
              </a:rPr>
              <a:t>Medicated Feed Mill Licensing </a:t>
            </a:r>
            <a:br>
              <a:rPr lang="en-US" sz="3200" smtClean="0">
                <a:latin typeface="Arial" charset="0"/>
              </a:rPr>
            </a:br>
            <a:endParaRPr lang="en-US" sz="3200" smtClean="0">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4294967295"/>
          </p:nvPr>
        </p:nvSpPr>
        <p:spPr/>
        <p:txBody>
          <a:bodyPr/>
          <a:lstStyle/>
          <a:p>
            <a:pPr eaLnBrk="1" hangingPunct="1"/>
            <a:r>
              <a:rPr lang="en-US" sz="2800" dirty="0" smtClean="0">
                <a:latin typeface="Arial" charset="0"/>
              </a:rPr>
              <a:t>If licensed:</a:t>
            </a:r>
          </a:p>
          <a:p>
            <a:pPr eaLnBrk="1" hangingPunct="1"/>
            <a:endParaRPr lang="en-US" sz="1200" dirty="0" smtClean="0">
              <a:latin typeface="Arial" charset="0"/>
            </a:endParaRPr>
          </a:p>
          <a:p>
            <a:pPr lvl="1" eaLnBrk="1" hangingPunct="1"/>
            <a:r>
              <a:rPr lang="en-US" sz="2400" dirty="0" smtClean="0">
                <a:latin typeface="Arial" charset="0"/>
              </a:rPr>
              <a:t>Facilities are allowed to manufacture animal feeds from Category II, Type A medicated articles or certain liquid and free-choice feed, using Category I, Type A medicated articles that must follow proprietary formulas or specifications.</a:t>
            </a:r>
            <a:r>
              <a:rPr lang="en-US" sz="2400" dirty="0" smtClean="0"/>
              <a:t> </a:t>
            </a:r>
          </a:p>
          <a:p>
            <a:pPr eaLnBrk="1" hangingPunct="1"/>
            <a:endParaRPr lang="en-US" sz="3200" dirty="0" smtClean="0"/>
          </a:p>
        </p:txBody>
      </p:sp>
      <p:sp>
        <p:nvSpPr>
          <p:cNvPr id="13314" name="Title 1"/>
          <p:cNvSpPr>
            <a:spLocks noGrp="1"/>
          </p:cNvSpPr>
          <p:nvPr>
            <p:ph type="title" idx="4294967295"/>
          </p:nvPr>
        </p:nvSpPr>
        <p:spPr/>
        <p:txBody>
          <a:bodyPr/>
          <a:lstStyle/>
          <a:p>
            <a:pPr eaLnBrk="1" hangingPunct="1"/>
            <a:r>
              <a:rPr lang="en-US" sz="3200" smtClean="0">
                <a:latin typeface="Arial" charset="0"/>
              </a:rPr>
              <a:t>21 CFR 515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4294967295"/>
          </p:nvPr>
        </p:nvSpPr>
        <p:spPr/>
        <p:txBody>
          <a:bodyPr/>
          <a:lstStyle/>
          <a:p>
            <a:pPr eaLnBrk="1" hangingPunct="1"/>
            <a:r>
              <a:rPr lang="en-US" sz="2400" dirty="0" smtClean="0">
                <a:latin typeface="Arial" charset="0"/>
              </a:rPr>
              <a:t>558.3 - Definitions and general considerations applicable to this part. </a:t>
            </a:r>
          </a:p>
          <a:p>
            <a:pPr eaLnBrk="1" hangingPunct="1"/>
            <a:r>
              <a:rPr lang="en-US" sz="2400" b="1" dirty="0" smtClean="0">
                <a:latin typeface="Arial" charset="0"/>
              </a:rPr>
              <a:t>558.4 - Requirement of a medicated feed mill license</a:t>
            </a:r>
            <a:r>
              <a:rPr lang="en-US" sz="2400" dirty="0" smtClean="0">
                <a:latin typeface="Arial" charset="0"/>
              </a:rPr>
              <a:t>. </a:t>
            </a:r>
          </a:p>
          <a:p>
            <a:pPr eaLnBrk="1" hangingPunct="1"/>
            <a:r>
              <a:rPr lang="en-US" sz="2400" dirty="0" smtClean="0">
                <a:latin typeface="Arial" charset="0"/>
              </a:rPr>
              <a:t>558.5 - Requirements for liquid medicated feed. </a:t>
            </a:r>
          </a:p>
          <a:p>
            <a:pPr eaLnBrk="1" hangingPunct="1"/>
            <a:r>
              <a:rPr lang="en-US" sz="2400" dirty="0" smtClean="0">
                <a:latin typeface="Arial" charset="0"/>
              </a:rPr>
              <a:t>558.6 - Veterinary feed directive drugs. </a:t>
            </a:r>
          </a:p>
          <a:p>
            <a:pPr eaLnBrk="1" hangingPunct="1"/>
            <a:r>
              <a:rPr lang="en-US" sz="2400" dirty="0" smtClean="0">
                <a:latin typeface="Arial" charset="0"/>
              </a:rPr>
              <a:t>558.35 – 558.680 - Specific New Drugs For Use in Animal Feeds </a:t>
            </a:r>
          </a:p>
          <a:p>
            <a:pPr eaLnBrk="1" hangingPunct="1"/>
            <a:r>
              <a:rPr lang="en-US" sz="2400" dirty="0" smtClean="0">
                <a:latin typeface="Arial" charset="0"/>
              </a:rPr>
              <a:t>510.455 - Requirements for free-choice medicated feeds </a:t>
            </a:r>
          </a:p>
          <a:p>
            <a:pPr eaLnBrk="1" hangingPunct="1"/>
            <a:endParaRPr lang="en-US" sz="2400" dirty="0" smtClean="0">
              <a:latin typeface="Arial" charset="0"/>
            </a:endParaRPr>
          </a:p>
        </p:txBody>
      </p:sp>
      <p:sp>
        <p:nvSpPr>
          <p:cNvPr id="14338" name="Title 1"/>
          <p:cNvSpPr>
            <a:spLocks noGrp="1"/>
          </p:cNvSpPr>
          <p:nvPr>
            <p:ph type="title" idx="4294967295"/>
          </p:nvPr>
        </p:nvSpPr>
        <p:spPr/>
        <p:txBody>
          <a:bodyPr/>
          <a:lstStyle/>
          <a:p>
            <a:pPr eaLnBrk="1" hangingPunct="1"/>
            <a:r>
              <a:rPr lang="en-US" sz="3200" smtClean="0">
                <a:latin typeface="Arial" charset="0"/>
              </a:rPr>
              <a:t>Significant Regulations for New Animal Drugs For Use in Animal Feeds</a:t>
            </a:r>
            <a:r>
              <a:rPr lang="en-US" sz="320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4294967295"/>
          </p:nvPr>
        </p:nvSpPr>
        <p:spPr/>
        <p:txBody>
          <a:bodyPr/>
          <a:lstStyle/>
          <a:p>
            <a:pPr eaLnBrk="1" hangingPunct="1">
              <a:lnSpc>
                <a:spcPct val="80000"/>
              </a:lnSpc>
              <a:buFontTx/>
              <a:buNone/>
            </a:pPr>
            <a:r>
              <a:rPr lang="en-US" sz="2400" dirty="0" smtClean="0">
                <a:latin typeface="Arial" charset="0"/>
              </a:rPr>
              <a:t>A medicated feeds licensee certifies that:</a:t>
            </a:r>
          </a:p>
          <a:p>
            <a:pPr eaLnBrk="1" hangingPunct="1">
              <a:lnSpc>
                <a:spcPct val="80000"/>
              </a:lnSpc>
              <a:buFontTx/>
              <a:buNone/>
            </a:pPr>
            <a:endParaRPr lang="en-US" sz="1200" dirty="0" smtClean="0">
              <a:latin typeface="Arial" charset="0"/>
            </a:endParaRPr>
          </a:p>
          <a:p>
            <a:pPr eaLnBrk="1" hangingPunct="1">
              <a:lnSpc>
                <a:spcPct val="80000"/>
              </a:lnSpc>
            </a:pPr>
            <a:r>
              <a:rPr lang="en-US" sz="2400" dirty="0" smtClean="0">
                <a:latin typeface="Arial" charset="0"/>
              </a:rPr>
              <a:t>animal feeds bearing or containing new animal drugs are manufactured and labeled in accordance with the applicable regulations published pursuant to section 512(</a:t>
            </a:r>
            <a:r>
              <a:rPr lang="en-US" sz="2400" dirty="0" err="1" smtClean="0">
                <a:latin typeface="Arial" charset="0"/>
              </a:rPr>
              <a:t>i</a:t>
            </a:r>
            <a:r>
              <a:rPr lang="en-US" sz="2400" dirty="0" smtClean="0">
                <a:latin typeface="Arial" charset="0"/>
              </a:rPr>
              <a:t>) to the Federal Food, Drug and Cosmetic Act (the Act), or in accordance with the index listing published under section 572(e)(2) of the Act; </a:t>
            </a:r>
          </a:p>
          <a:p>
            <a:pPr eaLnBrk="1" hangingPunct="1">
              <a:lnSpc>
                <a:spcPct val="80000"/>
              </a:lnSpc>
            </a:pPr>
            <a:endParaRPr lang="en-US" sz="1000" dirty="0" smtClean="0">
              <a:latin typeface="Arial" charset="0"/>
            </a:endParaRPr>
          </a:p>
          <a:p>
            <a:pPr eaLnBrk="1" hangingPunct="1">
              <a:lnSpc>
                <a:spcPct val="80000"/>
              </a:lnSpc>
            </a:pPr>
            <a:r>
              <a:rPr lang="en-US" sz="2400" dirty="0" smtClean="0">
                <a:latin typeface="Arial" charset="0"/>
              </a:rPr>
              <a:t>are in conformity with current good manufacturing practice (</a:t>
            </a:r>
            <a:r>
              <a:rPr lang="en-US" sz="2400" dirty="0" err="1" smtClean="0">
                <a:latin typeface="Arial" charset="0"/>
              </a:rPr>
              <a:t>cGMPs</a:t>
            </a:r>
            <a:r>
              <a:rPr lang="en-US" sz="2400" dirty="0" smtClean="0">
                <a:latin typeface="Arial" charset="0"/>
              </a:rPr>
              <a:t>); and </a:t>
            </a:r>
          </a:p>
          <a:p>
            <a:pPr eaLnBrk="1" hangingPunct="1">
              <a:lnSpc>
                <a:spcPct val="80000"/>
              </a:lnSpc>
            </a:pPr>
            <a:endParaRPr lang="en-US" sz="1000" dirty="0" smtClean="0">
              <a:latin typeface="Arial" charset="0"/>
            </a:endParaRPr>
          </a:p>
          <a:p>
            <a:pPr eaLnBrk="1" hangingPunct="1">
              <a:lnSpc>
                <a:spcPct val="80000"/>
              </a:lnSpc>
            </a:pPr>
            <a:r>
              <a:rPr lang="en-US" sz="2400" dirty="0" smtClean="0">
                <a:latin typeface="Arial" charset="0"/>
              </a:rPr>
              <a:t>they will establish and maintain all records required and will permit access to, or copying or verification of such records by the FDA</a:t>
            </a:r>
          </a:p>
        </p:txBody>
      </p:sp>
      <p:sp>
        <p:nvSpPr>
          <p:cNvPr id="15362" name="Title 1"/>
          <p:cNvSpPr>
            <a:spLocks noGrp="1"/>
          </p:cNvSpPr>
          <p:nvPr>
            <p:ph type="title" idx="4294967295"/>
          </p:nvPr>
        </p:nvSpPr>
        <p:spPr/>
        <p:txBody>
          <a:bodyPr/>
          <a:lstStyle/>
          <a:p>
            <a:pPr eaLnBrk="1" hangingPunct="1"/>
            <a:r>
              <a:rPr lang="en-US" sz="3200" smtClean="0">
                <a:latin typeface="Arial" charset="0"/>
              </a:rPr>
              <a:t>Form FDA 3448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4294967295"/>
          </p:nvPr>
        </p:nvSpPr>
        <p:spPr/>
        <p:txBody>
          <a:bodyPr/>
          <a:lstStyle/>
          <a:p>
            <a:pPr eaLnBrk="1" hangingPunct="1">
              <a:lnSpc>
                <a:spcPct val="80000"/>
              </a:lnSpc>
              <a:buFontTx/>
              <a:buNone/>
            </a:pPr>
            <a:endParaRPr lang="en-US" sz="2200" dirty="0" smtClean="0"/>
          </a:p>
          <a:p>
            <a:pPr eaLnBrk="1" hangingPunct="1">
              <a:lnSpc>
                <a:spcPct val="80000"/>
              </a:lnSpc>
            </a:pPr>
            <a:r>
              <a:rPr lang="en-US" sz="2200" dirty="0" smtClean="0">
                <a:latin typeface="Arial" charset="0"/>
              </a:rPr>
              <a:t>Possessing current approved or index listed Type B and/or Type C medicated feed labeling prior to receiving the Type A Medicated Article </a:t>
            </a:r>
          </a:p>
          <a:p>
            <a:pPr eaLnBrk="1" hangingPunct="1">
              <a:lnSpc>
                <a:spcPct val="80000"/>
              </a:lnSpc>
            </a:pPr>
            <a:r>
              <a:rPr lang="en-US" sz="2200" dirty="0" smtClean="0">
                <a:latin typeface="Arial" charset="0"/>
              </a:rPr>
              <a:t>Renewing drug establishment registration each year; </a:t>
            </a:r>
          </a:p>
          <a:p>
            <a:pPr eaLnBrk="1" hangingPunct="1">
              <a:lnSpc>
                <a:spcPct val="80000"/>
              </a:lnSpc>
            </a:pPr>
            <a:r>
              <a:rPr lang="en-US" sz="2200" dirty="0" smtClean="0">
                <a:latin typeface="Arial" charset="0"/>
              </a:rPr>
              <a:t>Using only non-drug feed components recognized in the Official Publication of the Association of American Feed Control Officials (AAFCO) or sanctions by FDA under 21 CFR 573, 582 and 584 as suitable for use in animal feeds; </a:t>
            </a:r>
          </a:p>
          <a:p>
            <a:pPr eaLnBrk="1" hangingPunct="1">
              <a:lnSpc>
                <a:spcPct val="80000"/>
              </a:lnSpc>
            </a:pPr>
            <a:r>
              <a:rPr lang="en-US" sz="2200" dirty="0" smtClean="0">
                <a:latin typeface="Arial" charset="0"/>
              </a:rPr>
              <a:t>Supplementing license application when changes in ownership or address occur; and </a:t>
            </a:r>
          </a:p>
          <a:p>
            <a:pPr eaLnBrk="1" hangingPunct="1">
              <a:lnSpc>
                <a:spcPct val="80000"/>
              </a:lnSpc>
            </a:pPr>
            <a:r>
              <a:rPr lang="en-US" sz="2200" dirty="0" smtClean="0">
                <a:latin typeface="Arial" charset="0"/>
              </a:rPr>
              <a:t>Complying with all other applicable provision of the Act. </a:t>
            </a:r>
          </a:p>
          <a:p>
            <a:pPr eaLnBrk="1" hangingPunct="1"/>
            <a:endParaRPr lang="en-US" sz="2000" dirty="0" smtClean="0">
              <a:latin typeface="Arial" charset="0"/>
            </a:endParaRPr>
          </a:p>
        </p:txBody>
      </p:sp>
      <p:sp>
        <p:nvSpPr>
          <p:cNvPr id="16386" name="Title 1"/>
          <p:cNvSpPr>
            <a:spLocks noGrp="1"/>
          </p:cNvSpPr>
          <p:nvPr>
            <p:ph type="title" idx="4294967295"/>
          </p:nvPr>
        </p:nvSpPr>
        <p:spPr/>
        <p:txBody>
          <a:bodyPr/>
          <a:lstStyle/>
          <a:p>
            <a:pPr eaLnBrk="1" hangingPunct="1"/>
            <a:r>
              <a:rPr lang="en-US" sz="3200" smtClean="0">
                <a:latin typeface="Arial" charset="0"/>
              </a:rPr>
              <a:t>A medicated feed mill licensee commitments</a:t>
            </a:r>
            <a:r>
              <a:rPr lang="en-US" smtClean="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4294967295"/>
          </p:nvPr>
        </p:nvSpPr>
        <p:spPr/>
        <p:txBody>
          <a:bodyPr/>
          <a:lstStyle/>
          <a:p>
            <a:pPr eaLnBrk="1" hangingPunct="1">
              <a:lnSpc>
                <a:spcPct val="90000"/>
              </a:lnSpc>
            </a:pPr>
            <a:r>
              <a:rPr lang="en-US" sz="2800" dirty="0" smtClean="0">
                <a:latin typeface="Arial" charset="0"/>
              </a:rPr>
              <a:t>Prior to shipment of a new animal drug intended for use in the manufacture of medicated animal feed, the seller must have a written statement from the buyer that the buyer has an approved feed mill license and possesses current approved Type B and/or Type C feed labeling for the drug.</a:t>
            </a:r>
          </a:p>
          <a:p>
            <a:pPr eaLnBrk="1" hangingPunct="1">
              <a:lnSpc>
                <a:spcPct val="90000"/>
              </a:lnSpc>
            </a:pPr>
            <a:endParaRPr lang="en-US" sz="2800" dirty="0" smtClean="0">
              <a:latin typeface="Arial" charset="0"/>
            </a:endParaRPr>
          </a:p>
          <a:p>
            <a:pPr eaLnBrk="1" hangingPunct="1">
              <a:lnSpc>
                <a:spcPct val="90000"/>
              </a:lnSpc>
            </a:pPr>
            <a:r>
              <a:rPr lang="en-US" sz="2800" dirty="0" smtClean="0">
                <a:latin typeface="Arial" charset="0"/>
              </a:rPr>
              <a:t>Lists of approved license holders are on the FDA/CVM website.</a:t>
            </a:r>
          </a:p>
          <a:p>
            <a:pPr eaLnBrk="1" hangingPunct="1"/>
            <a:endParaRPr lang="en-US" dirty="0" smtClean="0">
              <a:latin typeface="Arial" charset="0"/>
            </a:endParaRPr>
          </a:p>
        </p:txBody>
      </p:sp>
      <p:sp>
        <p:nvSpPr>
          <p:cNvPr id="17410" name="Title 1"/>
          <p:cNvSpPr>
            <a:spLocks noGrp="1"/>
          </p:cNvSpPr>
          <p:nvPr>
            <p:ph type="title" idx="4294967295"/>
          </p:nvPr>
        </p:nvSpPr>
        <p:spPr/>
        <p:txBody>
          <a:bodyPr/>
          <a:lstStyle/>
          <a:p>
            <a:pPr eaLnBrk="1" hangingPunct="1"/>
            <a:r>
              <a:rPr lang="en-US" sz="3600" smtClean="0">
                <a:latin typeface="Arial" charset="0"/>
              </a:rPr>
              <a:t>Distributors of </a:t>
            </a:r>
            <a:br>
              <a:rPr lang="en-US" sz="3600" smtClean="0">
                <a:latin typeface="Arial" charset="0"/>
              </a:rPr>
            </a:br>
            <a:r>
              <a:rPr lang="en-US" sz="3600" smtClean="0">
                <a:latin typeface="Arial" charset="0"/>
              </a:rPr>
              <a:t>Type A Medicated Articles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4294967295"/>
          </p:nvPr>
        </p:nvSpPr>
        <p:spPr>
          <a:xfrm>
            <a:off x="1066800" y="2209800"/>
            <a:ext cx="7543800" cy="3886200"/>
          </a:xfrm>
        </p:spPr>
        <p:txBody>
          <a:bodyPr/>
          <a:lstStyle/>
          <a:p>
            <a:pPr eaLnBrk="1" hangingPunct="1">
              <a:buFontTx/>
              <a:buNone/>
            </a:pPr>
            <a:r>
              <a:rPr lang="en-US" sz="2400" dirty="0" smtClean="0">
                <a:latin typeface="Arial" charset="0"/>
              </a:rPr>
              <a:t>Requirements for drug registration are found in</a:t>
            </a:r>
          </a:p>
          <a:p>
            <a:pPr eaLnBrk="1" hangingPunct="1"/>
            <a:r>
              <a:rPr lang="en-US" sz="2400" dirty="0" smtClean="0">
                <a:latin typeface="Arial" charset="0"/>
              </a:rPr>
              <a:t>Section 510 of the FFD&amp;C Act</a:t>
            </a:r>
          </a:p>
          <a:p>
            <a:pPr eaLnBrk="1" hangingPunct="1"/>
            <a:r>
              <a:rPr lang="en-US" sz="2400" dirty="0" smtClean="0">
                <a:latin typeface="Arial" charset="0"/>
              </a:rPr>
              <a:t>Section 351 of the Public Health Service Act</a:t>
            </a:r>
          </a:p>
          <a:p>
            <a:pPr eaLnBrk="1" hangingPunct="1"/>
            <a:r>
              <a:rPr lang="en-US" sz="2400" dirty="0" smtClean="0">
                <a:latin typeface="Arial" charset="0"/>
              </a:rPr>
              <a:t>Part 207 of Title 21 of the Code of Federal Regulations</a:t>
            </a:r>
          </a:p>
          <a:p>
            <a:pPr eaLnBrk="1" hangingPunct="1"/>
            <a:r>
              <a:rPr lang="en-US" sz="2400" dirty="0" smtClean="0">
                <a:latin typeface="Arial" charset="0"/>
              </a:rPr>
              <a:t>The Food and Drug Administration Amendments Act (FDAAA) of 2007 requires that drug establishment registration and drug listing information be submitted electronically. </a:t>
            </a:r>
          </a:p>
          <a:p>
            <a:pPr eaLnBrk="1" hangingPunct="1"/>
            <a:endParaRPr lang="en-US" dirty="0" smtClean="0">
              <a:latin typeface="Arial" charset="0"/>
            </a:endParaRPr>
          </a:p>
        </p:txBody>
      </p:sp>
      <p:sp>
        <p:nvSpPr>
          <p:cNvPr id="18434" name="Title 1"/>
          <p:cNvSpPr>
            <a:spLocks noGrp="1"/>
          </p:cNvSpPr>
          <p:nvPr>
            <p:ph type="title" idx="4294967295"/>
          </p:nvPr>
        </p:nvSpPr>
        <p:spPr/>
        <p:txBody>
          <a:bodyPr/>
          <a:lstStyle/>
          <a:p>
            <a:pPr eaLnBrk="1" hangingPunct="1"/>
            <a:r>
              <a:rPr lang="en-US" sz="3200" smtClean="0">
                <a:latin typeface="Arial" charset="0"/>
              </a:rPr>
              <a:t>Registration of Drug Establishment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4294967295"/>
          </p:nvPr>
        </p:nvSpPr>
        <p:spPr/>
        <p:txBody>
          <a:bodyPr/>
          <a:lstStyle/>
          <a:p>
            <a:pPr eaLnBrk="1" hangingPunct="1">
              <a:lnSpc>
                <a:spcPct val="80000"/>
              </a:lnSpc>
            </a:pPr>
            <a:r>
              <a:rPr lang="en-US" sz="2400" dirty="0" smtClean="0">
                <a:latin typeface="Arial" charset="0"/>
              </a:rPr>
              <a:t>The Drug Registration and Listing System (DRLS) and the new electronic Drug Registration and Listing System (</a:t>
            </a:r>
            <a:r>
              <a:rPr lang="en-US" sz="2400" dirty="0" err="1" smtClean="0">
                <a:latin typeface="Arial" charset="0"/>
              </a:rPr>
              <a:t>eDRLS</a:t>
            </a:r>
            <a:r>
              <a:rPr lang="en-US" sz="2400" dirty="0" smtClean="0">
                <a:latin typeface="Arial" charset="0"/>
              </a:rPr>
              <a:t>).</a:t>
            </a:r>
          </a:p>
          <a:p>
            <a:pPr eaLnBrk="1" hangingPunct="1">
              <a:lnSpc>
                <a:spcPct val="80000"/>
              </a:lnSpc>
            </a:pPr>
            <a:endParaRPr lang="en-US" sz="1200" dirty="0" smtClean="0">
              <a:latin typeface="Arial" charset="0"/>
            </a:endParaRPr>
          </a:p>
          <a:p>
            <a:pPr eaLnBrk="1" hangingPunct="1">
              <a:lnSpc>
                <a:spcPct val="80000"/>
              </a:lnSpc>
            </a:pPr>
            <a:r>
              <a:rPr lang="en-US" sz="2400" dirty="0" smtClean="0">
                <a:latin typeface="Arial" charset="0"/>
              </a:rPr>
              <a:t>FDA no longer accepts drug establishment registration in paper format unless a waiver is granted.</a:t>
            </a:r>
            <a:endParaRPr lang="en-US" sz="1200" dirty="0" smtClean="0">
              <a:latin typeface="Arial" charset="0"/>
            </a:endParaRPr>
          </a:p>
          <a:p>
            <a:pPr eaLnBrk="1" hangingPunct="1">
              <a:lnSpc>
                <a:spcPct val="80000"/>
              </a:lnSpc>
            </a:pPr>
            <a:endParaRPr lang="en-US" sz="1200" dirty="0" smtClean="0">
              <a:latin typeface="Arial" charset="0"/>
            </a:endParaRPr>
          </a:p>
          <a:p>
            <a:pPr eaLnBrk="1" hangingPunct="1">
              <a:lnSpc>
                <a:spcPct val="80000"/>
              </a:lnSpc>
            </a:pPr>
            <a:r>
              <a:rPr lang="en-US" sz="2400" dirty="0" smtClean="0">
                <a:latin typeface="Arial" charset="0"/>
              </a:rPr>
              <a:t>Guidance for Industry: Providing Regulatory Submission in Electronic Format – Drug Establishment Registration and Drug Listing is found on </a:t>
            </a:r>
            <a:r>
              <a:rPr lang="en-US" sz="2400" dirty="0" smtClean="0">
                <a:latin typeface="Arial" charset="0"/>
                <a:hlinkClick r:id="rId2"/>
              </a:rPr>
              <a:t>http://www.fda.gov</a:t>
            </a:r>
            <a:endParaRPr lang="en-US" sz="2400" dirty="0" smtClean="0">
              <a:latin typeface="Arial" charset="0"/>
            </a:endParaRPr>
          </a:p>
          <a:p>
            <a:pPr eaLnBrk="1" hangingPunct="1">
              <a:lnSpc>
                <a:spcPct val="80000"/>
              </a:lnSpc>
            </a:pPr>
            <a:endParaRPr lang="en-US" sz="1200" dirty="0" smtClean="0">
              <a:latin typeface="Arial" charset="0"/>
            </a:endParaRPr>
          </a:p>
          <a:p>
            <a:pPr eaLnBrk="1" hangingPunct="1">
              <a:lnSpc>
                <a:spcPct val="80000"/>
              </a:lnSpc>
            </a:pPr>
            <a:r>
              <a:rPr lang="en-US" sz="2400" dirty="0" smtClean="0">
                <a:latin typeface="Arial" charset="0"/>
              </a:rPr>
              <a:t>Licensed feed mills are not required to drug list.</a:t>
            </a:r>
          </a:p>
          <a:p>
            <a:pPr eaLnBrk="1" hangingPunct="1"/>
            <a:endParaRPr lang="en-US" sz="2400" dirty="0" smtClean="0">
              <a:latin typeface="Arial" charset="0"/>
            </a:endParaRPr>
          </a:p>
        </p:txBody>
      </p:sp>
      <p:sp>
        <p:nvSpPr>
          <p:cNvPr id="19458" name="Title 1"/>
          <p:cNvSpPr>
            <a:spLocks noGrp="1"/>
          </p:cNvSpPr>
          <p:nvPr>
            <p:ph type="title" idx="4294967295"/>
          </p:nvPr>
        </p:nvSpPr>
        <p:spPr/>
        <p:txBody>
          <a:bodyPr/>
          <a:lstStyle/>
          <a:p>
            <a:pPr eaLnBrk="1" hangingPunct="1"/>
            <a:r>
              <a:rPr lang="en-US" sz="3200" smtClean="0">
                <a:latin typeface="Arial" charset="0"/>
              </a:rPr>
              <a:t>Registration of Drug Establishment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4294967295"/>
          </p:nvPr>
        </p:nvSpPr>
        <p:spPr>
          <a:xfrm>
            <a:off x="1143000" y="2133600"/>
            <a:ext cx="7162800" cy="3581400"/>
          </a:xfrm>
        </p:spPr>
        <p:txBody>
          <a:bodyPr/>
          <a:lstStyle/>
          <a:p>
            <a:pPr eaLnBrk="1" hangingPunct="1">
              <a:lnSpc>
                <a:spcPct val="80000"/>
              </a:lnSpc>
            </a:pPr>
            <a:r>
              <a:rPr lang="en-US" sz="2400" b="1" dirty="0" smtClean="0">
                <a:latin typeface="Arial" charset="0"/>
              </a:rPr>
              <a:t>Approved products and uses</a:t>
            </a:r>
          </a:p>
          <a:p>
            <a:pPr eaLnBrk="1" hangingPunct="1">
              <a:lnSpc>
                <a:spcPct val="80000"/>
              </a:lnSpc>
            </a:pPr>
            <a:endParaRPr lang="en-US" sz="2400" b="1" dirty="0" smtClean="0">
              <a:latin typeface="Arial" charset="0"/>
            </a:endParaRPr>
          </a:p>
          <a:p>
            <a:pPr lvl="1" eaLnBrk="1" hangingPunct="1">
              <a:lnSpc>
                <a:spcPct val="80000"/>
              </a:lnSpc>
              <a:buClr>
                <a:schemeClr val="hlink"/>
              </a:buClr>
            </a:pPr>
            <a:r>
              <a:rPr lang="en-US" sz="1600" b="1" dirty="0" smtClean="0">
                <a:solidFill>
                  <a:srgbClr val="FFFFFF"/>
                </a:solidFill>
                <a:latin typeface="Arial" charset="0"/>
              </a:rPr>
              <a:t>21 Code of Federal Regulations (CFR) section 558</a:t>
            </a:r>
          </a:p>
          <a:p>
            <a:pPr lvl="3" eaLnBrk="1" hangingPunct="1">
              <a:lnSpc>
                <a:spcPct val="80000"/>
              </a:lnSpc>
              <a:buClr>
                <a:schemeClr val="hlink"/>
              </a:buClr>
            </a:pPr>
            <a:r>
              <a:rPr lang="en-US" sz="1200" b="1" dirty="0" smtClean="0">
                <a:solidFill>
                  <a:srgbClr val="FFFFFF"/>
                </a:solidFill>
                <a:latin typeface="Arial" charset="0"/>
              </a:rPr>
              <a:t>US Government Printing Office – 866-512-1800</a:t>
            </a:r>
          </a:p>
          <a:p>
            <a:pPr lvl="3" eaLnBrk="1" hangingPunct="1">
              <a:lnSpc>
                <a:spcPct val="80000"/>
              </a:lnSpc>
              <a:buClr>
                <a:schemeClr val="hlink"/>
              </a:buClr>
            </a:pPr>
            <a:r>
              <a:rPr lang="en-US" sz="1200" b="1" u="sng" dirty="0" smtClean="0">
                <a:solidFill>
                  <a:srgbClr val="FFFFFF"/>
                </a:solidFill>
                <a:latin typeface="Arial" charset="0"/>
              </a:rPr>
              <a:t>http://bookstore.gpo.gov</a:t>
            </a:r>
            <a:r>
              <a:rPr lang="en-US" sz="1200" b="1" dirty="0" smtClean="0">
                <a:solidFill>
                  <a:srgbClr val="FFFFFF"/>
                </a:solidFill>
                <a:latin typeface="Arial" charset="0"/>
              </a:rPr>
              <a:t> or </a:t>
            </a:r>
            <a:r>
              <a:rPr lang="en-US" sz="1200" b="1" u="sng" dirty="0" smtClean="0">
                <a:solidFill>
                  <a:srgbClr val="FFFFFF"/>
                </a:solidFill>
                <a:latin typeface="Arial" charset="0"/>
                <a:hlinkClick r:id="rId3"/>
              </a:rPr>
              <a:t>http://www.access.gpo.gov/cgi-bin/cfrassemble.cgi?title=200021</a:t>
            </a:r>
            <a:endParaRPr lang="en-US" sz="1200" b="1" u="sng" dirty="0" smtClean="0">
              <a:solidFill>
                <a:srgbClr val="FFFFFF"/>
              </a:solidFill>
              <a:latin typeface="Arial" charset="0"/>
            </a:endParaRPr>
          </a:p>
          <a:p>
            <a:pPr lvl="3" eaLnBrk="1" hangingPunct="1">
              <a:lnSpc>
                <a:spcPct val="80000"/>
              </a:lnSpc>
              <a:buClr>
                <a:schemeClr val="hlink"/>
              </a:buClr>
            </a:pPr>
            <a:endParaRPr lang="en-US" sz="1200" b="1" u="sng" dirty="0" smtClean="0">
              <a:solidFill>
                <a:srgbClr val="FFFFFF"/>
              </a:solidFill>
              <a:latin typeface="Arial" charset="0"/>
            </a:endParaRPr>
          </a:p>
          <a:p>
            <a:pPr lvl="1" eaLnBrk="1" hangingPunct="1">
              <a:lnSpc>
                <a:spcPct val="80000"/>
              </a:lnSpc>
              <a:buClr>
                <a:schemeClr val="hlink"/>
              </a:buClr>
            </a:pPr>
            <a:r>
              <a:rPr lang="en-US" sz="1600" b="1" dirty="0" smtClean="0">
                <a:solidFill>
                  <a:srgbClr val="FFFFFF"/>
                </a:solidFill>
                <a:latin typeface="Arial" charset="0"/>
              </a:rPr>
              <a:t>Electronic Code of Federal Regulations</a:t>
            </a:r>
          </a:p>
          <a:p>
            <a:pPr lvl="3" eaLnBrk="1" hangingPunct="1">
              <a:lnSpc>
                <a:spcPct val="80000"/>
              </a:lnSpc>
              <a:buClr>
                <a:schemeClr val="hlink"/>
              </a:buClr>
            </a:pPr>
            <a:r>
              <a:rPr lang="en-US" sz="1200" b="1" dirty="0" smtClean="0">
                <a:solidFill>
                  <a:srgbClr val="FFFFFF"/>
                </a:solidFill>
                <a:latin typeface="Arial" charset="0"/>
                <a:hlinkClick r:id="rId4"/>
              </a:rPr>
              <a:t>http://ecfr.gpoaccess.gov/cgi/t/text/text-idx?c=ecfr&amp;tpl=%2Findex.tpl</a:t>
            </a:r>
            <a:endParaRPr lang="en-US" sz="1200" b="1" dirty="0" smtClean="0">
              <a:solidFill>
                <a:srgbClr val="FFFFFF"/>
              </a:solidFill>
              <a:latin typeface="Arial" charset="0"/>
            </a:endParaRPr>
          </a:p>
          <a:p>
            <a:pPr lvl="3" eaLnBrk="1" hangingPunct="1">
              <a:lnSpc>
                <a:spcPct val="80000"/>
              </a:lnSpc>
              <a:buClr>
                <a:schemeClr val="hlink"/>
              </a:buClr>
            </a:pPr>
            <a:endParaRPr lang="en-US" sz="1200" b="1" dirty="0" smtClean="0">
              <a:solidFill>
                <a:srgbClr val="FFFFFF"/>
              </a:solidFill>
              <a:latin typeface="Arial" charset="0"/>
            </a:endParaRPr>
          </a:p>
          <a:p>
            <a:pPr lvl="1" eaLnBrk="1" hangingPunct="1">
              <a:lnSpc>
                <a:spcPct val="80000"/>
              </a:lnSpc>
              <a:buClr>
                <a:schemeClr val="hlink"/>
              </a:buClr>
            </a:pPr>
            <a:r>
              <a:rPr lang="en-US" sz="1600" b="1" dirty="0" smtClean="0">
                <a:solidFill>
                  <a:srgbClr val="FFFFFF"/>
                </a:solidFill>
                <a:latin typeface="Arial" charset="0"/>
              </a:rPr>
              <a:t>The Federal Register</a:t>
            </a:r>
          </a:p>
          <a:p>
            <a:pPr lvl="3" eaLnBrk="1" hangingPunct="1">
              <a:lnSpc>
                <a:spcPct val="80000"/>
              </a:lnSpc>
              <a:buClr>
                <a:schemeClr val="hlink"/>
              </a:buClr>
            </a:pPr>
            <a:r>
              <a:rPr lang="en-US" sz="1200" b="1" u="sng" dirty="0" smtClean="0">
                <a:solidFill>
                  <a:srgbClr val="FFFFFF"/>
                </a:solidFill>
                <a:latin typeface="Arial" charset="0"/>
                <a:hlinkClick r:id="rId5"/>
              </a:rPr>
              <a:t>http://www.gpoaccess.gov/fr/advanced.html</a:t>
            </a:r>
            <a:endParaRPr lang="en-US" sz="1200" b="1" u="sng" dirty="0" smtClean="0">
              <a:solidFill>
                <a:srgbClr val="FFFFFF"/>
              </a:solidFill>
              <a:latin typeface="Arial" charset="0"/>
            </a:endParaRPr>
          </a:p>
          <a:p>
            <a:pPr lvl="3" eaLnBrk="1" hangingPunct="1">
              <a:lnSpc>
                <a:spcPct val="80000"/>
              </a:lnSpc>
              <a:buClr>
                <a:schemeClr val="hlink"/>
              </a:buClr>
            </a:pPr>
            <a:endParaRPr lang="en-US" sz="1200" b="1" u="sng" dirty="0" smtClean="0">
              <a:solidFill>
                <a:srgbClr val="FFFFFF"/>
              </a:solidFill>
              <a:latin typeface="Arial" charset="0"/>
            </a:endParaRPr>
          </a:p>
          <a:p>
            <a:pPr lvl="1" eaLnBrk="1" hangingPunct="1">
              <a:lnSpc>
                <a:spcPct val="80000"/>
              </a:lnSpc>
              <a:buClr>
                <a:schemeClr val="hlink"/>
              </a:buClr>
            </a:pPr>
            <a:r>
              <a:rPr lang="en-US" sz="1600" b="1" dirty="0" smtClean="0">
                <a:solidFill>
                  <a:srgbClr val="FFFFFF"/>
                </a:solidFill>
                <a:latin typeface="Arial" charset="0"/>
              </a:rPr>
              <a:t>Animal </a:t>
            </a:r>
            <a:r>
              <a:rPr lang="en-US" sz="1600" b="1" dirty="0" err="1" smtClean="0">
                <a:solidFill>
                  <a:srgbClr val="FFFFFF"/>
                </a:solidFill>
                <a:latin typeface="Arial" charset="0"/>
              </a:rPr>
              <a:t>Drugs@FDA</a:t>
            </a:r>
            <a:endParaRPr lang="en-US" sz="1600" b="1" dirty="0" smtClean="0">
              <a:solidFill>
                <a:srgbClr val="FFFFFF"/>
              </a:solidFill>
              <a:latin typeface="Arial" charset="0"/>
            </a:endParaRPr>
          </a:p>
          <a:p>
            <a:pPr lvl="3" eaLnBrk="1" hangingPunct="1">
              <a:lnSpc>
                <a:spcPct val="80000"/>
              </a:lnSpc>
              <a:buClr>
                <a:schemeClr val="hlink"/>
              </a:buClr>
            </a:pPr>
            <a:r>
              <a:rPr lang="en-US" sz="1200" b="1" u="sng" dirty="0" smtClean="0">
                <a:solidFill>
                  <a:srgbClr val="FFFFFF"/>
                </a:solidFill>
                <a:latin typeface="Arial" charset="0"/>
              </a:rPr>
              <a:t>http://www.accessdata.fda.gov/scripts/animaldrugsatfda/</a:t>
            </a:r>
          </a:p>
        </p:txBody>
      </p:sp>
      <p:sp>
        <p:nvSpPr>
          <p:cNvPr id="20482" name="Rectangle 2"/>
          <p:cNvSpPr>
            <a:spLocks noGrp="1" noChangeArrowheads="1"/>
          </p:cNvSpPr>
          <p:nvPr>
            <p:ph type="title" idx="4294967295"/>
          </p:nvPr>
        </p:nvSpPr>
        <p:spPr/>
        <p:txBody>
          <a:bodyPr/>
          <a:lstStyle/>
          <a:p>
            <a:pPr eaLnBrk="1" hangingPunct="1"/>
            <a:r>
              <a:rPr lang="en-US" sz="3200" smtClean="0">
                <a:latin typeface="Arial" charset="0"/>
              </a:rPr>
              <a:t>Where to look for more information?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1066800" y="2362200"/>
            <a:ext cx="7543800" cy="3733800"/>
          </a:xfrm>
        </p:spPr>
        <p:txBody>
          <a:bodyPr/>
          <a:lstStyle/>
          <a:p>
            <a:pPr eaLnBrk="1" hangingPunct="1"/>
            <a:r>
              <a:rPr lang="en-US" sz="2400" dirty="0" smtClean="0">
                <a:latin typeface="Arial" charset="0"/>
              </a:rPr>
              <a:t>Assures that feed…</a:t>
            </a:r>
          </a:p>
          <a:p>
            <a:pPr lvl="1" eaLnBrk="1" hangingPunct="1"/>
            <a:r>
              <a:rPr lang="en-US" sz="2000" dirty="0" smtClean="0">
                <a:latin typeface="Arial" charset="0"/>
              </a:rPr>
              <a:t>has the identity and strength, which it purports</a:t>
            </a:r>
          </a:p>
          <a:p>
            <a:pPr lvl="1" eaLnBrk="1" hangingPunct="1"/>
            <a:r>
              <a:rPr lang="en-US" sz="2000" dirty="0" smtClean="0">
                <a:latin typeface="Arial" charset="0"/>
              </a:rPr>
              <a:t>meets the quality, purity, and safety requirements, which it is represented to possess</a:t>
            </a:r>
          </a:p>
          <a:p>
            <a:pPr eaLnBrk="1" hangingPunct="1"/>
            <a:endParaRPr lang="en-US" sz="2400" dirty="0" smtClean="0">
              <a:latin typeface="Arial" charset="0"/>
            </a:endParaRPr>
          </a:p>
          <a:p>
            <a:pPr eaLnBrk="1" hangingPunct="1"/>
            <a:r>
              <a:rPr lang="en-US" sz="2400" dirty="0" smtClean="0">
                <a:latin typeface="Arial" charset="0"/>
              </a:rPr>
              <a:t>Minimum requirements for manufacture of medicated animal feed  </a:t>
            </a:r>
          </a:p>
          <a:p>
            <a:pPr eaLnBrk="1" hangingPunct="1"/>
            <a:endParaRPr lang="en-US" dirty="0" smtClean="0">
              <a:latin typeface="Arial" charset="0"/>
            </a:endParaRPr>
          </a:p>
        </p:txBody>
      </p:sp>
      <p:sp>
        <p:nvSpPr>
          <p:cNvPr id="3074" name="Title 1"/>
          <p:cNvSpPr>
            <a:spLocks noGrp="1"/>
          </p:cNvSpPr>
          <p:nvPr>
            <p:ph type="title" idx="4294967295"/>
          </p:nvPr>
        </p:nvSpPr>
        <p:spPr>
          <a:xfrm>
            <a:off x="990600" y="304800"/>
            <a:ext cx="7543800" cy="1431925"/>
          </a:xfrm>
        </p:spPr>
        <p:txBody>
          <a:bodyPr/>
          <a:lstStyle/>
          <a:p>
            <a:pPr eaLnBrk="1" hangingPunct="1"/>
            <a:r>
              <a:rPr lang="en-US" sz="3200" smtClean="0">
                <a:solidFill>
                  <a:schemeClr val="tx1"/>
                </a:solidFill>
                <a:latin typeface="Arial" charset="0"/>
              </a:rPr>
              <a:t>Current Good Manufacturing Practices (cGMPs)</a:t>
            </a:r>
            <a:r>
              <a:rPr lang="en-US" smtClean="0">
                <a:solidFill>
                  <a:schemeClr val="tx1"/>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xfrm>
            <a:off x="1066800" y="2209800"/>
            <a:ext cx="7543800" cy="2895600"/>
          </a:xfrm>
        </p:spPr>
        <p:txBody>
          <a:bodyPr/>
          <a:lstStyle/>
          <a:p>
            <a:pPr eaLnBrk="1" hangingPunct="1">
              <a:lnSpc>
                <a:spcPct val="80000"/>
              </a:lnSpc>
            </a:pPr>
            <a:r>
              <a:rPr lang="en-US" sz="2400" b="1" dirty="0" smtClean="0">
                <a:solidFill>
                  <a:srgbClr val="FFFFFF"/>
                </a:solidFill>
                <a:latin typeface="Arial" charset="0"/>
              </a:rPr>
              <a:t>Members of the Medicated Feeds Team, CVM, FDA</a:t>
            </a:r>
          </a:p>
          <a:p>
            <a:pPr eaLnBrk="1" hangingPunct="1">
              <a:lnSpc>
                <a:spcPct val="80000"/>
              </a:lnSpc>
            </a:pPr>
            <a:endParaRPr lang="en-US" sz="1600" b="1" dirty="0" smtClean="0">
              <a:solidFill>
                <a:srgbClr val="FFFFFF"/>
              </a:solidFill>
              <a:latin typeface="Arial" charset="0"/>
            </a:endParaRPr>
          </a:p>
          <a:p>
            <a:pPr lvl="3" eaLnBrk="1" hangingPunct="1">
              <a:lnSpc>
                <a:spcPct val="90000"/>
              </a:lnSpc>
              <a:buClr>
                <a:schemeClr val="hlink"/>
              </a:buClr>
            </a:pPr>
            <a:r>
              <a:rPr lang="en-US" sz="1600" b="1" dirty="0" smtClean="0">
                <a:solidFill>
                  <a:srgbClr val="FFFFFF"/>
                </a:solidFill>
                <a:latin typeface="Arial" charset="0"/>
              </a:rPr>
              <a:t>Team Leader – Ms. Jo Gulley 		240-453-6858</a:t>
            </a:r>
          </a:p>
          <a:p>
            <a:pPr lvl="3" eaLnBrk="1" hangingPunct="1">
              <a:lnSpc>
                <a:spcPct val="90000"/>
              </a:lnSpc>
              <a:buClr>
                <a:schemeClr val="hlink"/>
              </a:buClr>
            </a:pPr>
            <a:r>
              <a:rPr lang="en-US" sz="1600" b="1" dirty="0" err="1" smtClean="0">
                <a:solidFill>
                  <a:srgbClr val="FFFFFF"/>
                </a:solidFill>
                <a:latin typeface="Arial" charset="0"/>
              </a:rPr>
              <a:t>Dragan</a:t>
            </a:r>
            <a:r>
              <a:rPr lang="en-US" sz="1600" b="1" dirty="0" smtClean="0">
                <a:solidFill>
                  <a:srgbClr val="FFFFFF"/>
                </a:solidFill>
                <a:latin typeface="Arial" charset="0"/>
              </a:rPr>
              <a:t> </a:t>
            </a:r>
            <a:r>
              <a:rPr lang="en-US" sz="1600" b="1" dirty="0" err="1" smtClean="0">
                <a:solidFill>
                  <a:srgbClr val="FFFFFF"/>
                </a:solidFill>
                <a:latin typeface="Arial" charset="0"/>
              </a:rPr>
              <a:t>Momcilovic</a:t>
            </a:r>
            <a:r>
              <a:rPr lang="en-US" sz="1600" b="1" dirty="0" smtClean="0">
                <a:solidFill>
                  <a:srgbClr val="FFFFFF"/>
                </a:solidFill>
                <a:latin typeface="Arial" charset="0"/>
              </a:rPr>
              <a:t>			240-453-6856</a:t>
            </a:r>
          </a:p>
          <a:p>
            <a:pPr lvl="3" eaLnBrk="1" hangingPunct="1">
              <a:lnSpc>
                <a:spcPct val="90000"/>
              </a:lnSpc>
              <a:buClr>
                <a:schemeClr val="hlink"/>
              </a:buClr>
            </a:pPr>
            <a:r>
              <a:rPr lang="en-US" sz="1600" b="1" dirty="0" err="1" smtClean="0">
                <a:solidFill>
                  <a:srgbClr val="FFFFFF"/>
                </a:solidFill>
                <a:latin typeface="Arial" charset="0"/>
              </a:rPr>
              <a:t>Phares</a:t>
            </a:r>
            <a:r>
              <a:rPr lang="en-US" sz="1600" b="1" dirty="0" smtClean="0">
                <a:solidFill>
                  <a:srgbClr val="FFFFFF"/>
                </a:solidFill>
                <a:latin typeface="Arial" charset="0"/>
              </a:rPr>
              <a:t> </a:t>
            </a:r>
            <a:r>
              <a:rPr lang="en-US" sz="1600" b="1" dirty="0" err="1" smtClean="0">
                <a:solidFill>
                  <a:srgbClr val="FFFFFF"/>
                </a:solidFill>
                <a:latin typeface="Arial" charset="0"/>
              </a:rPr>
              <a:t>Okelo</a:t>
            </a:r>
            <a:r>
              <a:rPr lang="en-US" sz="1600" b="1" dirty="0" smtClean="0">
                <a:solidFill>
                  <a:srgbClr val="FFFFFF"/>
                </a:solidFill>
                <a:latin typeface="Arial" charset="0"/>
              </a:rPr>
              <a:t>			240-453-6862</a:t>
            </a:r>
          </a:p>
          <a:p>
            <a:pPr lvl="3" eaLnBrk="1" hangingPunct="1">
              <a:lnSpc>
                <a:spcPct val="90000"/>
              </a:lnSpc>
              <a:buClr>
                <a:schemeClr val="hlink"/>
              </a:buClr>
            </a:pPr>
            <a:r>
              <a:rPr lang="en-US" sz="1600" b="1" dirty="0" smtClean="0">
                <a:solidFill>
                  <a:srgbClr val="FFFFFF"/>
                </a:solidFill>
                <a:latin typeface="Arial" charset="0"/>
              </a:rPr>
              <a:t>Isabel </a:t>
            </a:r>
            <a:r>
              <a:rPr lang="en-US" sz="1600" b="1" dirty="0" err="1" smtClean="0">
                <a:solidFill>
                  <a:srgbClr val="FFFFFF"/>
                </a:solidFill>
                <a:latin typeface="Arial" charset="0"/>
              </a:rPr>
              <a:t>Pocurull</a:t>
            </a:r>
            <a:r>
              <a:rPr lang="en-US" sz="1600" b="1" dirty="0" smtClean="0">
                <a:solidFill>
                  <a:srgbClr val="FFFFFF"/>
                </a:solidFill>
                <a:latin typeface="Arial" charset="0"/>
              </a:rPr>
              <a:t>			240-453-6853</a:t>
            </a:r>
          </a:p>
          <a:p>
            <a:pPr lvl="3" eaLnBrk="1" hangingPunct="1">
              <a:lnSpc>
                <a:spcPct val="90000"/>
              </a:lnSpc>
              <a:buClr>
                <a:schemeClr val="hlink"/>
              </a:buClr>
            </a:pPr>
            <a:r>
              <a:rPr lang="en-US" sz="1600" b="1" dirty="0" smtClean="0">
                <a:solidFill>
                  <a:srgbClr val="FFFFFF"/>
                </a:solidFill>
                <a:latin typeface="Arial" charset="0"/>
              </a:rPr>
              <a:t>Gabriel Davila			240-453-6855</a:t>
            </a:r>
          </a:p>
          <a:p>
            <a:pPr lvl="3" eaLnBrk="1" hangingPunct="1">
              <a:lnSpc>
                <a:spcPct val="90000"/>
              </a:lnSpc>
              <a:buClr>
                <a:schemeClr val="hlink"/>
              </a:buClr>
            </a:pPr>
            <a:r>
              <a:rPr lang="en-US" sz="1600" b="1" dirty="0" smtClean="0">
                <a:solidFill>
                  <a:srgbClr val="FFFFFF"/>
                </a:solidFill>
                <a:latin typeface="Arial" charset="0"/>
              </a:rPr>
              <a:t>Sonya Dilley			240-276-8690</a:t>
            </a:r>
          </a:p>
          <a:p>
            <a:pPr>
              <a:lnSpc>
                <a:spcPct val="80000"/>
              </a:lnSpc>
            </a:pPr>
            <a:endParaRPr lang="en-US" sz="2400" dirty="0" smtClean="0"/>
          </a:p>
        </p:txBody>
      </p:sp>
      <p:sp>
        <p:nvSpPr>
          <p:cNvPr id="21507" name="Rectangle 2"/>
          <p:cNvSpPr>
            <a:spLocks noGrp="1" noChangeArrowheads="1"/>
          </p:cNvSpPr>
          <p:nvPr>
            <p:ph type="title"/>
          </p:nvPr>
        </p:nvSpPr>
        <p:spPr/>
        <p:txBody>
          <a:bodyPr/>
          <a:lstStyle/>
          <a:p>
            <a:pPr eaLnBrk="1" hangingPunct="1"/>
            <a:r>
              <a:rPr lang="en-US" sz="3200" smtClean="0">
                <a:latin typeface="Arial" charset="0"/>
              </a:rPr>
              <a:t>Where to look for more information?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1905000" y="2133600"/>
            <a:ext cx="5105400" cy="1828800"/>
          </a:xfrm>
        </p:spPr>
        <p:txBody>
          <a:bodyPr/>
          <a:lstStyle/>
          <a:p>
            <a:pPr>
              <a:lnSpc>
                <a:spcPct val="90000"/>
              </a:lnSpc>
              <a:buFont typeface="Wingdings" pitchFamily="2" charset="2"/>
              <a:buNone/>
            </a:pPr>
            <a:r>
              <a:rPr lang="en-US" sz="3200" b="1" dirty="0" err="1" smtClean="0"/>
              <a:t>Dragan</a:t>
            </a:r>
            <a:r>
              <a:rPr lang="en-US" sz="3200" b="1" dirty="0" smtClean="0"/>
              <a:t> </a:t>
            </a:r>
            <a:r>
              <a:rPr lang="en-US" sz="3200" b="1" dirty="0" err="1" smtClean="0"/>
              <a:t>Momcilovic</a:t>
            </a:r>
            <a:endParaRPr lang="en-US" sz="3200" b="1" dirty="0" smtClean="0"/>
          </a:p>
          <a:p>
            <a:pPr>
              <a:lnSpc>
                <a:spcPct val="90000"/>
              </a:lnSpc>
              <a:buFont typeface="Wingdings" pitchFamily="2" charset="2"/>
              <a:buNone/>
            </a:pPr>
            <a:endParaRPr lang="en-US" sz="1800" b="1" dirty="0" smtClean="0"/>
          </a:p>
          <a:p>
            <a:pPr>
              <a:lnSpc>
                <a:spcPct val="90000"/>
              </a:lnSpc>
              <a:buFont typeface="Wingdings" pitchFamily="2" charset="2"/>
              <a:buNone/>
            </a:pPr>
            <a:r>
              <a:rPr lang="en-US" sz="1800" b="1" dirty="0" smtClean="0">
                <a:hlinkClick r:id="rId2"/>
              </a:rPr>
              <a:t>dragan.momcilovic@fda.hhs.gov</a:t>
            </a:r>
            <a:endParaRPr lang="en-US" sz="1800" b="1" dirty="0" smtClean="0"/>
          </a:p>
          <a:p>
            <a:pPr>
              <a:lnSpc>
                <a:spcPct val="90000"/>
              </a:lnSpc>
              <a:buFont typeface="Wingdings" pitchFamily="2" charset="2"/>
              <a:buNone/>
            </a:pPr>
            <a:endParaRPr lang="en-US" sz="1800" b="1" dirty="0" smtClean="0"/>
          </a:p>
          <a:p>
            <a:pPr>
              <a:lnSpc>
                <a:spcPct val="90000"/>
              </a:lnSpc>
              <a:buFont typeface="Wingdings" pitchFamily="2" charset="2"/>
              <a:buNone/>
            </a:pPr>
            <a:r>
              <a:rPr lang="en-US" sz="1800" b="1" dirty="0" smtClean="0"/>
              <a:t>1-240-453-6856</a:t>
            </a:r>
          </a:p>
        </p:txBody>
      </p:sp>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4294967295"/>
          </p:nvPr>
        </p:nvSpPr>
        <p:spPr/>
        <p:txBody>
          <a:bodyPr/>
          <a:lstStyle/>
          <a:p>
            <a:pPr eaLnBrk="1" hangingPunct="1"/>
            <a:r>
              <a:rPr lang="en-US" sz="2400" dirty="0" smtClean="0">
                <a:latin typeface="Arial" charset="0"/>
              </a:rPr>
              <a:t>21 CFR 225</a:t>
            </a:r>
          </a:p>
          <a:p>
            <a:pPr lvl="1" eaLnBrk="1" hangingPunct="1"/>
            <a:r>
              <a:rPr lang="en-US" sz="2000" dirty="0" smtClean="0">
                <a:latin typeface="Arial" charset="0"/>
              </a:rPr>
              <a:t>Feed manufacturers required to hold a medicated feed mill license</a:t>
            </a:r>
          </a:p>
          <a:p>
            <a:pPr lvl="2" eaLnBrk="1" hangingPunct="1"/>
            <a:r>
              <a:rPr lang="en-US" sz="1800" dirty="0" smtClean="0">
                <a:latin typeface="Arial" charset="0"/>
              </a:rPr>
              <a:t>21 CFR 225.10 – 21 CFR 225.115</a:t>
            </a:r>
          </a:p>
          <a:p>
            <a:pPr lvl="2" eaLnBrk="1" hangingPunct="1"/>
            <a:endParaRPr lang="en-US" sz="1800" dirty="0" smtClean="0">
              <a:latin typeface="Arial" charset="0"/>
            </a:endParaRPr>
          </a:p>
          <a:p>
            <a:pPr lvl="1" eaLnBrk="1" hangingPunct="1"/>
            <a:r>
              <a:rPr lang="en-US" sz="2000" dirty="0" smtClean="0">
                <a:latin typeface="Arial" charset="0"/>
              </a:rPr>
              <a:t>Feed manufacturers </a:t>
            </a:r>
            <a:r>
              <a:rPr lang="en-US" sz="2000" b="1" u="sng" dirty="0" smtClean="0">
                <a:latin typeface="Arial" charset="0"/>
              </a:rPr>
              <a:t>NOT</a:t>
            </a:r>
            <a:r>
              <a:rPr lang="en-US" sz="2000" b="1" dirty="0" smtClean="0">
                <a:latin typeface="Arial" charset="0"/>
              </a:rPr>
              <a:t> </a:t>
            </a:r>
            <a:r>
              <a:rPr lang="en-US" sz="2000" dirty="0" smtClean="0">
                <a:latin typeface="Arial" charset="0"/>
              </a:rPr>
              <a:t>required to hold a medicated feed mill license</a:t>
            </a:r>
          </a:p>
          <a:p>
            <a:pPr lvl="2" eaLnBrk="1" hangingPunct="1"/>
            <a:r>
              <a:rPr lang="en-US" sz="1800" dirty="0" smtClean="0">
                <a:latin typeface="Arial" charset="0"/>
              </a:rPr>
              <a:t>21 CFR 225.120 – 21 CFR 225.202</a:t>
            </a:r>
          </a:p>
        </p:txBody>
      </p:sp>
      <p:sp>
        <p:nvSpPr>
          <p:cNvPr id="4098" name="Title 1"/>
          <p:cNvSpPr>
            <a:spLocks noGrp="1"/>
          </p:cNvSpPr>
          <p:nvPr>
            <p:ph type="title" idx="4294967295"/>
          </p:nvPr>
        </p:nvSpPr>
        <p:spPr>
          <a:xfrm>
            <a:off x="533400" y="304800"/>
            <a:ext cx="8077200" cy="1431925"/>
          </a:xfrm>
        </p:spPr>
        <p:txBody>
          <a:bodyPr/>
          <a:lstStyle/>
          <a:p>
            <a:pPr eaLnBrk="1" hangingPunct="1"/>
            <a:r>
              <a:rPr lang="en-US" sz="3200" smtClean="0">
                <a:solidFill>
                  <a:schemeClr val="tx1"/>
                </a:solidFill>
                <a:latin typeface="Arial" charset="0"/>
              </a:rPr>
              <a:t>Current Good Manufacturing Practices for Medicated Animal Feed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4294967295"/>
          </p:nvPr>
        </p:nvSpPr>
        <p:spPr/>
        <p:txBody>
          <a:bodyPr/>
          <a:lstStyle/>
          <a:p>
            <a:pPr eaLnBrk="1" hangingPunct="1">
              <a:lnSpc>
                <a:spcPct val="80000"/>
              </a:lnSpc>
            </a:pPr>
            <a:r>
              <a:rPr lang="en-US" sz="2400" dirty="0" smtClean="0">
                <a:latin typeface="Arial" charset="0"/>
              </a:rPr>
              <a:t>General Provisions</a:t>
            </a:r>
          </a:p>
          <a:p>
            <a:pPr lvl="1" eaLnBrk="1" hangingPunct="1">
              <a:lnSpc>
                <a:spcPct val="80000"/>
              </a:lnSpc>
            </a:pPr>
            <a:endParaRPr lang="en-US" sz="2400" dirty="0" smtClean="0">
              <a:latin typeface="Arial" charset="0"/>
            </a:endParaRPr>
          </a:p>
          <a:p>
            <a:pPr eaLnBrk="1" hangingPunct="1">
              <a:lnSpc>
                <a:spcPct val="80000"/>
              </a:lnSpc>
            </a:pPr>
            <a:r>
              <a:rPr lang="en-US" sz="2400" dirty="0" smtClean="0">
                <a:latin typeface="Arial" charset="0"/>
              </a:rPr>
              <a:t>Construction and Maintenance of Facilities and Equipment</a:t>
            </a:r>
          </a:p>
          <a:p>
            <a:pPr eaLnBrk="1" hangingPunct="1">
              <a:lnSpc>
                <a:spcPct val="80000"/>
              </a:lnSpc>
            </a:pPr>
            <a:endParaRPr lang="en-US" sz="2400" dirty="0" smtClean="0">
              <a:latin typeface="Arial" charset="0"/>
            </a:endParaRPr>
          </a:p>
          <a:p>
            <a:pPr eaLnBrk="1" hangingPunct="1">
              <a:lnSpc>
                <a:spcPct val="80000"/>
              </a:lnSpc>
            </a:pPr>
            <a:r>
              <a:rPr lang="en-US" sz="2400" dirty="0" smtClean="0">
                <a:latin typeface="Arial" charset="0"/>
              </a:rPr>
              <a:t>Product Quality Control</a:t>
            </a:r>
          </a:p>
          <a:p>
            <a:pPr lvl="1" eaLnBrk="1" hangingPunct="1">
              <a:lnSpc>
                <a:spcPct val="80000"/>
              </a:lnSpc>
            </a:pPr>
            <a:endParaRPr lang="en-US" sz="2400" dirty="0" smtClean="0">
              <a:latin typeface="Arial" charset="0"/>
            </a:endParaRPr>
          </a:p>
          <a:p>
            <a:pPr eaLnBrk="1" hangingPunct="1">
              <a:lnSpc>
                <a:spcPct val="80000"/>
              </a:lnSpc>
            </a:pPr>
            <a:r>
              <a:rPr lang="en-US" sz="2400" dirty="0" smtClean="0">
                <a:latin typeface="Arial" charset="0"/>
              </a:rPr>
              <a:t>Packaging and Labeling</a:t>
            </a:r>
          </a:p>
          <a:p>
            <a:pPr eaLnBrk="1" hangingPunct="1">
              <a:lnSpc>
                <a:spcPct val="80000"/>
              </a:lnSpc>
            </a:pPr>
            <a:endParaRPr lang="en-US" sz="2400" dirty="0" smtClean="0">
              <a:latin typeface="Arial" charset="0"/>
            </a:endParaRPr>
          </a:p>
          <a:p>
            <a:pPr eaLnBrk="1" hangingPunct="1">
              <a:lnSpc>
                <a:spcPct val="80000"/>
              </a:lnSpc>
            </a:pPr>
            <a:r>
              <a:rPr lang="en-US" sz="2400" dirty="0" smtClean="0">
                <a:latin typeface="Arial" charset="0"/>
              </a:rPr>
              <a:t>Records and Reports</a:t>
            </a:r>
          </a:p>
          <a:p>
            <a:pPr eaLnBrk="1" hangingPunct="1">
              <a:buFont typeface="Wingdings" pitchFamily="2" charset="2"/>
              <a:buNone/>
            </a:pPr>
            <a:endParaRPr lang="en-US" dirty="0" smtClean="0">
              <a:latin typeface="Arial" charset="0"/>
            </a:endParaRPr>
          </a:p>
        </p:txBody>
      </p:sp>
      <p:sp>
        <p:nvSpPr>
          <p:cNvPr id="5122" name="Title 1"/>
          <p:cNvSpPr>
            <a:spLocks noGrp="1"/>
          </p:cNvSpPr>
          <p:nvPr>
            <p:ph type="title" idx="4294967295"/>
          </p:nvPr>
        </p:nvSpPr>
        <p:spPr/>
        <p:txBody>
          <a:bodyPr/>
          <a:lstStyle/>
          <a:p>
            <a:pPr eaLnBrk="1" hangingPunct="1"/>
            <a:r>
              <a:rPr lang="en-US" sz="3200" smtClean="0">
                <a:solidFill>
                  <a:schemeClr val="tx1"/>
                </a:solidFill>
                <a:latin typeface="Arial" charset="0"/>
              </a:rPr>
              <a:t>Current Good Manufacturing Practices for Licensed Feed Manufacturers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4294967295"/>
          </p:nvPr>
        </p:nvSpPr>
        <p:spPr/>
        <p:txBody>
          <a:bodyPr/>
          <a:lstStyle/>
          <a:p>
            <a:pPr eaLnBrk="1" hangingPunct="1">
              <a:lnSpc>
                <a:spcPct val="80000"/>
              </a:lnSpc>
            </a:pPr>
            <a:r>
              <a:rPr lang="en-US" sz="2800" dirty="0" smtClean="0">
                <a:latin typeface="Arial" charset="0"/>
              </a:rPr>
              <a:t>Facilities and Equipment</a:t>
            </a:r>
          </a:p>
          <a:p>
            <a:pPr lvl="1" eaLnBrk="1" hangingPunct="1">
              <a:lnSpc>
                <a:spcPct val="80000"/>
              </a:lnSpc>
            </a:pPr>
            <a:r>
              <a:rPr lang="en-US" sz="2400" dirty="0" smtClean="0">
                <a:latin typeface="Arial" charset="0"/>
              </a:rPr>
              <a:t>Buildings and Grounds</a:t>
            </a:r>
          </a:p>
          <a:p>
            <a:pPr lvl="1" eaLnBrk="1" hangingPunct="1">
              <a:lnSpc>
                <a:spcPct val="80000"/>
              </a:lnSpc>
            </a:pPr>
            <a:r>
              <a:rPr lang="en-US" sz="2400" dirty="0" smtClean="0">
                <a:latin typeface="Arial" charset="0"/>
              </a:rPr>
              <a:t>Equipment</a:t>
            </a:r>
          </a:p>
          <a:p>
            <a:pPr lvl="1" eaLnBrk="1" hangingPunct="1">
              <a:lnSpc>
                <a:spcPct val="80000"/>
              </a:lnSpc>
            </a:pPr>
            <a:r>
              <a:rPr lang="en-US" sz="2400" dirty="0" smtClean="0">
                <a:latin typeface="Arial" charset="0"/>
              </a:rPr>
              <a:t>Work and Storage Areas</a:t>
            </a:r>
          </a:p>
          <a:p>
            <a:pPr eaLnBrk="1" hangingPunct="1">
              <a:lnSpc>
                <a:spcPct val="80000"/>
              </a:lnSpc>
            </a:pPr>
            <a:r>
              <a:rPr lang="en-US" sz="2800" dirty="0" smtClean="0">
                <a:latin typeface="Arial" charset="0"/>
              </a:rPr>
              <a:t>Product Quality Assurance</a:t>
            </a:r>
          </a:p>
          <a:p>
            <a:pPr lvl="1" eaLnBrk="1" hangingPunct="1">
              <a:lnSpc>
                <a:spcPct val="80000"/>
              </a:lnSpc>
            </a:pPr>
            <a:r>
              <a:rPr lang="en-US" sz="2400" dirty="0" smtClean="0">
                <a:latin typeface="Arial" charset="0"/>
              </a:rPr>
              <a:t>Components</a:t>
            </a:r>
          </a:p>
          <a:p>
            <a:pPr lvl="1" eaLnBrk="1" hangingPunct="1">
              <a:lnSpc>
                <a:spcPct val="80000"/>
              </a:lnSpc>
            </a:pPr>
            <a:r>
              <a:rPr lang="en-US" sz="2400" dirty="0" smtClean="0">
                <a:latin typeface="Arial" charset="0"/>
              </a:rPr>
              <a:t>Laboratory Assays</a:t>
            </a:r>
          </a:p>
          <a:p>
            <a:pPr lvl="1" eaLnBrk="1" hangingPunct="1">
              <a:lnSpc>
                <a:spcPct val="80000"/>
              </a:lnSpc>
            </a:pPr>
            <a:r>
              <a:rPr lang="en-US" sz="2400" dirty="0" smtClean="0">
                <a:latin typeface="Arial" charset="0"/>
              </a:rPr>
              <a:t>Equipment Cleanout Procedures</a:t>
            </a:r>
          </a:p>
          <a:p>
            <a:pPr eaLnBrk="1" hangingPunct="1">
              <a:lnSpc>
                <a:spcPct val="80000"/>
              </a:lnSpc>
            </a:pPr>
            <a:r>
              <a:rPr lang="en-US" sz="2800" dirty="0" smtClean="0">
                <a:latin typeface="Arial" charset="0"/>
              </a:rPr>
              <a:t>Labeling</a:t>
            </a:r>
          </a:p>
          <a:p>
            <a:pPr eaLnBrk="1" hangingPunct="1">
              <a:lnSpc>
                <a:spcPct val="80000"/>
              </a:lnSpc>
            </a:pPr>
            <a:r>
              <a:rPr lang="en-US" sz="2800" dirty="0" smtClean="0">
                <a:latin typeface="Arial" charset="0"/>
              </a:rPr>
              <a:t>Records</a:t>
            </a:r>
          </a:p>
          <a:p>
            <a:pPr lvl="1" eaLnBrk="1" hangingPunct="1">
              <a:lnSpc>
                <a:spcPct val="80000"/>
              </a:lnSpc>
            </a:pPr>
            <a:r>
              <a:rPr lang="en-US" sz="2400" dirty="0" smtClean="0">
                <a:latin typeface="Arial" charset="0"/>
              </a:rPr>
              <a:t>Formula, production, and distribution records </a:t>
            </a:r>
            <a:endParaRPr lang="en-US" dirty="0" smtClean="0">
              <a:latin typeface="Arial" charset="0"/>
            </a:endParaRPr>
          </a:p>
        </p:txBody>
      </p:sp>
      <p:sp>
        <p:nvSpPr>
          <p:cNvPr id="6146" name="Title 1"/>
          <p:cNvSpPr>
            <a:spLocks noGrp="1"/>
          </p:cNvSpPr>
          <p:nvPr>
            <p:ph type="title" idx="4294967295"/>
          </p:nvPr>
        </p:nvSpPr>
        <p:spPr/>
        <p:txBody>
          <a:bodyPr/>
          <a:lstStyle/>
          <a:p>
            <a:pPr eaLnBrk="1" hangingPunct="1"/>
            <a:r>
              <a:rPr lang="en-US" sz="3200" smtClean="0">
                <a:solidFill>
                  <a:schemeClr val="tx1"/>
                </a:solidFill>
                <a:latin typeface="Arial" charset="0"/>
              </a:rPr>
              <a:t>Current Good Manufacturing Practices for Non-Licensed Feed Manufacturers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990600" y="1981200"/>
            <a:ext cx="7620000" cy="4114800"/>
          </a:xfrm>
        </p:spPr>
        <p:txBody>
          <a:bodyPr/>
          <a:lstStyle/>
          <a:p>
            <a:r>
              <a:rPr lang="en-US" sz="2800" dirty="0" smtClean="0">
                <a:latin typeface="Arial" charset="0"/>
              </a:rPr>
              <a:t>Program 7371.005 – Type A Medicated Articles</a:t>
            </a:r>
          </a:p>
          <a:p>
            <a:pPr lvl="1"/>
            <a:r>
              <a:rPr lang="en-US" sz="2400" dirty="0" smtClean="0">
                <a:latin typeface="Arial" charset="0"/>
              </a:rPr>
              <a:t>Type A</a:t>
            </a:r>
          </a:p>
          <a:p>
            <a:pPr lvl="1"/>
            <a:r>
              <a:rPr lang="en-US" sz="2400" dirty="0" smtClean="0">
                <a:latin typeface="Arial" charset="0"/>
              </a:rPr>
              <a:t>Regulated as new animal drugs</a:t>
            </a:r>
          </a:p>
          <a:p>
            <a:r>
              <a:rPr lang="en-US" sz="2800" dirty="0" smtClean="0">
                <a:latin typeface="Arial" charset="0"/>
              </a:rPr>
              <a:t>Program 7371.004 – Feed Manufacturing</a:t>
            </a:r>
          </a:p>
          <a:p>
            <a:pPr lvl="1"/>
            <a:r>
              <a:rPr lang="en-US" sz="2400" dirty="0" smtClean="0">
                <a:latin typeface="Arial" charset="0"/>
              </a:rPr>
              <a:t>Type B and Type C</a:t>
            </a:r>
          </a:p>
          <a:p>
            <a:pPr lvl="1"/>
            <a:r>
              <a:rPr lang="en-US" sz="2400" dirty="0" smtClean="0">
                <a:latin typeface="Arial" charset="0"/>
              </a:rPr>
              <a:t>Regulated as feeds bearing or containing a new animal drug</a:t>
            </a:r>
          </a:p>
        </p:txBody>
      </p:sp>
      <p:sp>
        <p:nvSpPr>
          <p:cNvPr id="7170" name="Rectangle 2"/>
          <p:cNvSpPr>
            <a:spLocks noGrp="1" noChangeArrowheads="1"/>
          </p:cNvSpPr>
          <p:nvPr>
            <p:ph type="title"/>
          </p:nvPr>
        </p:nvSpPr>
        <p:spPr/>
        <p:txBody>
          <a:bodyPr/>
          <a:lstStyle/>
          <a:p>
            <a:r>
              <a:rPr lang="en-US" sz="3200" smtClean="0">
                <a:latin typeface="Arial" charset="0"/>
              </a:rPr>
              <a:t>Compliance Programs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4294967295"/>
          </p:nvPr>
        </p:nvSpPr>
        <p:spPr/>
        <p:txBody>
          <a:bodyPr/>
          <a:lstStyle/>
          <a:p>
            <a:pPr eaLnBrk="1" hangingPunct="1"/>
            <a:r>
              <a:rPr lang="en-US" sz="2000" b="1" dirty="0" smtClean="0">
                <a:latin typeface="Arial" charset="0"/>
              </a:rPr>
              <a:t>OBJECTIVES </a:t>
            </a:r>
          </a:p>
          <a:p>
            <a:pPr eaLnBrk="1" hangingPunct="1"/>
            <a:endParaRPr lang="en-US" sz="1000" dirty="0" smtClean="0">
              <a:latin typeface="Arial" charset="0"/>
            </a:endParaRPr>
          </a:p>
          <a:p>
            <a:pPr lvl="1" eaLnBrk="1" hangingPunct="1">
              <a:buFontTx/>
              <a:buChar char="•"/>
            </a:pPr>
            <a:r>
              <a:rPr lang="en-US" sz="1800" dirty="0" smtClean="0">
                <a:latin typeface="Arial" charset="0"/>
              </a:rPr>
              <a:t>To conduct inspections of registered medicated feed firms and determine whether the firms are in compliance with the Federal Food, Drug, and Cosmetic Act and the implementing regulations.</a:t>
            </a:r>
          </a:p>
          <a:p>
            <a:pPr lvl="1" eaLnBrk="1" hangingPunct="1">
              <a:buFontTx/>
              <a:buChar char="•"/>
            </a:pPr>
            <a:endParaRPr lang="en-US" sz="1000" dirty="0" smtClean="0">
              <a:latin typeface="Arial" charset="0"/>
            </a:endParaRPr>
          </a:p>
          <a:p>
            <a:pPr lvl="1" eaLnBrk="1" hangingPunct="1">
              <a:buFontTx/>
              <a:buChar char="•"/>
            </a:pPr>
            <a:r>
              <a:rPr lang="en-US" sz="1800" dirty="0" smtClean="0">
                <a:latin typeface="Arial" charset="0"/>
              </a:rPr>
              <a:t>To address concerns of drug residue carryover and </a:t>
            </a:r>
            <a:r>
              <a:rPr lang="en-US" sz="1800" dirty="0" err="1" smtClean="0">
                <a:latin typeface="Arial" charset="0"/>
              </a:rPr>
              <a:t>superpotent</a:t>
            </a:r>
            <a:r>
              <a:rPr lang="en-US" sz="1800" dirty="0" smtClean="0">
                <a:latin typeface="Arial" charset="0"/>
              </a:rPr>
              <a:t> and </a:t>
            </a:r>
            <a:r>
              <a:rPr lang="en-US" sz="1800" dirty="0" err="1" smtClean="0">
                <a:latin typeface="Arial" charset="0"/>
              </a:rPr>
              <a:t>subpotent</a:t>
            </a:r>
            <a:r>
              <a:rPr lang="en-US" sz="1800" dirty="0" smtClean="0">
                <a:latin typeface="Arial" charset="0"/>
              </a:rPr>
              <a:t> feeds. </a:t>
            </a:r>
          </a:p>
          <a:p>
            <a:pPr lvl="1" eaLnBrk="1" hangingPunct="1"/>
            <a:endParaRPr lang="en-US" sz="1000" dirty="0" smtClean="0">
              <a:latin typeface="Arial" charset="0"/>
            </a:endParaRPr>
          </a:p>
          <a:p>
            <a:pPr lvl="1" eaLnBrk="1" hangingPunct="1">
              <a:buFontTx/>
              <a:buChar char="•"/>
            </a:pPr>
            <a:r>
              <a:rPr lang="en-US" sz="1800" dirty="0" smtClean="0">
                <a:latin typeface="Arial" charset="0"/>
              </a:rPr>
              <a:t>To verify compliance with VFD requirements as needed. </a:t>
            </a:r>
          </a:p>
          <a:p>
            <a:pPr lvl="1" eaLnBrk="1" hangingPunct="1"/>
            <a:endParaRPr lang="en-US" sz="1000" dirty="0" smtClean="0">
              <a:latin typeface="Arial" charset="0"/>
            </a:endParaRPr>
          </a:p>
          <a:p>
            <a:pPr lvl="1" eaLnBrk="1" hangingPunct="1">
              <a:buFontTx/>
              <a:buChar char="•"/>
            </a:pPr>
            <a:r>
              <a:rPr lang="en-US" sz="1800" dirty="0" smtClean="0">
                <a:latin typeface="Arial" charset="0"/>
              </a:rPr>
              <a:t>To encourage voluntary corrective action by firms when appropriate. </a:t>
            </a:r>
          </a:p>
          <a:p>
            <a:pPr lvl="1" eaLnBrk="1" hangingPunct="1"/>
            <a:endParaRPr lang="en-US" sz="1000" dirty="0" smtClean="0">
              <a:latin typeface="Arial" charset="0"/>
            </a:endParaRPr>
          </a:p>
          <a:p>
            <a:pPr lvl="1" eaLnBrk="1" hangingPunct="1">
              <a:buFontTx/>
              <a:buChar char="•"/>
            </a:pPr>
            <a:r>
              <a:rPr lang="en-US" sz="1800" dirty="0" smtClean="0">
                <a:latin typeface="Arial" charset="0"/>
              </a:rPr>
              <a:t>To initiate administrative and/or regulatory action against </a:t>
            </a:r>
            <a:r>
              <a:rPr lang="en-US" sz="1800" dirty="0" err="1" smtClean="0">
                <a:latin typeface="Arial" charset="0"/>
              </a:rPr>
              <a:t>violative</a:t>
            </a:r>
            <a:r>
              <a:rPr lang="en-US" sz="1800" dirty="0" smtClean="0">
                <a:latin typeface="Arial" charset="0"/>
              </a:rPr>
              <a:t> firms and feed products.</a:t>
            </a:r>
            <a:endParaRPr lang="en-US" dirty="0" smtClean="0">
              <a:latin typeface="Arial" charset="0"/>
            </a:endParaRPr>
          </a:p>
        </p:txBody>
      </p:sp>
      <p:sp>
        <p:nvSpPr>
          <p:cNvPr id="8194" name="Title 1"/>
          <p:cNvSpPr>
            <a:spLocks noGrp="1"/>
          </p:cNvSpPr>
          <p:nvPr>
            <p:ph type="title" idx="4294967295"/>
          </p:nvPr>
        </p:nvSpPr>
        <p:spPr/>
        <p:txBody>
          <a:bodyPr/>
          <a:lstStyle/>
          <a:p>
            <a:pPr eaLnBrk="1" hangingPunct="1"/>
            <a:r>
              <a:rPr lang="en-US" sz="3200" smtClean="0">
                <a:latin typeface="Arial" charset="0"/>
              </a:rPr>
              <a:t>Feed Manufacturing </a:t>
            </a:r>
            <a:br>
              <a:rPr lang="en-US" sz="3200" smtClean="0">
                <a:latin typeface="Arial" charset="0"/>
              </a:rPr>
            </a:br>
            <a:r>
              <a:rPr lang="en-US" sz="3200" smtClean="0">
                <a:latin typeface="Arial" charset="0"/>
              </a:rPr>
              <a:t>Compliance Program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1066800" y="2133600"/>
            <a:ext cx="7543800" cy="4572000"/>
          </a:xfrm>
        </p:spPr>
        <p:txBody>
          <a:bodyPr/>
          <a:lstStyle/>
          <a:p>
            <a:pPr>
              <a:lnSpc>
                <a:spcPct val="80000"/>
              </a:lnSpc>
            </a:pPr>
            <a:r>
              <a:rPr lang="en-US" sz="2800" dirty="0" smtClean="0">
                <a:latin typeface="Arial" charset="0"/>
              </a:rPr>
              <a:t>Priority 1</a:t>
            </a:r>
          </a:p>
          <a:p>
            <a:pPr lvl="1">
              <a:lnSpc>
                <a:spcPct val="80000"/>
              </a:lnSpc>
            </a:pPr>
            <a:r>
              <a:rPr lang="en-US" sz="2400" dirty="0" smtClean="0">
                <a:latin typeface="Arial" charset="0"/>
              </a:rPr>
              <a:t>For cause – public health concern, animal deaths, etc.</a:t>
            </a:r>
          </a:p>
          <a:p>
            <a:pPr>
              <a:lnSpc>
                <a:spcPct val="80000"/>
              </a:lnSpc>
            </a:pPr>
            <a:r>
              <a:rPr lang="en-US" sz="2800" dirty="0" smtClean="0">
                <a:latin typeface="Arial" charset="0"/>
              </a:rPr>
              <a:t>Priority 2</a:t>
            </a:r>
          </a:p>
          <a:p>
            <a:pPr lvl="1">
              <a:lnSpc>
                <a:spcPct val="80000"/>
              </a:lnSpc>
            </a:pPr>
            <a:r>
              <a:rPr lang="en-US" sz="2400" dirty="0" smtClean="0">
                <a:latin typeface="Arial" charset="0"/>
              </a:rPr>
              <a:t>Assignment List </a:t>
            </a:r>
          </a:p>
          <a:p>
            <a:pPr lvl="2">
              <a:lnSpc>
                <a:spcPct val="80000"/>
              </a:lnSpc>
            </a:pPr>
            <a:r>
              <a:rPr lang="en-US" sz="2000" dirty="0" smtClean="0">
                <a:latin typeface="Arial" charset="0"/>
              </a:rPr>
              <a:t>Starting with tier 1 facilities</a:t>
            </a:r>
          </a:p>
          <a:p>
            <a:pPr lvl="2">
              <a:lnSpc>
                <a:spcPct val="80000"/>
              </a:lnSpc>
            </a:pPr>
            <a:r>
              <a:rPr lang="en-US" sz="2000" dirty="0" smtClean="0">
                <a:latin typeface="Arial" charset="0"/>
              </a:rPr>
              <a:t>Re-inspection of firms with ‘Official Action Indicated’ decisions</a:t>
            </a:r>
          </a:p>
          <a:p>
            <a:pPr>
              <a:lnSpc>
                <a:spcPct val="80000"/>
              </a:lnSpc>
            </a:pPr>
            <a:r>
              <a:rPr lang="en-US" sz="2800" dirty="0" smtClean="0">
                <a:latin typeface="Arial" charset="0"/>
              </a:rPr>
              <a:t>Priority 3</a:t>
            </a:r>
          </a:p>
          <a:p>
            <a:pPr lvl="1">
              <a:lnSpc>
                <a:spcPct val="80000"/>
              </a:lnSpc>
            </a:pPr>
            <a:r>
              <a:rPr lang="en-US" sz="2400" dirty="0" smtClean="0">
                <a:latin typeface="Arial" charset="0"/>
              </a:rPr>
              <a:t>Pre-Approval Inspections</a:t>
            </a:r>
          </a:p>
          <a:p>
            <a:pPr lvl="1">
              <a:lnSpc>
                <a:spcPct val="80000"/>
              </a:lnSpc>
            </a:pPr>
            <a:r>
              <a:rPr lang="en-US" sz="2400" dirty="0" smtClean="0">
                <a:latin typeface="Arial" charset="0"/>
              </a:rPr>
              <a:t>Inspection required within 60 days of a medicated feed mill license application</a:t>
            </a:r>
          </a:p>
        </p:txBody>
      </p:sp>
      <p:sp>
        <p:nvSpPr>
          <p:cNvPr id="9218" name="Rectangle 2"/>
          <p:cNvSpPr>
            <a:spLocks noGrp="1" noChangeArrowheads="1"/>
          </p:cNvSpPr>
          <p:nvPr>
            <p:ph type="title"/>
          </p:nvPr>
        </p:nvSpPr>
        <p:spPr>
          <a:xfrm>
            <a:off x="609600" y="304800"/>
            <a:ext cx="8534400" cy="1431925"/>
          </a:xfrm>
        </p:spPr>
        <p:txBody>
          <a:bodyPr/>
          <a:lstStyle/>
          <a:p>
            <a:r>
              <a:rPr lang="en-US" sz="3200" smtClean="0">
                <a:latin typeface="Arial" charset="0"/>
              </a:rPr>
              <a:t>Feed Manufacturing</a:t>
            </a:r>
            <a:br>
              <a:rPr lang="en-US" sz="3200" smtClean="0">
                <a:latin typeface="Arial" charset="0"/>
              </a:rPr>
            </a:br>
            <a:r>
              <a:rPr lang="en-US" sz="3200" smtClean="0">
                <a:latin typeface="Arial" charset="0"/>
              </a:rPr>
              <a:t>Compliance Program Priorities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066800" y="2438400"/>
            <a:ext cx="7543800" cy="3657600"/>
          </a:xfrm>
        </p:spPr>
        <p:txBody>
          <a:bodyPr/>
          <a:lstStyle/>
          <a:p>
            <a:r>
              <a:rPr lang="en-US" sz="2800" dirty="0" smtClean="0">
                <a:latin typeface="Arial" charset="0"/>
              </a:rPr>
              <a:t>To assure that Type A medicated articles meet the requirements of the Act as to safety, identity and strength and meets the quality and purity characteristics that it purports or is represented to possess.</a:t>
            </a:r>
          </a:p>
        </p:txBody>
      </p:sp>
      <p:sp>
        <p:nvSpPr>
          <p:cNvPr id="10242" name="Rectangle 2"/>
          <p:cNvSpPr>
            <a:spLocks noGrp="1" noChangeArrowheads="1"/>
          </p:cNvSpPr>
          <p:nvPr>
            <p:ph type="title"/>
          </p:nvPr>
        </p:nvSpPr>
        <p:spPr>
          <a:xfrm>
            <a:off x="990600" y="244475"/>
            <a:ext cx="7696200" cy="1431925"/>
          </a:xfrm>
        </p:spPr>
        <p:txBody>
          <a:bodyPr/>
          <a:lstStyle/>
          <a:p>
            <a:r>
              <a:rPr lang="en-US" sz="3200" smtClean="0">
                <a:latin typeface="Arial" charset="0"/>
              </a:rPr>
              <a:t>Type A Medicated Articles Compliance Program Objective</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3056</TotalTime>
  <Words>1094</Words>
  <Application>Microsoft Office PowerPoint</Application>
  <PresentationFormat>On-screen Show (4:3)</PresentationFormat>
  <Paragraphs>179</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Shimmer</vt:lpstr>
      <vt:lpstr>PowerPoint Presentation</vt:lpstr>
      <vt:lpstr>Current Good Manufacturing Practices (cGMPs) </vt:lpstr>
      <vt:lpstr>Current Good Manufacturing Practices for Medicated Animal Feed</vt:lpstr>
      <vt:lpstr>Current Good Manufacturing Practices for Licensed Feed Manufacturers</vt:lpstr>
      <vt:lpstr>Current Good Manufacturing Practices for Non-Licensed Feed Manufacturers</vt:lpstr>
      <vt:lpstr>Compliance Programs</vt:lpstr>
      <vt:lpstr>Feed Manufacturing  Compliance Program</vt:lpstr>
      <vt:lpstr>Feed Manufacturing Compliance Program Priorities</vt:lpstr>
      <vt:lpstr>Type A Medicated Articles Compliance Program Objective</vt:lpstr>
      <vt:lpstr>Type A Medicated Articles  Program Priorities</vt:lpstr>
      <vt:lpstr>Medicated Feed Mill Licensing  </vt:lpstr>
      <vt:lpstr>21 CFR 515</vt:lpstr>
      <vt:lpstr>Significant Regulations for New Animal Drugs For Use in Animal Feeds </vt:lpstr>
      <vt:lpstr>Form FDA 3448</vt:lpstr>
      <vt:lpstr>A medicated feed mill licensee commitments </vt:lpstr>
      <vt:lpstr>Distributors of  Type A Medicated Articles</vt:lpstr>
      <vt:lpstr>Registration of Drug Establishment</vt:lpstr>
      <vt:lpstr>Registration of Drug Establishment</vt:lpstr>
      <vt:lpstr>Where to look for more information?</vt:lpstr>
      <vt:lpstr>Where to look for more information?</vt:lpstr>
      <vt:lpstr>PowerPoint Presentation</vt:lpstr>
      <vt:lpstr>PowerPoint Presentation</vt:lpstr>
    </vt:vector>
  </TitlesOfParts>
  <Company>CVM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discussion on the regulation of medicated feed</dc:title>
  <dc:subject>AAVPT Veterinary Drug Regulatory Life Cycle</dc:subject>
  <dc:creator>FDA/CVM/OD</dc:creator>
  <cp:keywords>Regulation of Medicated feed</cp:keywords>
  <cp:lastModifiedBy>Almeter, Brian </cp:lastModifiedBy>
  <cp:revision>123</cp:revision>
  <cp:lastPrinted>2010-10-26T17:29:09Z</cp:lastPrinted>
  <dcterms:created xsi:type="dcterms:W3CDTF">2003-12-01T19:08:08Z</dcterms:created>
  <dcterms:modified xsi:type="dcterms:W3CDTF">2013-03-08T20:43:12Z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