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286" r:id="rId2"/>
    <p:sldId id="287" r:id="rId3"/>
    <p:sldId id="258" r:id="rId4"/>
    <p:sldId id="257" r:id="rId5"/>
    <p:sldId id="260" r:id="rId6"/>
    <p:sldId id="261" r:id="rId7"/>
    <p:sldId id="262" r:id="rId8"/>
    <p:sldId id="289" r:id="rId9"/>
    <p:sldId id="268" r:id="rId10"/>
    <p:sldId id="271" r:id="rId11"/>
    <p:sldId id="272" r:id="rId12"/>
    <p:sldId id="283" r:id="rId13"/>
    <p:sldId id="291" r:id="rId14"/>
    <p:sldId id="284" r:id="rId15"/>
    <p:sldId id="273" r:id="rId16"/>
    <p:sldId id="292" r:id="rId17"/>
    <p:sldId id="267" r:id="rId18"/>
    <p:sldId id="285" r:id="rId19"/>
    <p:sldId id="293"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86429" autoAdjust="0"/>
  </p:normalViewPr>
  <p:slideViewPr>
    <p:cSldViewPr>
      <p:cViewPr>
        <p:scale>
          <a:sx n="86" d="100"/>
          <a:sy n="86" d="100"/>
        </p:scale>
        <p:origin x="-1939" y="-163"/>
      </p:cViewPr>
      <p:guideLst>
        <p:guide orient="horz" pos="2160"/>
        <p:guide pos="2880"/>
      </p:guideLst>
    </p:cSldViewPr>
  </p:slideViewPr>
  <p:outlineViewPr>
    <p:cViewPr>
      <p:scale>
        <a:sx n="33" d="100"/>
        <a:sy n="33" d="100"/>
      </p:scale>
      <p:origin x="0" y="71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3C23FE4-AA82-47E2-BBE9-9E7BFAA58F5F}" type="datetimeFigureOut">
              <a:rPr lang="en-US"/>
              <a:pPr>
                <a:defRPr/>
              </a:pPr>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26E712-0CAA-4E04-A6F8-4CC891561A0E}" type="slidenum">
              <a:rPr lang="en-US"/>
              <a:pPr>
                <a:defRPr/>
              </a:pPr>
              <a:t>‹#›</a:t>
            </a:fld>
            <a:endParaRPr lang="en-US"/>
          </a:p>
        </p:txBody>
      </p:sp>
    </p:spTree>
    <p:extLst>
      <p:ext uri="{BB962C8B-B14F-4D97-AF65-F5344CB8AC3E}">
        <p14:creationId xmlns:p14="http://schemas.microsoft.com/office/powerpoint/2010/main" val="3933523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1AD8C4-23C0-4F96-A0FE-EA56A8EBC791}"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B783CF-1AD0-4492-9DB8-D087796B8318}"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F61872-60ED-4EBA-A2B3-4D64FD2B6DDE}" type="slidenum">
              <a:rPr lang="en-US" smtClean="0"/>
              <a:pPr eaLnBrk="1" hangingPunct="1"/>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778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78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EE2C9D6E-438C-4F46-A41C-6C6E6577CF92}" type="slidenum">
              <a:rPr lang="en-US"/>
              <a:pPr>
                <a:defRPr/>
              </a:pPr>
              <a:t>‹#›</a:t>
            </a:fld>
            <a:endParaRPr lang="en-US"/>
          </a:p>
        </p:txBody>
      </p:sp>
    </p:spTree>
    <p:extLst>
      <p:ext uri="{BB962C8B-B14F-4D97-AF65-F5344CB8AC3E}">
        <p14:creationId xmlns:p14="http://schemas.microsoft.com/office/powerpoint/2010/main" val="115637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01857B2-ED94-4B0E-A9CD-ECD0C4F9426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601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1A5B4DF-623A-4021-B153-C96B3DC2743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023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8B74FB9-E42E-4F67-A1C5-0D822F871D7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06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3DC968C-2307-4848-B66A-DBA63DC0819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11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EF8560-EADF-448B-8732-E7AFF009BE7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98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C5D4A69-1DF3-4047-9C78-D5315ACE908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80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6BE1CA0-BABD-4F3E-B13A-7EDA0B34E84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70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1D71EA5-12E4-4731-A7FA-99E10F2D1F18}"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867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37EC8CC-B7E8-46D3-8205-FBC506E508C1}"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305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F92C82D-50A0-4493-A3A7-9E66748BFD2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448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768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B46E731-7871-4079-B6B2-EDBFB993D424}"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768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68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768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68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68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768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68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768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768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gilemfg.com/uploads/photos/600/KiXoo2crop.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4.bp.blogspot.com/_k6dZSBP22fU/TJwCV2VFLxI/AAAAAAAAAS4/J5Uy-66kmls/s1600/broiler_shed.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descr="Clipart of a p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62400"/>
            <a:ext cx="2286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Clipart of a chic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733800"/>
            <a:ext cx="1905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Clipart of a c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057400"/>
            <a:ext cx="29718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a:xfrm>
            <a:off x="609600" y="2590800"/>
            <a:ext cx="8229600" cy="1371600"/>
          </a:xfrm>
        </p:spPr>
        <p:txBody>
          <a:bodyPr/>
          <a:lstStyle/>
          <a:p>
            <a:pPr algn="ctr" eaLnBrk="1" hangingPunct="1"/>
            <a:r>
              <a:rPr lang="en-US" sz="4000" dirty="0" smtClean="0"/>
              <a:t>Effectiveness Evaluation for Production Drugs</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1800" b="1" dirty="0" smtClean="0"/>
              <a:t>Crystal Groesbeck, </a:t>
            </a:r>
            <a:r>
              <a:rPr lang="en-US" sz="1800" b="1" dirty="0" err="1" smtClean="0"/>
              <a:t>Ph.D</a:t>
            </a:r>
            <a:r>
              <a:rPr lang="en-US" sz="1800" b="1" dirty="0" smtClean="0"/>
              <a:t/>
            </a:r>
            <a:br>
              <a:rPr lang="en-US" sz="1800" b="1" dirty="0" smtClean="0"/>
            </a:br>
            <a:r>
              <a:rPr lang="en-US" sz="1800" b="1" dirty="0" smtClean="0"/>
              <a:t>Division of Production Drugs</a:t>
            </a:r>
            <a:r>
              <a:rPr lang="en-US" sz="1800" dirty="0" smtClean="0"/>
              <a:t/>
            </a:r>
            <a:br>
              <a:rPr lang="en-US" sz="1800" dirty="0" smtClean="0"/>
            </a:br>
            <a:endParaRPr lang="en-US" sz="4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An illustration of a ru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5943600"/>
            <a:ext cx="6403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457200" y="1600200"/>
            <a:ext cx="8229600" cy="3657600"/>
          </a:xfrm>
        </p:spPr>
        <p:txBody>
          <a:bodyPr/>
          <a:lstStyle/>
          <a:p>
            <a:pPr eaLnBrk="1" hangingPunct="1">
              <a:lnSpc>
                <a:spcPct val="90000"/>
              </a:lnSpc>
            </a:pPr>
            <a:r>
              <a:rPr lang="en-US" sz="2800" dirty="0" smtClean="0"/>
              <a:t>For indications associated with meat production, treatment usually will be conducted until animals reach a terminal weight (slaughter or market)</a:t>
            </a:r>
          </a:p>
          <a:p>
            <a:pPr eaLnBrk="1" hangingPunct="1">
              <a:lnSpc>
                <a:spcPct val="90000"/>
              </a:lnSpc>
            </a:pPr>
            <a:r>
              <a:rPr lang="en-US" sz="2800" dirty="0" smtClean="0"/>
              <a:t>For reproductive indications, the study length should be sufficient to evaluate effectiveness and reproductive target animal safety</a:t>
            </a:r>
          </a:p>
          <a:p>
            <a:pPr eaLnBrk="1" hangingPunct="1">
              <a:lnSpc>
                <a:spcPct val="90000"/>
              </a:lnSpc>
            </a:pPr>
            <a:r>
              <a:rPr lang="en-US" sz="2800" dirty="0" smtClean="0"/>
              <a:t>For dairy production indications, the length of the study will generally be long enough to evaluate drug effects on the “production lifespan” of the animal</a:t>
            </a:r>
          </a:p>
        </p:txBody>
      </p:sp>
      <p:sp>
        <p:nvSpPr>
          <p:cNvPr id="12290" name="Rectangle 2"/>
          <p:cNvSpPr>
            <a:spLocks noGrp="1" noChangeArrowheads="1"/>
          </p:cNvSpPr>
          <p:nvPr>
            <p:ph type="title"/>
          </p:nvPr>
        </p:nvSpPr>
        <p:spPr>
          <a:xfrm>
            <a:off x="457200" y="457200"/>
            <a:ext cx="8229600" cy="914400"/>
          </a:xfrm>
        </p:spPr>
        <p:txBody>
          <a:bodyPr/>
          <a:lstStyle/>
          <a:p>
            <a:pPr algn="ctr" eaLnBrk="1" hangingPunct="1"/>
            <a:r>
              <a:rPr lang="en-US" sz="4000" smtClean="0"/>
              <a:t>Length of Study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n illustration of a man feeding pi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788" y="5246688"/>
            <a:ext cx="1827212"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p:txBody>
          <a:bodyPr/>
          <a:lstStyle/>
          <a:p>
            <a:pPr eaLnBrk="1" hangingPunct="1">
              <a:lnSpc>
                <a:spcPct val="80000"/>
              </a:lnSpc>
            </a:pPr>
            <a:r>
              <a:rPr lang="en-US" sz="2800" dirty="0" smtClean="0"/>
              <a:t>Water and feed should be provided to study animals for </a:t>
            </a:r>
            <a:r>
              <a:rPr lang="en-US" sz="2800" i="1" dirty="0" smtClean="0"/>
              <a:t>ad libitum</a:t>
            </a:r>
            <a:r>
              <a:rPr lang="en-US" sz="2800" dirty="0" smtClean="0"/>
              <a:t> consumption or in accordance with current industry practices for the species/class</a:t>
            </a:r>
          </a:p>
          <a:p>
            <a:pPr eaLnBrk="1" hangingPunct="1">
              <a:lnSpc>
                <a:spcPct val="80000"/>
              </a:lnSpc>
            </a:pPr>
            <a:r>
              <a:rPr lang="en-US" sz="2800" dirty="0" smtClean="0"/>
              <a:t>Rations should be formulated to meet or exceed the animals’ nutrient requirements and reflect current industry practice</a:t>
            </a:r>
          </a:p>
          <a:p>
            <a:pPr eaLnBrk="1" hangingPunct="1">
              <a:lnSpc>
                <a:spcPct val="80000"/>
              </a:lnSpc>
            </a:pPr>
            <a:r>
              <a:rPr lang="en-US" sz="2800" dirty="0" smtClean="0"/>
              <a:t>The particle size, texture, form of the feed, and the feeding routine should be similar across all treatment groups</a:t>
            </a:r>
          </a:p>
        </p:txBody>
      </p:sp>
      <p:sp>
        <p:nvSpPr>
          <p:cNvPr id="13314" name="Rectangle 2"/>
          <p:cNvSpPr>
            <a:spLocks noGrp="1" noChangeArrowheads="1"/>
          </p:cNvSpPr>
          <p:nvPr>
            <p:ph type="title"/>
          </p:nvPr>
        </p:nvSpPr>
        <p:spPr/>
        <p:txBody>
          <a:bodyPr/>
          <a:lstStyle/>
          <a:p>
            <a:pPr algn="ctr" eaLnBrk="1" hangingPunct="1"/>
            <a:r>
              <a:rPr lang="en-US" smtClean="0"/>
              <a:t>Feeding and Nutrition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An illustration of a cows in a trough ea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724400"/>
            <a:ext cx="2430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1"/>
          </p:nvPr>
        </p:nvSpPr>
        <p:spPr/>
        <p:txBody>
          <a:bodyPr/>
          <a:lstStyle/>
          <a:p>
            <a:pPr eaLnBrk="1" hangingPunct="1">
              <a:lnSpc>
                <a:spcPct val="90000"/>
              </a:lnSpc>
            </a:pPr>
            <a:r>
              <a:rPr lang="en-US" sz="2400" dirty="0" smtClean="0"/>
              <a:t>If necessary, feeds should be assayed for nutrient composition at intervals appropriate for the species, class, and production phase to ensure that the ration meets nutrient requirements</a:t>
            </a:r>
          </a:p>
          <a:p>
            <a:pPr eaLnBrk="1" hangingPunct="1">
              <a:lnSpc>
                <a:spcPct val="90000"/>
              </a:lnSpc>
            </a:pPr>
            <a:r>
              <a:rPr lang="en-US" sz="2400" dirty="0" smtClean="0"/>
              <a:t>Feeds or feed ingredients should be assayed for anti-quality factors (e.g. </a:t>
            </a:r>
            <a:r>
              <a:rPr lang="en-US" sz="2400" dirty="0" err="1" smtClean="0"/>
              <a:t>mycotoxins</a:t>
            </a:r>
            <a:r>
              <a:rPr lang="en-US" sz="2400" dirty="0" smtClean="0"/>
              <a:t>, gossypol), as appropriate, for each feed ingredient and/or the environmental conditions under which it was raised and stored</a:t>
            </a:r>
          </a:p>
        </p:txBody>
      </p:sp>
      <p:sp>
        <p:nvSpPr>
          <p:cNvPr id="14338" name="Rectangle 2"/>
          <p:cNvSpPr>
            <a:spLocks noGrp="1" noChangeArrowheads="1"/>
          </p:cNvSpPr>
          <p:nvPr>
            <p:ph type="title"/>
          </p:nvPr>
        </p:nvSpPr>
        <p:spPr/>
        <p:txBody>
          <a:bodyPr/>
          <a:lstStyle/>
          <a:p>
            <a:pPr algn="ctr" eaLnBrk="1" hangingPunct="1"/>
            <a:r>
              <a:rPr lang="en-US" smtClean="0"/>
              <a:t>Feeding and Nutrition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7" descr="picture of chickens fee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908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idx="1"/>
          </p:nvPr>
        </p:nvSpPr>
        <p:spPr>
          <a:xfrm>
            <a:off x="457200" y="1981200"/>
            <a:ext cx="5715000" cy="4191000"/>
          </a:xfrm>
        </p:spPr>
        <p:txBody>
          <a:bodyPr/>
          <a:lstStyle/>
          <a:p>
            <a:pPr eaLnBrk="1" hangingPunct="1">
              <a:lnSpc>
                <a:spcPct val="90000"/>
              </a:lnSpc>
            </a:pPr>
            <a:r>
              <a:rPr lang="en-US" sz="2400" dirty="0" smtClean="0"/>
              <a:t>If the production drug is delivered via medicated feed, the Type B (intermediate mix) and Type C feeds (what is fed to the animal) should be assayed for drug concentration at appropriate intervals</a:t>
            </a:r>
          </a:p>
          <a:p>
            <a:pPr eaLnBrk="1" hangingPunct="1">
              <a:lnSpc>
                <a:spcPct val="90000"/>
              </a:lnSpc>
            </a:pPr>
            <a:r>
              <a:rPr lang="en-US" sz="2400" dirty="0" smtClean="0"/>
              <a:t>For indications involving production efficiency (efficiency of weight gain or milk production efficiency), feed intake should be accurately measure and are obtained per experimental unit</a:t>
            </a:r>
          </a:p>
          <a:p>
            <a:pPr eaLnBrk="1" hangingPunct="1">
              <a:lnSpc>
                <a:spcPct val="90000"/>
              </a:lnSpc>
            </a:pPr>
            <a:endParaRPr lang="en-US" sz="2400" dirty="0" smtClean="0"/>
          </a:p>
          <a:p>
            <a:pPr eaLnBrk="1" hangingPunct="1">
              <a:lnSpc>
                <a:spcPct val="90000"/>
              </a:lnSpc>
            </a:pPr>
            <a:endParaRPr lang="en-US" sz="2400" dirty="0" smtClean="0"/>
          </a:p>
        </p:txBody>
      </p:sp>
      <p:sp>
        <p:nvSpPr>
          <p:cNvPr id="15362" name="Rectangle 2"/>
          <p:cNvSpPr>
            <a:spLocks noGrp="1" noChangeArrowheads="1"/>
          </p:cNvSpPr>
          <p:nvPr>
            <p:ph type="title"/>
          </p:nvPr>
        </p:nvSpPr>
        <p:spPr/>
        <p:txBody>
          <a:bodyPr/>
          <a:lstStyle/>
          <a:p>
            <a:pPr algn="ctr" eaLnBrk="1" hangingPunct="1"/>
            <a:r>
              <a:rPr lang="en-US" smtClean="0"/>
              <a:t>Feeding and Nutrition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n illustration of a clip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495800"/>
            <a:ext cx="16510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idx="1"/>
          </p:nvPr>
        </p:nvSpPr>
        <p:spPr/>
        <p:txBody>
          <a:bodyPr/>
          <a:lstStyle/>
          <a:p>
            <a:pPr eaLnBrk="1" hangingPunct="1">
              <a:lnSpc>
                <a:spcPct val="90000"/>
              </a:lnSpc>
            </a:pPr>
            <a:r>
              <a:rPr lang="en-US" sz="2800" dirty="0" smtClean="0"/>
              <a:t>At a minimum, record all feed offered during the study and all feed remaining in feeders at the end of the study</a:t>
            </a:r>
          </a:p>
          <a:p>
            <a:pPr eaLnBrk="1" hangingPunct="1">
              <a:lnSpc>
                <a:spcPct val="90000"/>
              </a:lnSpc>
            </a:pPr>
            <a:r>
              <a:rPr lang="en-US" sz="2800" dirty="0" smtClean="0"/>
              <a:t>If the indication is to extend over several production phases, feed intake should be collected for each phase </a:t>
            </a:r>
          </a:p>
        </p:txBody>
      </p:sp>
      <p:sp>
        <p:nvSpPr>
          <p:cNvPr id="16386" name="Rectangle 2"/>
          <p:cNvSpPr>
            <a:spLocks noGrp="1" noChangeArrowheads="1"/>
          </p:cNvSpPr>
          <p:nvPr>
            <p:ph type="title"/>
          </p:nvPr>
        </p:nvSpPr>
        <p:spPr/>
        <p:txBody>
          <a:bodyPr/>
          <a:lstStyle/>
          <a:p>
            <a:pPr algn="ctr" eaLnBrk="1" hangingPunct="1"/>
            <a:r>
              <a:rPr lang="en-US" smtClean="0"/>
              <a:t>Feeding and Nutrition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18" descr="An illustration of a thermometer and clip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648200"/>
            <a:ext cx="18192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9" descr="An illustration of a thermometer and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724400"/>
            <a:ext cx="1547813"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p:txBody>
          <a:bodyPr/>
          <a:lstStyle/>
          <a:p>
            <a:pPr eaLnBrk="1" hangingPunct="1">
              <a:lnSpc>
                <a:spcPct val="90000"/>
              </a:lnSpc>
            </a:pPr>
            <a:r>
              <a:rPr lang="en-US" sz="2800" dirty="0" smtClean="0"/>
              <a:t>All study animals should be observed at planned periodic intervals appropriate for the management and experimental conditions</a:t>
            </a:r>
          </a:p>
          <a:p>
            <a:pPr eaLnBrk="1" hangingPunct="1">
              <a:lnSpc>
                <a:spcPct val="90000"/>
              </a:lnSpc>
            </a:pPr>
            <a:r>
              <a:rPr lang="en-US" sz="2800" dirty="0" smtClean="0"/>
              <a:t>All abnormal signs should be recorded, such as reduced feed intake, lameness, abnormal respiration, and discharges</a:t>
            </a:r>
          </a:p>
          <a:p>
            <a:pPr eaLnBrk="1" hangingPunct="1">
              <a:lnSpc>
                <a:spcPct val="90000"/>
              </a:lnSpc>
            </a:pPr>
            <a:endParaRPr lang="en-US" sz="2800" dirty="0" smtClean="0"/>
          </a:p>
        </p:txBody>
      </p:sp>
      <p:sp>
        <p:nvSpPr>
          <p:cNvPr id="17410" name="Rectangle 2"/>
          <p:cNvSpPr>
            <a:spLocks noGrp="1" noChangeArrowheads="1"/>
          </p:cNvSpPr>
          <p:nvPr>
            <p:ph type="title"/>
          </p:nvPr>
        </p:nvSpPr>
        <p:spPr/>
        <p:txBody>
          <a:bodyPr/>
          <a:lstStyle/>
          <a:p>
            <a:pPr algn="ctr" eaLnBrk="1" hangingPunct="1"/>
            <a:r>
              <a:rPr lang="en-US" smtClean="0"/>
              <a:t>Health Observations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An illustration of a syringe nee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590800"/>
            <a:ext cx="2114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457200" y="1981200"/>
            <a:ext cx="6019800" cy="3886200"/>
          </a:xfrm>
        </p:spPr>
        <p:txBody>
          <a:bodyPr/>
          <a:lstStyle/>
          <a:p>
            <a:pPr eaLnBrk="1" hangingPunct="1">
              <a:lnSpc>
                <a:spcPct val="90000"/>
              </a:lnSpc>
            </a:pPr>
            <a:r>
              <a:rPr lang="en-US" dirty="0" smtClean="0"/>
              <a:t>Animals may be treated with appropriate doses of therapeutic drugs for all their labeled indications.  </a:t>
            </a:r>
          </a:p>
          <a:p>
            <a:pPr eaLnBrk="1" hangingPunct="1">
              <a:lnSpc>
                <a:spcPct val="90000"/>
              </a:lnSpc>
            </a:pPr>
            <a:r>
              <a:rPr lang="en-US" dirty="0" smtClean="0"/>
              <a:t>Acceptable concomitant therapies should be incorporated into the protocol before initiating the study</a:t>
            </a:r>
          </a:p>
          <a:p>
            <a:pPr eaLnBrk="1" hangingPunct="1">
              <a:lnSpc>
                <a:spcPct val="90000"/>
              </a:lnSpc>
            </a:pPr>
            <a:endParaRPr lang="en-US" dirty="0" smtClean="0"/>
          </a:p>
        </p:txBody>
      </p:sp>
      <p:sp>
        <p:nvSpPr>
          <p:cNvPr id="18434" name="Rectangle 2"/>
          <p:cNvSpPr>
            <a:spLocks noGrp="1" noChangeArrowheads="1"/>
          </p:cNvSpPr>
          <p:nvPr>
            <p:ph type="title"/>
          </p:nvPr>
        </p:nvSpPr>
        <p:spPr/>
        <p:txBody>
          <a:bodyPr/>
          <a:lstStyle/>
          <a:p>
            <a:pPr algn="ctr" eaLnBrk="1" hangingPunct="1"/>
            <a:r>
              <a:rPr lang="en-US" smtClean="0"/>
              <a:t>Health Observations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mtClean="0"/>
              <a:t>Animal Removals</a:t>
            </a:r>
          </a:p>
        </p:txBody>
      </p:sp>
      <p:sp>
        <p:nvSpPr>
          <p:cNvPr id="19459" name="Rectangle 3"/>
          <p:cNvSpPr>
            <a:spLocks noGrp="1" noChangeArrowheads="1"/>
          </p:cNvSpPr>
          <p:nvPr>
            <p:ph type="body" idx="1"/>
          </p:nvPr>
        </p:nvSpPr>
        <p:spPr/>
        <p:txBody>
          <a:bodyPr/>
          <a:lstStyle/>
          <a:p>
            <a:pPr eaLnBrk="1" hangingPunct="1">
              <a:lnSpc>
                <a:spcPct val="90000"/>
              </a:lnSpc>
            </a:pPr>
            <a:r>
              <a:rPr lang="en-US" sz="2800" dirty="0" smtClean="0"/>
              <a:t>Once animals begin treatment they should only be removed from the study due to illness or injury that, in the opinion of a qualified veterinarian, will interfere with their ability to function normally or for humane reasons</a:t>
            </a:r>
          </a:p>
          <a:p>
            <a:pPr eaLnBrk="1" hangingPunct="1">
              <a:lnSpc>
                <a:spcPct val="90000"/>
              </a:lnSpc>
            </a:pPr>
            <a:r>
              <a:rPr lang="en-US" sz="2800" dirty="0" smtClean="0"/>
              <a:t>Animals removed from the study after the initiation of treatment should not be replaced</a:t>
            </a:r>
          </a:p>
          <a:p>
            <a:pPr eaLnBrk="1" hangingPunct="1">
              <a:lnSpc>
                <a:spcPct val="90000"/>
              </a:lnSpc>
            </a:pPr>
            <a:r>
              <a:rPr lang="en-US" sz="2800" dirty="0" smtClean="0"/>
              <a:t>Animals should not be removed from the study simply because of poor performance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mtClean="0"/>
              <a:t>Animal Removals</a:t>
            </a:r>
          </a:p>
        </p:txBody>
      </p:sp>
      <p:sp>
        <p:nvSpPr>
          <p:cNvPr id="20483" name="Rectangle 3"/>
          <p:cNvSpPr>
            <a:spLocks noGrp="1" noChangeArrowheads="1"/>
          </p:cNvSpPr>
          <p:nvPr>
            <p:ph type="body" idx="1"/>
          </p:nvPr>
        </p:nvSpPr>
        <p:spPr>
          <a:xfrm>
            <a:off x="457200" y="1981200"/>
            <a:ext cx="8382000" cy="3886200"/>
          </a:xfrm>
        </p:spPr>
        <p:txBody>
          <a:bodyPr/>
          <a:lstStyle/>
          <a:p>
            <a:pPr eaLnBrk="1" hangingPunct="1"/>
            <a:r>
              <a:rPr lang="en-US" sz="2800" dirty="0" smtClean="0"/>
              <a:t>Death or removal of animals from the study due to an illness or injury should be recorded along with the reason for removal</a:t>
            </a:r>
          </a:p>
          <a:p>
            <a:pPr eaLnBrk="1" hangingPunct="1"/>
            <a:r>
              <a:rPr lang="en-US" sz="2800" dirty="0" smtClean="0"/>
              <a:t>Necropsies should be performed on all animals that die or are euthanized to determine the cause of the mortality or morbidity, respectively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mtClean="0"/>
              <a:t>For Additional Information:</a:t>
            </a:r>
          </a:p>
        </p:txBody>
      </p:sp>
      <p:sp>
        <p:nvSpPr>
          <p:cNvPr id="21507" name="Rectangle 3"/>
          <p:cNvSpPr>
            <a:spLocks noGrp="1" noChangeArrowheads="1"/>
          </p:cNvSpPr>
          <p:nvPr>
            <p:ph type="body" idx="1"/>
          </p:nvPr>
        </p:nvSpPr>
        <p:spPr/>
        <p:txBody>
          <a:bodyPr/>
          <a:lstStyle/>
          <a:p>
            <a:pPr eaLnBrk="1" hangingPunct="1"/>
            <a:r>
              <a:rPr lang="en-US" dirty="0" smtClean="0"/>
              <a:t>“Principles of New Animal Drug Effectiveness: An Overview”</a:t>
            </a:r>
          </a:p>
          <a:p>
            <a:pPr eaLnBrk="1" hangingPunct="1"/>
            <a:r>
              <a:rPr lang="en-US" dirty="0" smtClean="0"/>
              <a:t>“Effectiveness Evaluations for Therapeutic Drugs for Food Animals”</a:t>
            </a:r>
          </a:p>
          <a:p>
            <a:pPr eaLnBrk="1" hangingPunct="1"/>
            <a:r>
              <a:rPr lang="en-US" dirty="0" smtClean="0"/>
              <a:t>“Effectiveness Evaluations for Therapeutic Drugs for Non-Food Animals”</a:t>
            </a:r>
          </a:p>
          <a:p>
            <a:pPr eaLnBrk="1" hangingPunct="1"/>
            <a:endParaRPr lang="en-US" dirty="0" smtClean="0"/>
          </a:p>
          <a:p>
            <a:pPr eaLnBrk="1" hangingPunct="1"/>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Image: 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6812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a:xfrm>
            <a:off x="457200" y="1981200"/>
            <a:ext cx="6019800" cy="3886200"/>
          </a:xfrm>
        </p:spPr>
        <p:txBody>
          <a:bodyPr/>
          <a:lstStyle/>
          <a:p>
            <a:pPr eaLnBrk="1" hangingPunct="1">
              <a:lnSpc>
                <a:spcPct val="90000"/>
              </a:lnSpc>
            </a:pPr>
            <a:r>
              <a:rPr lang="en-US" sz="2400" dirty="0" smtClean="0"/>
              <a:t>Articles, other than food, intended to affect the structure or function of the body of an animal  </a:t>
            </a:r>
          </a:p>
          <a:p>
            <a:pPr eaLnBrk="1" hangingPunct="1">
              <a:lnSpc>
                <a:spcPct val="90000"/>
              </a:lnSpc>
            </a:pPr>
            <a:r>
              <a:rPr lang="en-US" sz="2400" dirty="0" smtClean="0"/>
              <a:t>Administered to enhance the production of edible or non-edible products, or to increase the efficiency of a particular phase of life, including reproduction</a:t>
            </a:r>
          </a:p>
          <a:p>
            <a:pPr eaLnBrk="1" hangingPunct="1">
              <a:lnSpc>
                <a:spcPct val="90000"/>
              </a:lnSpc>
            </a:pPr>
            <a:r>
              <a:rPr lang="en-US" sz="2400" dirty="0" smtClean="0"/>
              <a:t>Different from therapeutic animal drugs which are intended to diagnose, cure, mitigate, treat, or prevent disease in animals</a:t>
            </a:r>
          </a:p>
        </p:txBody>
      </p:sp>
      <p:sp>
        <p:nvSpPr>
          <p:cNvPr id="4098" name="Rectangle 2"/>
          <p:cNvSpPr>
            <a:spLocks noGrp="1" noChangeArrowheads="1"/>
          </p:cNvSpPr>
          <p:nvPr>
            <p:ph type="title"/>
          </p:nvPr>
        </p:nvSpPr>
        <p:spPr/>
        <p:txBody>
          <a:bodyPr/>
          <a:lstStyle/>
          <a:p>
            <a:pPr algn="ctr" eaLnBrk="1" hangingPunct="1"/>
            <a:r>
              <a:rPr lang="en-US" sz="4000" smtClean="0"/>
              <a:t>What are Animal Production Drugs?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z="4000" smtClean="0"/>
              <a:t>Common Indications for Animal Production Drugs</a:t>
            </a:r>
          </a:p>
        </p:txBody>
      </p:sp>
      <p:sp>
        <p:nvSpPr>
          <p:cNvPr id="5123" name="Rectangle 3"/>
          <p:cNvSpPr>
            <a:spLocks noGrp="1" noChangeArrowheads="1"/>
          </p:cNvSpPr>
          <p:nvPr>
            <p:ph type="body" idx="1"/>
          </p:nvPr>
        </p:nvSpPr>
        <p:spPr/>
        <p:txBody>
          <a:bodyPr/>
          <a:lstStyle/>
          <a:p>
            <a:pPr eaLnBrk="1" hangingPunct="1"/>
            <a:r>
              <a:rPr lang="en-US" dirty="0" smtClean="0"/>
              <a:t>Increased rate of weight gain</a:t>
            </a:r>
          </a:p>
          <a:p>
            <a:pPr eaLnBrk="1" hangingPunct="1"/>
            <a:r>
              <a:rPr lang="en-US" dirty="0" smtClean="0"/>
              <a:t>Improved feed efficiency</a:t>
            </a:r>
          </a:p>
          <a:p>
            <a:pPr eaLnBrk="1" hangingPunct="1"/>
            <a:r>
              <a:rPr lang="en-US" dirty="0" smtClean="0"/>
              <a:t>Synchronization of estrus</a:t>
            </a:r>
          </a:p>
          <a:p>
            <a:pPr eaLnBrk="1" hangingPunct="1"/>
            <a:r>
              <a:rPr lang="en-US" dirty="0" smtClean="0"/>
              <a:t>Increased production of marketable milk</a:t>
            </a:r>
          </a:p>
          <a:p>
            <a:pPr eaLnBrk="1" hangingPunct="1"/>
            <a:r>
              <a:rPr lang="en-US" dirty="0" smtClean="0"/>
              <a:t>Carcass characteristics (e.g. carcass leanness)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5" descr="Image: 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3068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1"/>
          </p:nvPr>
        </p:nvSpPr>
        <p:spPr>
          <a:xfrm>
            <a:off x="457200" y="1981200"/>
            <a:ext cx="5410200" cy="3886200"/>
          </a:xfrm>
        </p:spPr>
        <p:txBody>
          <a:bodyPr/>
          <a:lstStyle/>
          <a:p>
            <a:pPr eaLnBrk="1" hangingPunct="1"/>
            <a:r>
              <a:rPr lang="en-US" sz="2800" dirty="0" smtClean="0"/>
              <a:t>Purpose</a:t>
            </a:r>
          </a:p>
          <a:p>
            <a:pPr lvl="1" eaLnBrk="1" hangingPunct="1"/>
            <a:r>
              <a:rPr lang="en-US" sz="2400" dirty="0" smtClean="0"/>
              <a:t>To evaluate the indications proposed for the new animal production drug under expected conditions of use</a:t>
            </a:r>
          </a:p>
          <a:p>
            <a:pPr lvl="1" eaLnBrk="1" hangingPunct="1"/>
            <a:r>
              <a:rPr lang="en-US" sz="2400" dirty="0" smtClean="0"/>
              <a:t>Can also provide information for product labeling that is helpful to the user of the drug</a:t>
            </a:r>
          </a:p>
        </p:txBody>
      </p:sp>
      <p:sp>
        <p:nvSpPr>
          <p:cNvPr id="6146" name="Rectangle 2"/>
          <p:cNvSpPr>
            <a:spLocks noGrp="1" noChangeArrowheads="1"/>
          </p:cNvSpPr>
          <p:nvPr>
            <p:ph type="title"/>
          </p:nvPr>
        </p:nvSpPr>
        <p:spPr/>
        <p:txBody>
          <a:bodyPr/>
          <a:lstStyle/>
          <a:p>
            <a:pPr algn="ctr" eaLnBrk="1" hangingPunct="1"/>
            <a:r>
              <a:rPr lang="en-US" sz="4000" smtClean="0"/>
              <a:t>Field Effectiveness Studies for Animal Production Drugs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Chicken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724400"/>
            <a:ext cx="388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1981200"/>
            <a:ext cx="8305800" cy="2971800"/>
          </a:xfrm>
        </p:spPr>
        <p:txBody>
          <a:bodyPr/>
          <a:lstStyle/>
          <a:p>
            <a:pPr eaLnBrk="1" hangingPunct="1">
              <a:lnSpc>
                <a:spcPct val="90000"/>
              </a:lnSpc>
            </a:pPr>
            <a:r>
              <a:rPr lang="en-US" sz="2600" dirty="0" smtClean="0"/>
              <a:t>The large number of animals often used in effectiveness studies provides the opportunity for the detection of low frequency adverse events</a:t>
            </a:r>
          </a:p>
          <a:p>
            <a:pPr eaLnBrk="1" hangingPunct="1">
              <a:lnSpc>
                <a:spcPct val="90000"/>
              </a:lnSpc>
            </a:pPr>
            <a:r>
              <a:rPr lang="en-US" sz="2600" dirty="0" smtClean="0"/>
              <a:t>Therefore, the effectiveness study may also provide information on the potential adverse effects of a new animal production drug on animal product quality, such as meat quality or milk composition</a:t>
            </a:r>
          </a:p>
          <a:p>
            <a:pPr eaLnBrk="1" hangingPunct="1">
              <a:lnSpc>
                <a:spcPct val="90000"/>
              </a:lnSpc>
            </a:pPr>
            <a:endParaRPr lang="en-US" sz="2600" dirty="0" smtClean="0"/>
          </a:p>
        </p:txBody>
      </p:sp>
      <p:sp>
        <p:nvSpPr>
          <p:cNvPr id="7170" name="Rectangle 2"/>
          <p:cNvSpPr>
            <a:spLocks noGrp="1" noChangeArrowheads="1"/>
          </p:cNvSpPr>
          <p:nvPr>
            <p:ph type="title"/>
          </p:nvPr>
        </p:nvSpPr>
        <p:spPr/>
        <p:txBody>
          <a:bodyPr/>
          <a:lstStyle/>
          <a:p>
            <a:pPr algn="ctr" eaLnBrk="1" hangingPunct="1"/>
            <a:r>
              <a:rPr lang="en-US" sz="4000" smtClean="0"/>
              <a:t>Field Effectiveness Studies for Animal Production Drugs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mtClean="0"/>
              <a:t>Dosage and Dose Selection</a:t>
            </a:r>
          </a:p>
        </p:txBody>
      </p:sp>
      <p:sp>
        <p:nvSpPr>
          <p:cNvPr id="8195" name="Rectangle 3"/>
          <p:cNvSpPr>
            <a:spLocks noGrp="1" noChangeArrowheads="1"/>
          </p:cNvSpPr>
          <p:nvPr>
            <p:ph type="body" idx="1"/>
          </p:nvPr>
        </p:nvSpPr>
        <p:spPr/>
        <p:txBody>
          <a:bodyPr/>
          <a:lstStyle/>
          <a:p>
            <a:pPr eaLnBrk="1" hangingPunct="1"/>
            <a:r>
              <a:rPr lang="en-US" sz="2800" dirty="0" smtClean="0"/>
              <a:t>The intended dosage of the new animal production drug should be determined, including the chosen drug concentration, dose, route of administration, frequency of treatment, and the duration of treatment</a:t>
            </a:r>
          </a:p>
          <a:p>
            <a:pPr eaLnBrk="1" hangingPunct="1"/>
            <a:r>
              <a:rPr lang="en-US" sz="2800" dirty="0" smtClean="0"/>
              <a:t>A dose or dose range is approvable up to a maximum dose that is effective and does not cause human or target animal safety concerns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An illustration of a go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91000"/>
            <a:ext cx="18176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457200" y="1981200"/>
            <a:ext cx="8229600" cy="1752600"/>
          </a:xfrm>
        </p:spPr>
        <p:txBody>
          <a:bodyPr/>
          <a:lstStyle/>
          <a:p>
            <a:pPr eaLnBrk="1" hangingPunct="1"/>
            <a:r>
              <a:rPr lang="en-US" dirty="0" smtClean="0"/>
              <a:t>A protocol can be developed and used as a guide so that all sites perform their studies similarly</a:t>
            </a:r>
          </a:p>
          <a:p>
            <a:pPr eaLnBrk="1" hangingPunct="1"/>
            <a:endParaRPr lang="en-US" dirty="0" smtClean="0"/>
          </a:p>
          <a:p>
            <a:pPr eaLnBrk="1" hangingPunct="1"/>
            <a:endParaRPr lang="en-US" dirty="0" smtClean="0"/>
          </a:p>
        </p:txBody>
      </p:sp>
      <p:sp>
        <p:nvSpPr>
          <p:cNvPr id="9218" name="Rectangle 2"/>
          <p:cNvSpPr>
            <a:spLocks noGrp="1" noChangeArrowheads="1"/>
          </p:cNvSpPr>
          <p:nvPr>
            <p:ph type="title"/>
          </p:nvPr>
        </p:nvSpPr>
        <p:spPr/>
        <p:txBody>
          <a:bodyPr/>
          <a:lstStyle/>
          <a:p>
            <a:pPr algn="ctr" eaLnBrk="1" hangingPunct="1"/>
            <a:r>
              <a:rPr lang="en-US" smtClean="0"/>
              <a:t>Study Design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n illustration of a p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438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457200" y="1676400"/>
            <a:ext cx="7696200" cy="3886200"/>
          </a:xfrm>
        </p:spPr>
        <p:txBody>
          <a:bodyPr/>
          <a:lstStyle/>
          <a:p>
            <a:pPr eaLnBrk="1" hangingPunct="1">
              <a:lnSpc>
                <a:spcPct val="80000"/>
              </a:lnSpc>
            </a:pPr>
            <a:r>
              <a:rPr lang="en-US" sz="2800" dirty="0" smtClean="0"/>
              <a:t>Sufficient numbers of animals should be included in the treatment groups to accommodate loss during the study due to death or removal from the study</a:t>
            </a:r>
          </a:p>
          <a:p>
            <a:pPr eaLnBrk="1" hangingPunct="1">
              <a:lnSpc>
                <a:spcPct val="80000"/>
              </a:lnSpc>
            </a:pPr>
            <a:r>
              <a:rPr lang="en-US" sz="2800" dirty="0" smtClean="0"/>
              <a:t>When pen, pasture, or cage is the experimental unit, the number of animals per pen, pasture, or cage should mimic common commercial practices for stocking density, taking research facility limitations into account</a:t>
            </a:r>
          </a:p>
        </p:txBody>
      </p:sp>
      <p:sp>
        <p:nvSpPr>
          <p:cNvPr id="10242" name="Rectangle 2"/>
          <p:cNvSpPr>
            <a:spLocks noGrp="1" noChangeArrowheads="1"/>
          </p:cNvSpPr>
          <p:nvPr>
            <p:ph type="title"/>
          </p:nvPr>
        </p:nvSpPr>
        <p:spPr/>
        <p:txBody>
          <a:bodyPr/>
          <a:lstStyle/>
          <a:p>
            <a:pPr algn="ctr" eaLnBrk="1" hangingPunct="1"/>
            <a:r>
              <a:rPr lang="en-US" smtClean="0"/>
              <a:t>Number of Animals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n illustration of a weight showing arms with muscles and smi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19400"/>
            <a:ext cx="22479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457200" y="1981200"/>
            <a:ext cx="6324600" cy="3886200"/>
          </a:xfrm>
        </p:spPr>
        <p:txBody>
          <a:bodyPr/>
          <a:lstStyle/>
          <a:p>
            <a:pPr eaLnBrk="1" hangingPunct="1">
              <a:lnSpc>
                <a:spcPct val="90000"/>
              </a:lnSpc>
            </a:pPr>
            <a:r>
              <a:rPr lang="en-US" sz="2800" dirty="0" smtClean="0"/>
              <a:t>Effectiveness studies for new animal production drugs should use normal, healthy animals that are representative of their class</a:t>
            </a:r>
          </a:p>
          <a:p>
            <a:pPr eaLnBrk="1" hangingPunct="1">
              <a:lnSpc>
                <a:spcPct val="90000"/>
              </a:lnSpc>
            </a:pPr>
            <a:r>
              <a:rPr lang="en-US" sz="2800" dirty="0" smtClean="0"/>
              <a:t>Other selection criteria such as age or weight range, gender, previous milk production, and previous exposure to production drugs should be clearly identified and defined</a:t>
            </a:r>
          </a:p>
        </p:txBody>
      </p:sp>
      <p:sp>
        <p:nvSpPr>
          <p:cNvPr id="11266" name="Rectangle 2"/>
          <p:cNvSpPr>
            <a:spLocks noGrp="1" noChangeArrowheads="1"/>
          </p:cNvSpPr>
          <p:nvPr>
            <p:ph type="title"/>
          </p:nvPr>
        </p:nvSpPr>
        <p:spPr/>
        <p:txBody>
          <a:bodyPr/>
          <a:lstStyle/>
          <a:p>
            <a:pPr algn="ctr" eaLnBrk="1" hangingPunct="1"/>
            <a:r>
              <a:rPr lang="en-US" smtClean="0"/>
              <a:t>Animal Selection Criteria</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1387</TotalTime>
  <Words>902</Words>
  <Application>Microsoft Office PowerPoint</Application>
  <PresentationFormat>On-screen Show (4:3)</PresentationFormat>
  <Paragraphs>66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Pixel</vt:lpstr>
      <vt:lpstr>Effectiveness Evaluation for Production Drugs      Crystal Groesbeck, Ph.D Division of Production Drugs </vt:lpstr>
      <vt:lpstr>What are Animal Production Drugs?</vt:lpstr>
      <vt:lpstr>Common Indications for Animal Production Drugs</vt:lpstr>
      <vt:lpstr>Field Effectiveness Studies for Animal Production Drugs</vt:lpstr>
      <vt:lpstr>Field Effectiveness Studies for Animal Production Drugs</vt:lpstr>
      <vt:lpstr>Dosage and Dose Selection</vt:lpstr>
      <vt:lpstr>Study Design</vt:lpstr>
      <vt:lpstr>Number of Animals</vt:lpstr>
      <vt:lpstr>Animal Selection Criteria</vt:lpstr>
      <vt:lpstr>Length of Study</vt:lpstr>
      <vt:lpstr>Feeding and Nutrition</vt:lpstr>
      <vt:lpstr>Feeding and Nutrition</vt:lpstr>
      <vt:lpstr>Feeding and Nutrition</vt:lpstr>
      <vt:lpstr>Feeding and Nutrition</vt:lpstr>
      <vt:lpstr>Health Observations</vt:lpstr>
      <vt:lpstr>Health Observations</vt:lpstr>
      <vt:lpstr>Animal Removals</vt:lpstr>
      <vt:lpstr>Animal Removals</vt:lpstr>
      <vt:lpstr>For Additional Information: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Evaluation for Production Drugs</dc:title>
  <dc:subject>Effectiveness evaluation principles for drugs intended to be used for production purposes in animals.</dc:subject>
  <dc:creator>FDA/CVM/ONADE</dc:creator>
  <cp:keywords>Production drugs, cattle, bovine, swine, pig, chicken, turkey</cp:keywords>
  <cp:lastModifiedBy>Almeter, Brian </cp:lastModifiedBy>
  <cp:revision>51</cp:revision>
  <dcterms:created xsi:type="dcterms:W3CDTF">2012-05-10T15:11:49Z</dcterms:created>
  <dcterms:modified xsi:type="dcterms:W3CDTF">2013-03-08T20:45:54Z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