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4"/>
  </p:notesMasterIdLst>
  <p:handoutMasterIdLst>
    <p:handoutMasterId r:id="rId45"/>
  </p:handoutMasterIdLst>
  <p:sldIdLst>
    <p:sldId id="261" r:id="rId2"/>
    <p:sldId id="530" r:id="rId3"/>
    <p:sldId id="531" r:id="rId4"/>
    <p:sldId id="523" r:id="rId5"/>
    <p:sldId id="526" r:id="rId6"/>
    <p:sldId id="488" r:id="rId7"/>
    <p:sldId id="528" r:id="rId8"/>
    <p:sldId id="489" r:id="rId9"/>
    <p:sldId id="490" r:id="rId10"/>
    <p:sldId id="491" r:id="rId11"/>
    <p:sldId id="537" r:id="rId12"/>
    <p:sldId id="536" r:id="rId13"/>
    <p:sldId id="502" r:id="rId14"/>
    <p:sldId id="538" r:id="rId15"/>
    <p:sldId id="495" r:id="rId16"/>
    <p:sldId id="535" r:id="rId17"/>
    <p:sldId id="503" r:id="rId18"/>
    <p:sldId id="496" r:id="rId19"/>
    <p:sldId id="539" r:id="rId20"/>
    <p:sldId id="498" r:id="rId21"/>
    <p:sldId id="499" r:id="rId22"/>
    <p:sldId id="500" r:id="rId23"/>
    <p:sldId id="501" r:id="rId24"/>
    <p:sldId id="504" r:id="rId25"/>
    <p:sldId id="505" r:id="rId26"/>
    <p:sldId id="506" r:id="rId27"/>
    <p:sldId id="507" r:id="rId28"/>
    <p:sldId id="508" r:id="rId29"/>
    <p:sldId id="510" r:id="rId30"/>
    <p:sldId id="512" r:id="rId31"/>
    <p:sldId id="513" r:id="rId32"/>
    <p:sldId id="514" r:id="rId33"/>
    <p:sldId id="515" r:id="rId34"/>
    <p:sldId id="516" r:id="rId35"/>
    <p:sldId id="517" r:id="rId36"/>
    <p:sldId id="518" r:id="rId37"/>
    <p:sldId id="519" r:id="rId38"/>
    <p:sldId id="520" r:id="rId39"/>
    <p:sldId id="532" r:id="rId40"/>
    <p:sldId id="521" r:id="rId41"/>
    <p:sldId id="527" r:id="rId42"/>
    <p:sldId id="529" r:id="rId43"/>
  </p:sldIdLst>
  <p:sldSz cx="9144000" cy="6858000" type="screen4x3"/>
  <p:notesSz cx="6858000" cy="9144000"/>
  <p:custDataLst>
    <p:tags r:id="rId46"/>
  </p:custDataLst>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B2B2B2"/>
    <a:srgbClr val="C0C0C0"/>
    <a:srgbClr val="EAEAEA"/>
    <a:srgbClr val="DDDDDD"/>
    <a:srgbClr val="33CC33"/>
    <a:srgbClr val="FF00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8" autoAdjust="0"/>
    <p:restoredTop sz="95674" autoAdjust="0"/>
  </p:normalViewPr>
  <p:slideViewPr>
    <p:cSldViewPr>
      <p:cViewPr>
        <p:scale>
          <a:sx n="75" d="100"/>
          <a:sy n="75" d="100"/>
        </p:scale>
        <p:origin x="-2203" y="-398"/>
      </p:cViewPr>
      <p:guideLst>
        <p:guide orient="horz" pos="2160"/>
        <p:guide pos="2880"/>
      </p:guideLst>
    </p:cSldViewPr>
  </p:slideViewPr>
  <p:outlineViewPr>
    <p:cViewPr>
      <p:scale>
        <a:sx n="33" d="100"/>
        <a:sy n="33" d="100"/>
      </p:scale>
      <p:origin x="0" y="20382"/>
    </p:cViewPr>
  </p:outlineViewPr>
  <p:notesTextViewPr>
    <p:cViewPr>
      <p:scale>
        <a:sx n="100" d="100"/>
        <a:sy n="100" d="100"/>
      </p:scale>
      <p:origin x="0" y="0"/>
    </p:cViewPr>
  </p:notesTextViewPr>
  <p:sorterViewPr>
    <p:cViewPr>
      <p:scale>
        <a:sx n="100" d="100"/>
        <a:sy n="100" d="100"/>
      </p:scale>
      <p:origin x="0" y="7308"/>
    </p:cViewPr>
  </p:sorterViewPr>
  <p:notesViewPr>
    <p:cSldViewPr>
      <p:cViewPr varScale="1">
        <p:scale>
          <a:sx n="36" d="100"/>
          <a:sy n="36" d="100"/>
        </p:scale>
        <p:origin x="-204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184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291843"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91844"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291845"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5B417F54-90ED-46F3-A0E9-15D76C79F0EC}" type="slidenum">
              <a:rPr lang="en-US"/>
              <a:pPr>
                <a:defRPr/>
              </a:pPr>
              <a:t>‹#›</a:t>
            </a:fld>
            <a:endParaRPr lang="en-US"/>
          </a:p>
        </p:txBody>
      </p:sp>
    </p:spTree>
    <p:extLst>
      <p:ext uri="{BB962C8B-B14F-4D97-AF65-F5344CB8AC3E}">
        <p14:creationId xmlns:p14="http://schemas.microsoft.com/office/powerpoint/2010/main" val="3488406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0DCBBAF9-F459-4C49-AFDF-987B254E277A}" type="slidenum">
              <a:rPr lang="en-US"/>
              <a:pPr>
                <a:defRPr/>
              </a:pPr>
              <a:t>‹#›</a:t>
            </a:fld>
            <a:endParaRPr lang="en-US"/>
          </a:p>
        </p:txBody>
      </p:sp>
    </p:spTree>
    <p:extLst>
      <p:ext uri="{BB962C8B-B14F-4D97-AF65-F5344CB8AC3E}">
        <p14:creationId xmlns:p14="http://schemas.microsoft.com/office/powerpoint/2010/main" val="20238105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AA2F2D15-8C3D-498E-927D-D8B6311D8E82}" type="slidenum">
              <a:rPr lang="en-US" smtClean="0"/>
              <a:pPr eaLnBrk="1" hangingPunct="1"/>
              <a:t>1</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7AEB8B50-8616-44B8-B9EF-D1107DA61335}" type="slidenum">
              <a:rPr lang="en-US" smtClean="0"/>
              <a:pPr eaLnBrk="1" hangingPunct="1"/>
              <a:t>21</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overall risk estimation should “represent the potential for human health to be adversely impacted by the selection or emergence of antimicrobial resistant food-borne bacteria associated with the use of the drug in food-producing animals.”  (p 21)</a:t>
            </a:r>
          </a:p>
          <a:p>
            <a:pPr eaLnBrk="1" hangingPunct="1"/>
            <a:endParaRPr lang="en-US" smtClean="0"/>
          </a:p>
          <a:p>
            <a:pPr eaLnBrk="1" hangingPunct="1"/>
            <a:r>
              <a:rPr lang="en-US" smtClean="0"/>
              <a:t>From the Glossary:</a:t>
            </a:r>
          </a:p>
          <a:p>
            <a:pPr eaLnBrk="1" hangingPunct="1"/>
            <a:r>
              <a:rPr lang="en-US" b="1" smtClean="0"/>
              <a:t>Risk</a:t>
            </a:r>
            <a:r>
              <a:rPr lang="en-US" smtClean="0"/>
              <a:t>: The probability that human food-borne illness is caused by a specified antimicrobial resistant bacteria, is attributable to a specified animal-derived food commodity, and is treated with the human antimicrobial drug of interest.</a:t>
            </a:r>
          </a:p>
          <a:p>
            <a:pPr eaLnBrk="1" hangingPunct="1"/>
            <a:r>
              <a:rPr lang="en-US" b="1" smtClean="0"/>
              <a:t>Risk estimation: </a:t>
            </a:r>
            <a:r>
              <a:rPr lang="en-US" smtClean="0"/>
              <a:t>The overall estimate of the risk associated with the proposed use of the drug in the target food-producing animals following the integration of the release assessment, exposure assessment and consequence assessment. The risk rankings represent the relative potential for human health to be adversely impacted by the emergence of antimicrobial resistance associated in a food-borne pathogen with the use of the drug in food-producing animals.</a:t>
            </a:r>
          </a:p>
          <a:p>
            <a:pPr eaLnBrk="1" hangingPunct="1"/>
            <a:endParaRPr lang="en-US" smtClean="0"/>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3FB98238-950F-4B42-982C-865FBE195D65}" type="slidenum">
              <a:rPr lang="en-US" smtClean="0"/>
              <a:pPr eaLnBrk="1" hangingPunct="1"/>
              <a:t>22</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“FDA believes that ‘extent of use’ is an important factor to consider when determining safe conditions of use for an antimicrobial new animal drug.”</a:t>
            </a:r>
          </a:p>
          <a:p>
            <a:pPr eaLnBrk="1" hangingPunct="1"/>
            <a:endParaRPr lang="en-US" smtClean="0"/>
          </a:p>
          <a:p>
            <a:pPr eaLnBrk="1" hangingPunct="1"/>
            <a:r>
              <a:rPr lang="en-US" smtClean="0"/>
              <a:t>“In general, administration to groups or pens of animals is defined as administration to a segregated group of animals within a building, house or feedlot, whereas administration to flocks or herds of animals is defined as administration to all animals within a building, house, feedlot.  The sponsor may use another definition of these terms that is more reflective of relevant, current animal husbandry practices.”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F678E078-E22B-4078-B7C2-8105CF26BCD9}" type="slidenum">
              <a:rPr lang="en-US" smtClean="0"/>
              <a:pPr eaLnBrk="1" hangingPunct="1"/>
              <a:t>30</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DE8F06E8-F9B6-4F79-86DD-96A6010F3A44}" type="slidenum">
              <a:rPr lang="en-US" smtClean="0"/>
              <a:pPr eaLnBrk="1" hangingPunct="1"/>
              <a:t>31</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D81EC835-C6F7-42D2-B44B-E6CC65635DE7}" type="slidenum">
              <a:rPr lang="en-US" smtClean="0"/>
              <a:pPr eaLnBrk="1" hangingPunct="1"/>
              <a:t>32</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197325C2-44B4-4179-8A85-827BE91C9B13}" type="slidenum">
              <a:rPr lang="en-US" smtClean="0"/>
              <a:pPr eaLnBrk="1" hangingPunct="1"/>
              <a:t>33</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82B96784-3DD7-41AB-815B-E72F95956C21}" type="slidenum">
              <a:rPr lang="en-US" smtClean="0"/>
              <a:pPr eaLnBrk="1" hangingPunct="1"/>
              <a:t>34</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AB1AE4D6-E34B-4D29-9D69-2EF0C592A2D4}" type="slidenum">
              <a:rPr lang="en-US" smtClean="0"/>
              <a:pPr eaLnBrk="1" hangingPunct="1"/>
              <a:t>35</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0C1FD455-23E5-4AAC-8278-D588689EC930}" type="slidenum">
              <a:rPr lang="en-US" smtClean="0"/>
              <a:pPr eaLnBrk="1" hangingPunct="1"/>
              <a:t>36</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5AE06AA0-6F69-4E64-8EEB-C34393A8F0A8}" type="slidenum">
              <a:rPr lang="en-US" smtClean="0"/>
              <a:pPr eaLnBrk="1" hangingPunct="1"/>
              <a:t>37</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44886BF0-F8AC-4AED-9C62-BE259E87B6D5}" type="slidenum">
              <a:rPr lang="en-US" smtClean="0"/>
              <a:pPr eaLnBrk="1" hangingPunct="1"/>
              <a:t>2</a:t>
            </a:fld>
            <a:endParaRPr lang="en-US" smtClean="0"/>
          </a:p>
        </p:txBody>
      </p:sp>
      <p:sp>
        <p:nvSpPr>
          <p:cNvPr id="4813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r" eaLnBrk="1" hangingPunct="1"/>
            <a:fld id="{C773004B-9A6F-44FC-B26C-7A64C73DF70B}" type="slidenum">
              <a:rPr lang="en-US" sz="1200"/>
              <a:pPr algn="r" eaLnBrk="1" hangingPunct="1"/>
              <a:t>2</a:t>
            </a:fld>
            <a:endParaRPr lang="en-US" sz="1200"/>
          </a:p>
        </p:txBody>
      </p:sp>
      <p:sp>
        <p:nvSpPr>
          <p:cNvPr id="4813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r" eaLnBrk="1" hangingPunct="1"/>
            <a:fld id="{63B64FAA-7754-43A1-B51A-F328A2E025C1}" type="slidenum">
              <a:rPr lang="en-US" sz="1200"/>
              <a:pPr algn="r" eaLnBrk="1" hangingPunct="1"/>
              <a:t>2</a:t>
            </a:fld>
            <a:endParaRPr lang="en-US" sz="1200"/>
          </a:p>
        </p:txBody>
      </p:sp>
      <p:sp>
        <p:nvSpPr>
          <p:cNvPr id="48133" name="Rectangle 2"/>
          <p:cNvSpPr>
            <a:spLocks noGrp="1" noRot="1" noChangeAspect="1" noChangeArrowheads="1" noTextEdit="1"/>
          </p:cNvSpPr>
          <p:nvPr>
            <p:ph type="sldImg"/>
          </p:nvPr>
        </p:nvSpPr>
        <p:spPr>
          <a:ln/>
        </p:spPr>
      </p:sp>
      <p:sp>
        <p:nvSpPr>
          <p:cNvPr id="4813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5E2AD36C-2B30-489A-A407-102E3086D26B}" type="slidenum">
              <a:rPr lang="en-US" smtClean="0"/>
              <a:pPr eaLnBrk="1" hangingPunct="1"/>
              <a:t>41</a:t>
            </a:fld>
            <a:endParaRPr lang="en-US" smtClean="0"/>
          </a:p>
        </p:txBody>
      </p:sp>
      <p:sp>
        <p:nvSpPr>
          <p:cNvPr id="665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r" eaLnBrk="1" hangingPunct="1"/>
            <a:fld id="{AAF8455A-4FA1-48BA-B15D-F26EA59835FE}" type="slidenum">
              <a:rPr lang="en-US" sz="1200"/>
              <a:pPr algn="r" eaLnBrk="1" hangingPunct="1"/>
              <a:t>41</a:t>
            </a:fld>
            <a:endParaRPr lang="en-US" sz="1200"/>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7C8C8159-0364-41E0-BCB7-5A20BF070B7A}" type="slidenum">
              <a:rPr lang="en-US" smtClean="0"/>
              <a:pPr eaLnBrk="1" hangingPunct="1"/>
              <a:t>3</a:t>
            </a:fld>
            <a:endParaRPr lang="en-US" smtClean="0"/>
          </a:p>
        </p:txBody>
      </p:sp>
      <p:sp>
        <p:nvSpPr>
          <p:cNvPr id="4915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r" eaLnBrk="1" hangingPunct="1"/>
            <a:fld id="{444BB574-BEF2-4B3E-B571-8D2D5436FE52}" type="slidenum">
              <a:rPr lang="en-US" sz="1200"/>
              <a:pPr algn="r" eaLnBrk="1" hangingPunct="1"/>
              <a:t>3</a:t>
            </a:fld>
            <a:endParaRPr lang="en-US" sz="1200"/>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00255368-E651-4E40-A4FB-73842DFF056C}" type="slidenum">
              <a:rPr lang="en-US" smtClean="0"/>
              <a:pPr eaLnBrk="1" hangingPunct="1"/>
              <a:t>4</a:t>
            </a:fld>
            <a:endParaRPr lang="en-US" smtClean="0"/>
          </a:p>
        </p:txBody>
      </p:sp>
      <p:sp>
        <p:nvSpPr>
          <p:cNvPr id="501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r" eaLnBrk="1" hangingPunct="1"/>
            <a:fld id="{CD0CD5E0-33AF-4995-9250-742610008F2F}" type="slidenum">
              <a:rPr lang="en-US" sz="1200"/>
              <a:pPr algn="r" eaLnBrk="1" hangingPunct="1"/>
              <a:t>4</a:t>
            </a:fld>
            <a:endParaRPr lang="en-US" sz="1200"/>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First, it’s important to define what a residue is.  The definition of a residue is shown in this slide.  A residue is the compound present in the edible tissues after treatment with the drug.  Residues are the parent drug, metabolites, and any substances formed in or on food.  The definition is broad enough to include resistant bacteria.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4434B0ED-5BE7-4EFD-A9A6-F443520ECA63}" type="slidenum">
              <a:rPr lang="en-US" smtClean="0"/>
              <a:pPr eaLnBrk="1" hangingPunct="1"/>
              <a:t>7</a:t>
            </a:fld>
            <a:endParaRPr lang="en-US" smtClean="0"/>
          </a:p>
        </p:txBody>
      </p:sp>
      <p:sp>
        <p:nvSpPr>
          <p:cNvPr id="5120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r" eaLnBrk="1" hangingPunct="1"/>
            <a:fld id="{29781F7E-38BF-4C1F-9D66-2DD688535CB3}" type="slidenum">
              <a:rPr lang="en-US" sz="1200"/>
              <a:pPr algn="r" eaLnBrk="1" hangingPunct="1"/>
              <a:t>7</a:t>
            </a:fld>
            <a:endParaRPr lang="en-US" sz="1200"/>
          </a:p>
        </p:txBody>
      </p:sp>
      <p:sp>
        <p:nvSpPr>
          <p:cNvPr id="51204" name="Rectangle 2"/>
          <p:cNvSpPr>
            <a:spLocks noGrp="1" noRot="1" noChangeAspect="1" noChangeArrowheads="1" noTextEdit="1"/>
          </p:cNvSpPr>
          <p:nvPr>
            <p:ph type="sldImg"/>
          </p:nvPr>
        </p:nvSpPr>
        <p:spPr>
          <a:xfrm>
            <a:off x="1152525" y="692150"/>
            <a:ext cx="4554538" cy="3416300"/>
          </a:xfrm>
          <a:ln/>
        </p:spPr>
      </p:sp>
      <p:sp>
        <p:nvSpPr>
          <p:cNvPr id="51205" name="Rectangle 3"/>
          <p:cNvSpPr>
            <a:spLocks noGrp="1" noChangeArrowheads="1"/>
          </p:cNvSpPr>
          <p:nvPr>
            <p:ph type="body" idx="1"/>
          </p:nvPr>
        </p:nvSpPr>
        <p:spPr>
          <a:xfrm>
            <a:off x="915988" y="4343400"/>
            <a:ext cx="5026025"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0EDFE2DD-673D-4468-8466-3C47FD175C6B}" type="slidenum">
              <a:rPr lang="en-US" smtClean="0"/>
              <a:pPr eaLnBrk="1" hangingPunct="1"/>
              <a:t>8</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Developed to address the public health concern that human medical therapy may be compromised from use of antimicrobial drugs in animals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8DF0ACF4-12A1-4F34-8DD1-459CED1D1710}" type="slidenum">
              <a:rPr lang="en-US" smtClean="0"/>
              <a:pPr eaLnBrk="1" hangingPunct="1"/>
              <a:t>10</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hazard has been defined as human illness, caused by an antimicrobial-resistant bacteria, attributable to an animal-derived food commodity, and treated with the human antimicrobial drug of interest. (page 9)”.</a:t>
            </a:r>
          </a:p>
          <a:p>
            <a:pPr eaLnBrk="1" hangingPunct="1"/>
            <a:endParaRPr lang="en-US" smtClean="0"/>
          </a:p>
          <a:p>
            <a:pPr eaLnBrk="1" hangingPunct="1"/>
            <a:r>
              <a:rPr lang="en-US" smtClean="0"/>
              <a:t>The hazard characterization may be submitted as a stand alone document or as an integral part of the QRA</a:t>
            </a:r>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D3B8FC4C-655C-4F0E-B1CF-6918FAE3AEC8}" type="slidenum">
              <a:rPr lang="en-US" smtClean="0"/>
              <a:pPr eaLnBrk="1" hangingPunct="1"/>
              <a:t>15</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exposure assessment is independent of the use of the antimicrobial drug under review and may be estimated by considering the relative amount of relevant bacterial contamination of the food product and the relative quantity of the food product consumed by humans.” p16</a:t>
            </a:r>
          </a:p>
          <a:p>
            <a:pPr eaLnBrk="1" hangingPunct="1"/>
            <a:endParaRPr lang="en-US" smtClean="0"/>
          </a:p>
          <a:p>
            <a:pPr eaLnBrk="1" hangingPunct="1"/>
            <a:r>
              <a:rPr lang="en-US" smtClean="0"/>
              <a:t>From the Glossary:</a:t>
            </a:r>
          </a:p>
          <a:p>
            <a:pPr eaLnBrk="1" hangingPunct="1"/>
            <a:r>
              <a:rPr lang="en-US" b="1" smtClean="0"/>
              <a:t>Exposure assessment: </a:t>
            </a:r>
            <a:r>
              <a:rPr lang="en-US" smtClean="0"/>
              <a:t>The exposure assessment describes the likelihood of human exposure to the hazardous agent through food-borne exposure pathways. The exposure assessment should estimate qualitatively the probability of this exposure to bacteria of human health concern through food-related pathways.</a:t>
            </a:r>
          </a:p>
          <a:p>
            <a:pPr eaLnBrk="1" hangingPunct="1"/>
            <a:endParaRPr lang="en-US" smtClean="0"/>
          </a:p>
          <a:p>
            <a:pPr eaLnBrk="1" hangingPunct="1"/>
            <a:endParaRPr lang="en-US" smtClean="0"/>
          </a:p>
          <a:p>
            <a:pPr eaLnBrk="1" hangingPunct="1"/>
            <a:r>
              <a:rPr lang="en-US" smtClean="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70592D87-F52E-431C-8C83-5014764C4C00}" type="slidenum">
              <a:rPr lang="en-US" smtClean="0"/>
              <a:pPr eaLnBrk="1" hangingPunct="1"/>
              <a:t>17</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defRPr/>
              </a:pPr>
              <a:endParaRPr kumimoji="1" lang="en-US" sz="240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defRPr/>
              </a:pPr>
              <a:endParaRPr kumimoji="1" lang="en-US" sz="240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a:defRPr/>
              </a:pPr>
              <a:endParaRPr lang="en-US"/>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a:defRPr/>
              </a:pPr>
              <a:endParaRPr lang="en-US"/>
            </a:p>
          </p:txBody>
        </p:sp>
      </p:grpSp>
      <p:sp>
        <p:nvSpPr>
          <p:cNvPr id="11272"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pPr lvl="0"/>
            <a:r>
              <a:rPr lang="en-US" noProof="0" smtClean="0"/>
              <a:t>Click to edit Master subtitle style</a:t>
            </a:r>
          </a:p>
        </p:txBody>
      </p:sp>
      <p:sp>
        <p:nvSpPr>
          <p:cNvPr id="11276"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noProof="0" smtClean="0"/>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en-US"/>
          </a:p>
        </p:txBody>
      </p:sp>
      <p:sp>
        <p:nvSpPr>
          <p:cNvPr id="11" name="Rectangle 10"/>
          <p:cNvSpPr>
            <a:spLocks noGrp="1" noChangeArrowheads="1"/>
          </p:cNvSpPr>
          <p:nvPr>
            <p:ph type="ftr" sz="quarter" idx="11"/>
          </p:nvPr>
        </p:nvSpPr>
        <p:spPr/>
        <p:txBody>
          <a:bodyPr/>
          <a:lstStyle>
            <a:lvl1pPr algn="r">
              <a:defRPr/>
            </a:lvl1pPr>
          </a:lstStyle>
          <a:p>
            <a:pPr>
              <a:defRPr/>
            </a:pPr>
            <a:endParaRPr lang="en-US"/>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B1920C92-A406-40C5-B492-216B79769700}" type="slidenum">
              <a:rPr lang="en-US"/>
              <a:pPr>
                <a:defRPr/>
              </a:pPr>
              <a:t>‹#›</a:t>
            </a:fld>
            <a:endParaRPr lang="en-US"/>
          </a:p>
        </p:txBody>
      </p:sp>
    </p:spTree>
    <p:extLst>
      <p:ext uri="{BB962C8B-B14F-4D97-AF65-F5344CB8AC3E}">
        <p14:creationId xmlns:p14="http://schemas.microsoft.com/office/powerpoint/2010/main" val="4024314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F76F0803-C0C3-4F70-AF48-037F27564A88}" type="slidenum">
              <a:rPr lang="en-US"/>
              <a:pPr>
                <a:defRPr/>
              </a:pPr>
              <a:t>‹#›</a:t>
            </a:fld>
            <a:endParaRPr lang="en-US"/>
          </a:p>
        </p:txBody>
      </p:sp>
    </p:spTree>
    <p:extLst>
      <p:ext uri="{BB962C8B-B14F-4D97-AF65-F5344CB8AC3E}">
        <p14:creationId xmlns:p14="http://schemas.microsoft.com/office/powerpoint/2010/main" val="4053371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9669201-6F80-453F-800C-CA632F8D8DCF}" type="slidenum">
              <a:rPr lang="en-US"/>
              <a:pPr>
                <a:defRPr/>
              </a:pPr>
              <a:t>‹#›</a:t>
            </a:fld>
            <a:endParaRPr lang="en-US"/>
          </a:p>
        </p:txBody>
      </p:sp>
    </p:spTree>
    <p:extLst>
      <p:ext uri="{BB962C8B-B14F-4D97-AF65-F5344CB8AC3E}">
        <p14:creationId xmlns:p14="http://schemas.microsoft.com/office/powerpoint/2010/main" val="1478960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60913" y="2362200"/>
            <a:ext cx="3770312" cy="3724275"/>
          </a:xfrm>
        </p:spPr>
        <p:txBody>
          <a:bodyPr/>
          <a:lstStyle/>
          <a:p>
            <a:pPr lvl="0"/>
            <a:endParaRPr lang="en-US" noProof="0" smtClean="0"/>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A0584413-A434-4436-B668-04D60A9EC600}" type="slidenum">
              <a:rPr lang="en-US"/>
              <a:pPr>
                <a:defRPr/>
              </a:pPr>
              <a:t>‹#›</a:t>
            </a:fld>
            <a:endParaRPr lang="en-US"/>
          </a:p>
        </p:txBody>
      </p:sp>
    </p:spTree>
    <p:extLst>
      <p:ext uri="{BB962C8B-B14F-4D97-AF65-F5344CB8AC3E}">
        <p14:creationId xmlns:p14="http://schemas.microsoft.com/office/powerpoint/2010/main" val="1264107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F17420FF-6568-44C2-BFF0-842CDC0D375D}" type="slidenum">
              <a:rPr lang="en-US"/>
              <a:pPr>
                <a:defRPr/>
              </a:pPr>
              <a:t>‹#›</a:t>
            </a:fld>
            <a:endParaRPr lang="en-US"/>
          </a:p>
        </p:txBody>
      </p:sp>
    </p:spTree>
    <p:extLst>
      <p:ext uri="{BB962C8B-B14F-4D97-AF65-F5344CB8AC3E}">
        <p14:creationId xmlns:p14="http://schemas.microsoft.com/office/powerpoint/2010/main" val="4081006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7E2BB3A-6876-49D8-874B-011CE8400D7B}" type="slidenum">
              <a:rPr lang="en-US"/>
              <a:pPr>
                <a:defRPr/>
              </a:pPr>
              <a:t>‹#›</a:t>
            </a:fld>
            <a:endParaRPr lang="en-US"/>
          </a:p>
        </p:txBody>
      </p:sp>
    </p:spTree>
    <p:extLst>
      <p:ext uri="{BB962C8B-B14F-4D97-AF65-F5344CB8AC3E}">
        <p14:creationId xmlns:p14="http://schemas.microsoft.com/office/powerpoint/2010/main" val="147250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E4150DAC-2622-43C2-943E-28EC61AB7C63}" type="slidenum">
              <a:rPr lang="en-US"/>
              <a:pPr>
                <a:defRPr/>
              </a:pPr>
              <a:t>‹#›</a:t>
            </a:fld>
            <a:endParaRPr lang="en-US"/>
          </a:p>
        </p:txBody>
      </p:sp>
    </p:spTree>
    <p:extLst>
      <p:ext uri="{BB962C8B-B14F-4D97-AF65-F5344CB8AC3E}">
        <p14:creationId xmlns:p14="http://schemas.microsoft.com/office/powerpoint/2010/main" val="260791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6F6D3D28-479F-4D8A-A891-A37BB4800224}" type="slidenum">
              <a:rPr lang="en-US"/>
              <a:pPr>
                <a:defRPr/>
              </a:pPr>
              <a:t>‹#›</a:t>
            </a:fld>
            <a:endParaRPr lang="en-US"/>
          </a:p>
        </p:txBody>
      </p:sp>
    </p:spTree>
    <p:extLst>
      <p:ext uri="{BB962C8B-B14F-4D97-AF65-F5344CB8AC3E}">
        <p14:creationId xmlns:p14="http://schemas.microsoft.com/office/powerpoint/2010/main" val="40955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E7126B37-DF93-46B0-BA56-BC3CD2C73549}" type="slidenum">
              <a:rPr lang="en-US"/>
              <a:pPr>
                <a:defRPr/>
              </a:pPr>
              <a:t>‹#›</a:t>
            </a:fld>
            <a:endParaRPr lang="en-US"/>
          </a:p>
        </p:txBody>
      </p:sp>
    </p:spTree>
    <p:extLst>
      <p:ext uri="{BB962C8B-B14F-4D97-AF65-F5344CB8AC3E}">
        <p14:creationId xmlns:p14="http://schemas.microsoft.com/office/powerpoint/2010/main" val="1586928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7E6B8889-6C24-46AF-B5B2-33F160FCCF2D}" type="slidenum">
              <a:rPr lang="en-US"/>
              <a:pPr>
                <a:defRPr/>
              </a:pPr>
              <a:t>‹#›</a:t>
            </a:fld>
            <a:endParaRPr lang="en-US"/>
          </a:p>
        </p:txBody>
      </p:sp>
    </p:spTree>
    <p:extLst>
      <p:ext uri="{BB962C8B-B14F-4D97-AF65-F5344CB8AC3E}">
        <p14:creationId xmlns:p14="http://schemas.microsoft.com/office/powerpoint/2010/main" val="671174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D227450-7FBC-4675-BAA5-9DFBDCD20F9E}" type="slidenum">
              <a:rPr lang="en-US"/>
              <a:pPr>
                <a:defRPr/>
              </a:pPr>
              <a:t>‹#›</a:t>
            </a:fld>
            <a:endParaRPr lang="en-US"/>
          </a:p>
        </p:txBody>
      </p:sp>
    </p:spTree>
    <p:extLst>
      <p:ext uri="{BB962C8B-B14F-4D97-AF65-F5344CB8AC3E}">
        <p14:creationId xmlns:p14="http://schemas.microsoft.com/office/powerpoint/2010/main" val="2307649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0EF3AF3A-BD3E-4712-B0CF-EF0AF0BA6364}" type="slidenum">
              <a:rPr lang="en-US"/>
              <a:pPr>
                <a:defRPr/>
              </a:pPr>
              <a:t>‹#›</a:t>
            </a:fld>
            <a:endParaRPr lang="en-US"/>
          </a:p>
        </p:txBody>
      </p:sp>
    </p:spTree>
    <p:extLst>
      <p:ext uri="{BB962C8B-B14F-4D97-AF65-F5344CB8AC3E}">
        <p14:creationId xmlns:p14="http://schemas.microsoft.com/office/powerpoint/2010/main" val="3280800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2060"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061"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a:defRPr/>
                </a:pPr>
                <a:endParaRPr lang="en-US"/>
              </a:p>
            </p:txBody>
          </p:sp>
        </p:grpSp>
        <p:grpSp>
          <p:nvGrpSpPr>
            <p:cNvPr id="1033" name="Group 6"/>
            <p:cNvGrpSpPr>
              <a:grpSpLocks/>
            </p:cNvGrpSpPr>
            <p:nvPr/>
          </p:nvGrpSpPr>
          <p:grpSpPr bwMode="auto">
            <a:xfrm>
              <a:off x="144" y="1248"/>
              <a:ext cx="4656" cy="201"/>
              <a:chOff x="144" y="1248"/>
              <a:chExt cx="4656" cy="201"/>
            </a:xfrm>
          </p:grpSpPr>
          <p:sp>
            <p:nvSpPr>
              <p:cNvPr id="2058"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a:defRPr/>
                </a:pPr>
                <a:endParaRPr lang="en-US"/>
              </a:p>
            </p:txBody>
          </p:sp>
          <p:sp>
            <p:nvSpPr>
              <p:cNvPr id="2059"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a:defRPr/>
                </a:pPr>
                <a:endParaRPr lang="en-US"/>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51" name="Rectangle 11"/>
          <p:cNvSpPr>
            <a:spLocks noGrp="1" noChangeArrowheads="1"/>
          </p:cNvSpPr>
          <p:nvPr>
            <p:ph type="dt" sz="half" idx="2"/>
          </p:nvPr>
        </p:nvSpPr>
        <p:spPr bwMode="auto">
          <a:xfrm>
            <a:off x="2438400" y="6248400"/>
            <a:ext cx="2130425" cy="47466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400"/>
            </a:lvl1pPr>
          </a:lstStyle>
          <a:p>
            <a:pPr>
              <a:defRPr/>
            </a:pPr>
            <a:endParaRPr lang="en-US"/>
          </a:p>
        </p:txBody>
      </p:sp>
      <p:sp>
        <p:nvSpPr>
          <p:cNvPr id="10252" name="Rectangle 12"/>
          <p:cNvSpPr>
            <a:spLocks noGrp="1" noChangeArrowheads="1"/>
          </p:cNvSpPr>
          <p:nvPr>
            <p:ph type="ftr" sz="quarter" idx="3"/>
          </p:nvPr>
        </p:nvSpPr>
        <p:spPr bwMode="auto">
          <a:xfrm>
            <a:off x="5791200" y="6248400"/>
            <a:ext cx="2897188" cy="47466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400"/>
            </a:lvl1pPr>
          </a:lstStyle>
          <a:p>
            <a:pPr>
              <a:defRPr/>
            </a:pPr>
            <a:endParaRPr lang="en-US"/>
          </a:p>
        </p:txBody>
      </p:sp>
      <p:sp>
        <p:nvSpPr>
          <p:cNvPr id="10253" name="Rectangle 13"/>
          <p:cNvSpPr>
            <a:spLocks noGrp="1" noChangeArrowheads="1"/>
          </p:cNvSpPr>
          <p:nvPr>
            <p:ph type="sldNum" sz="quarter" idx="4"/>
          </p:nvPr>
        </p:nvSpPr>
        <p:spPr bwMode="auto">
          <a:xfrm>
            <a:off x="84138" y="6242050"/>
            <a:ext cx="587375" cy="48895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l">
              <a:defRPr sz="2600" b="1">
                <a:solidFill>
                  <a:schemeClr val="bg1"/>
                </a:solidFill>
              </a:defRPr>
            </a:lvl1pPr>
          </a:lstStyle>
          <a:p>
            <a:pPr>
              <a:defRPr/>
            </a:pPr>
            <a:fld id="{5EA9808D-DAC1-415F-B3CE-3D63F78239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cs typeface="Arial" charset="0"/>
        </a:defRPr>
      </a:lvl2pPr>
      <a:lvl3pPr algn="l" rtl="0" eaLnBrk="0" fontAlgn="base" hangingPunct="0">
        <a:lnSpc>
          <a:spcPct val="90000"/>
        </a:lnSpc>
        <a:spcBef>
          <a:spcPct val="0"/>
        </a:spcBef>
        <a:spcAft>
          <a:spcPct val="0"/>
        </a:spcAft>
        <a:defRPr sz="3600" b="1">
          <a:solidFill>
            <a:schemeClr val="tx2"/>
          </a:solidFill>
          <a:latin typeface="Arial" charset="0"/>
          <a:cs typeface="Arial" charset="0"/>
        </a:defRPr>
      </a:lvl3pPr>
      <a:lvl4pPr algn="l" rtl="0" eaLnBrk="0" fontAlgn="base" hangingPunct="0">
        <a:lnSpc>
          <a:spcPct val="90000"/>
        </a:lnSpc>
        <a:spcBef>
          <a:spcPct val="0"/>
        </a:spcBef>
        <a:spcAft>
          <a:spcPct val="0"/>
        </a:spcAft>
        <a:defRPr sz="3600" b="1">
          <a:solidFill>
            <a:schemeClr val="tx2"/>
          </a:solidFill>
          <a:latin typeface="Arial" charset="0"/>
          <a:cs typeface="Arial" charset="0"/>
        </a:defRPr>
      </a:lvl4pPr>
      <a:lvl5pPr algn="l" rtl="0" eaLnBrk="0" fontAlgn="base" hangingPunct="0">
        <a:lnSpc>
          <a:spcPct val="90000"/>
        </a:lnSpc>
        <a:spcBef>
          <a:spcPct val="0"/>
        </a:spcBef>
        <a:spcAft>
          <a:spcPct val="0"/>
        </a:spcAft>
        <a:defRPr sz="3600" b="1">
          <a:solidFill>
            <a:schemeClr val="tx2"/>
          </a:solidFill>
          <a:latin typeface="Arial" charset="0"/>
          <a:cs typeface="Arial" charset="0"/>
        </a:defRPr>
      </a:lvl5pPr>
      <a:lvl6pPr marL="457200" algn="l" rtl="0" fontAlgn="base">
        <a:lnSpc>
          <a:spcPct val="90000"/>
        </a:lnSpc>
        <a:spcBef>
          <a:spcPct val="0"/>
        </a:spcBef>
        <a:spcAft>
          <a:spcPct val="0"/>
        </a:spcAft>
        <a:defRPr sz="3600" b="1">
          <a:solidFill>
            <a:schemeClr val="tx2"/>
          </a:solidFill>
          <a:latin typeface="Arial" charset="0"/>
          <a:cs typeface="Arial" charset="0"/>
        </a:defRPr>
      </a:lvl6pPr>
      <a:lvl7pPr marL="914400" algn="l" rtl="0" fontAlgn="base">
        <a:lnSpc>
          <a:spcPct val="90000"/>
        </a:lnSpc>
        <a:spcBef>
          <a:spcPct val="0"/>
        </a:spcBef>
        <a:spcAft>
          <a:spcPct val="0"/>
        </a:spcAft>
        <a:defRPr sz="3600" b="1">
          <a:solidFill>
            <a:schemeClr val="tx2"/>
          </a:solidFill>
          <a:latin typeface="Arial" charset="0"/>
          <a:cs typeface="Arial" charset="0"/>
        </a:defRPr>
      </a:lvl7pPr>
      <a:lvl8pPr marL="1371600" algn="l" rtl="0" fontAlgn="base">
        <a:lnSpc>
          <a:spcPct val="90000"/>
        </a:lnSpc>
        <a:spcBef>
          <a:spcPct val="0"/>
        </a:spcBef>
        <a:spcAft>
          <a:spcPct val="0"/>
        </a:spcAft>
        <a:defRPr sz="3600" b="1">
          <a:solidFill>
            <a:schemeClr val="tx2"/>
          </a:solidFill>
          <a:latin typeface="Arial" charset="0"/>
          <a:cs typeface="Arial" charset="0"/>
        </a:defRPr>
      </a:lvl8pPr>
      <a:lvl9pPr marL="1828800" algn="l" rtl="0" fontAlgn="base">
        <a:lnSpc>
          <a:spcPct val="90000"/>
        </a:lnSpc>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cs typeface="+mn-cs"/>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fda.gov/AnimalVeterinary/SafetyHealth/AntimicrobialResistance/NationalAntimicrobialResistanceMonitoringSystem/ucm268951.ht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subTitle" idx="1"/>
          </p:nvPr>
        </p:nvSpPr>
        <p:spPr>
          <a:xfrm>
            <a:off x="4724400" y="5257800"/>
            <a:ext cx="4191000" cy="1219200"/>
          </a:xfrm>
        </p:spPr>
        <p:txBody>
          <a:bodyPr/>
          <a:lstStyle/>
          <a:p>
            <a:pPr eaLnBrk="1" hangingPunct="1">
              <a:lnSpc>
                <a:spcPct val="90000"/>
              </a:lnSpc>
            </a:pPr>
            <a:r>
              <a:rPr lang="en-US" sz="2000" b="1" smtClean="0"/>
              <a:t>Heather Harbottle, PhD</a:t>
            </a:r>
          </a:p>
          <a:p>
            <a:pPr eaLnBrk="1" hangingPunct="1">
              <a:lnSpc>
                <a:spcPct val="90000"/>
              </a:lnSpc>
            </a:pPr>
            <a:r>
              <a:rPr lang="en-US" sz="2000" b="1" smtClean="0"/>
              <a:t>Division of Human Food Safety</a:t>
            </a:r>
          </a:p>
          <a:p>
            <a:pPr eaLnBrk="1" hangingPunct="1">
              <a:lnSpc>
                <a:spcPct val="90000"/>
              </a:lnSpc>
            </a:pPr>
            <a:r>
              <a:rPr lang="en-US" sz="2000" b="1" smtClean="0"/>
              <a:t>Microbial Food Safety Team </a:t>
            </a:r>
          </a:p>
        </p:txBody>
      </p:sp>
      <p:pic>
        <p:nvPicPr>
          <p:cNvPr id="3076" name="Picture 5" descr="CVM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895600"/>
            <a:ext cx="22860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AutoShape 3"/>
          <p:cNvSpPr>
            <a:spLocks noGrp="1" noChangeArrowheads="1"/>
          </p:cNvSpPr>
          <p:nvPr>
            <p:ph type="ctrTitle"/>
          </p:nvPr>
        </p:nvSpPr>
        <p:spPr/>
        <p:txBody>
          <a:bodyPr/>
          <a:lstStyle/>
          <a:p>
            <a:pPr eaLnBrk="1" hangingPunct="1"/>
            <a:r>
              <a:rPr lang="en-US" sz="3200" smtClean="0"/>
              <a:t>Human Food Safety of New Animal Drugs: Microbial Food Safety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381000" y="2514600"/>
            <a:ext cx="8610600" cy="3124200"/>
          </a:xfrm>
        </p:spPr>
        <p:txBody>
          <a:bodyPr/>
          <a:lstStyle/>
          <a:p>
            <a:pPr eaLnBrk="1" hangingPunct="1">
              <a:lnSpc>
                <a:spcPct val="90000"/>
              </a:lnSpc>
              <a:buFont typeface="Wingdings" pitchFamily="2" charset="2"/>
              <a:buNone/>
            </a:pPr>
            <a:r>
              <a:rPr lang="en-US" altLang="zh-CN" dirty="0" smtClean="0">
                <a:ea typeface="SimSun" pitchFamily="2" charset="-122"/>
              </a:rPr>
              <a:t>The </a:t>
            </a:r>
            <a:r>
              <a:rPr lang="en-US" altLang="zh-CN" b="1" dirty="0" smtClean="0">
                <a:solidFill>
                  <a:srgbClr val="FF0000"/>
                </a:solidFill>
                <a:ea typeface="SimSun" pitchFamily="2" charset="-122"/>
              </a:rPr>
              <a:t>hazard</a:t>
            </a:r>
            <a:r>
              <a:rPr lang="en-US" altLang="zh-CN" b="1" dirty="0" smtClean="0">
                <a:solidFill>
                  <a:srgbClr val="0000FF"/>
                </a:solidFill>
                <a:ea typeface="SimSun" pitchFamily="2" charset="-122"/>
              </a:rPr>
              <a:t> </a:t>
            </a:r>
            <a:r>
              <a:rPr lang="en-US" altLang="zh-CN" dirty="0" smtClean="0">
                <a:ea typeface="SimSun" pitchFamily="2" charset="-122"/>
              </a:rPr>
              <a:t>has been defined as human illness</a:t>
            </a:r>
          </a:p>
          <a:p>
            <a:pPr eaLnBrk="1" hangingPunct="1">
              <a:lnSpc>
                <a:spcPct val="90000"/>
              </a:lnSpc>
            </a:pPr>
            <a:r>
              <a:rPr lang="en-US" altLang="zh-CN" dirty="0" smtClean="0">
                <a:ea typeface="SimSun" pitchFamily="2" charset="-122"/>
              </a:rPr>
              <a:t>caused by an antimicrobial-resistant bacterium </a:t>
            </a:r>
          </a:p>
          <a:p>
            <a:pPr eaLnBrk="1" hangingPunct="1">
              <a:lnSpc>
                <a:spcPct val="90000"/>
              </a:lnSpc>
            </a:pPr>
            <a:r>
              <a:rPr lang="en-US" altLang="zh-CN" dirty="0" smtClean="0">
                <a:ea typeface="SimSun" pitchFamily="2" charset="-122"/>
              </a:rPr>
              <a:t>attributable to an animal-derived food commodity </a:t>
            </a:r>
          </a:p>
          <a:p>
            <a:pPr eaLnBrk="1" hangingPunct="1">
              <a:lnSpc>
                <a:spcPct val="90000"/>
              </a:lnSpc>
            </a:pPr>
            <a:r>
              <a:rPr lang="en-US" altLang="zh-CN" dirty="0" smtClean="0">
                <a:ea typeface="SimSun" pitchFamily="2" charset="-122"/>
              </a:rPr>
              <a:t>treated with a human antimicrobial drug of concern.</a:t>
            </a:r>
          </a:p>
          <a:p>
            <a:pPr eaLnBrk="1" hangingPunct="1">
              <a:lnSpc>
                <a:spcPct val="90000"/>
              </a:lnSpc>
            </a:pPr>
            <a:r>
              <a:rPr lang="en-US" altLang="zh-CN" dirty="0" smtClean="0">
                <a:ea typeface="SimSun" pitchFamily="2" charset="-122"/>
              </a:rPr>
              <a:t>In some instances, a hazard characterization is sufficient for a particular antimicrobial drug</a:t>
            </a:r>
          </a:p>
        </p:txBody>
      </p:sp>
      <p:sp>
        <p:nvSpPr>
          <p:cNvPr id="12290" name="AutoShape 2"/>
          <p:cNvSpPr>
            <a:spLocks noGrp="1" noChangeArrowheads="1"/>
          </p:cNvSpPr>
          <p:nvPr>
            <p:ph type="title"/>
          </p:nvPr>
        </p:nvSpPr>
        <p:spPr>
          <a:xfrm>
            <a:off x="1066800" y="1295400"/>
            <a:ext cx="6604000" cy="682625"/>
          </a:xfrm>
        </p:spPr>
        <p:txBody>
          <a:bodyPr/>
          <a:lstStyle/>
          <a:p>
            <a:pPr eaLnBrk="1" hangingPunct="1"/>
            <a:r>
              <a:rPr lang="en-US" altLang="zh-CN" b="0" smtClean="0">
                <a:ea typeface="SimSun" pitchFamily="2" charset="-122"/>
              </a:rPr>
              <a:t>Hazard Identification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p:txBody>
          <a:bodyPr/>
          <a:lstStyle/>
          <a:p>
            <a:r>
              <a:rPr lang="en-US" dirty="0" smtClean="0">
                <a:solidFill>
                  <a:schemeClr val="tx2"/>
                </a:solidFill>
              </a:rPr>
              <a:t>Describes factors related to an antimicrobial drug and its use in animals that contribute to the emergence of antimicrobial resistant bacteria or antimicrobial resistance determinants in the animal</a:t>
            </a:r>
            <a:endParaRPr lang="en-US" dirty="0" smtClean="0"/>
          </a:p>
        </p:txBody>
      </p:sp>
      <p:sp>
        <p:nvSpPr>
          <p:cNvPr id="2" name="Title 1"/>
          <p:cNvSpPr>
            <a:spLocks noGrp="1"/>
          </p:cNvSpPr>
          <p:nvPr>
            <p:ph type="title"/>
          </p:nvPr>
        </p:nvSpPr>
        <p:spPr/>
        <p:txBody>
          <a:bodyPr/>
          <a:lstStyle/>
          <a:p>
            <a:pPr>
              <a:defRPr/>
            </a:pPr>
            <a:r>
              <a:rPr lang="en-US" kern="1200" dirty="0" smtClean="0"/>
              <a:t>Hazard:  Emergence of Antimicrobial Resistance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lstStyle/>
          <a:p>
            <a:pPr>
              <a:spcBef>
                <a:spcPct val="50000"/>
              </a:spcBef>
              <a:buClr>
                <a:schemeClr val="tx2"/>
              </a:buClr>
              <a:buFont typeface="Monotype Sorts" pitchFamily="2" charset="2"/>
              <a:buChar char="l"/>
            </a:pPr>
            <a:r>
              <a:rPr lang="en-US" dirty="0" smtClean="0"/>
              <a:t>Mechanism of Activity </a:t>
            </a:r>
          </a:p>
          <a:p>
            <a:pPr>
              <a:spcBef>
                <a:spcPct val="50000"/>
              </a:spcBef>
              <a:buClr>
                <a:schemeClr val="tx2"/>
              </a:buClr>
              <a:buFont typeface="Monotype Sorts" pitchFamily="2" charset="2"/>
              <a:buChar char="l"/>
            </a:pPr>
            <a:r>
              <a:rPr lang="en-US" dirty="0" smtClean="0"/>
              <a:t>Spectrum of Activity</a:t>
            </a:r>
          </a:p>
          <a:p>
            <a:pPr>
              <a:spcBef>
                <a:spcPct val="50000"/>
              </a:spcBef>
              <a:buClr>
                <a:schemeClr val="tx2"/>
              </a:buClr>
              <a:buFont typeface="Monotype Sorts" pitchFamily="2" charset="2"/>
              <a:buChar char="l"/>
            </a:pPr>
            <a:r>
              <a:rPr lang="en-US" dirty="0" smtClean="0"/>
              <a:t>Pharmacokinetics</a:t>
            </a:r>
          </a:p>
          <a:p>
            <a:pPr>
              <a:spcBef>
                <a:spcPct val="50000"/>
              </a:spcBef>
              <a:buClr>
                <a:schemeClr val="tx2"/>
              </a:buClr>
              <a:buFont typeface="Monotype Sorts" pitchFamily="2" charset="2"/>
              <a:buChar char="l"/>
            </a:pPr>
            <a:r>
              <a:rPr lang="en-US" dirty="0" smtClean="0"/>
              <a:t>Pharmacodynamics</a:t>
            </a:r>
          </a:p>
          <a:p>
            <a:pPr>
              <a:spcBef>
                <a:spcPct val="50000"/>
              </a:spcBef>
              <a:buClr>
                <a:schemeClr val="tx2"/>
              </a:buClr>
              <a:buFont typeface="Monotype Sorts" pitchFamily="2" charset="2"/>
              <a:buChar char="l"/>
            </a:pPr>
            <a:r>
              <a:rPr lang="en-US" dirty="0" smtClean="0"/>
              <a:t>Antimicrobial Resistance Mechanism</a:t>
            </a:r>
          </a:p>
          <a:p>
            <a:pPr>
              <a:spcBef>
                <a:spcPct val="50000"/>
              </a:spcBef>
              <a:buClr>
                <a:schemeClr val="tx2"/>
              </a:buClr>
              <a:buFont typeface="Monotype Sorts" pitchFamily="2" charset="2"/>
              <a:buChar char="l"/>
            </a:pPr>
            <a:r>
              <a:rPr lang="en-US" dirty="0" smtClean="0"/>
              <a:t>Antimicrobial Resistance Transfer</a:t>
            </a:r>
          </a:p>
          <a:p>
            <a:pPr>
              <a:spcBef>
                <a:spcPct val="50000"/>
              </a:spcBef>
              <a:buClr>
                <a:schemeClr val="tx2"/>
              </a:buClr>
              <a:buFont typeface="Monotype Sorts" pitchFamily="2" charset="2"/>
              <a:buChar char="l"/>
            </a:pPr>
            <a:r>
              <a:rPr lang="en-US" dirty="0" smtClean="0"/>
              <a:t>Selection Pressure</a:t>
            </a:r>
          </a:p>
          <a:p>
            <a:endParaRPr lang="en-US" dirty="0" smtClean="0"/>
          </a:p>
        </p:txBody>
      </p:sp>
      <p:sp>
        <p:nvSpPr>
          <p:cNvPr id="2" name="Title 1"/>
          <p:cNvSpPr>
            <a:spLocks noGrp="1"/>
          </p:cNvSpPr>
          <p:nvPr>
            <p:ph type="title"/>
          </p:nvPr>
        </p:nvSpPr>
        <p:spPr/>
        <p:txBody>
          <a:bodyPr/>
          <a:lstStyle/>
          <a:p>
            <a:pPr>
              <a:defRPr/>
            </a:pPr>
            <a:r>
              <a:rPr lang="en-US" kern="1200" dirty="0" smtClean="0"/>
              <a:t>Factors Contributing to the Emergence of Resistance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sz="half" idx="1"/>
          </p:nvPr>
        </p:nvSpPr>
        <p:spPr>
          <a:xfrm>
            <a:off x="457200" y="2286000"/>
            <a:ext cx="8458200" cy="3763963"/>
          </a:xfrm>
        </p:spPr>
        <p:txBody>
          <a:bodyPr/>
          <a:lstStyle/>
          <a:p>
            <a:pPr eaLnBrk="1" hangingPunct="1"/>
            <a:r>
              <a:rPr lang="en-US" altLang="zh-CN" sz="2400" dirty="0" smtClean="0">
                <a:ea typeface="SimSun" pitchFamily="2" charset="-122"/>
              </a:rPr>
              <a:t>Hazard: Emergence of Antimicrobial Resistance</a:t>
            </a:r>
          </a:p>
          <a:p>
            <a:pPr lvl="1" eaLnBrk="1" hangingPunct="1"/>
            <a:r>
              <a:rPr lang="en-US" dirty="0" smtClean="0">
                <a:ea typeface="SimSun" pitchFamily="2" charset="-122"/>
              </a:rPr>
              <a:t>Parameters</a:t>
            </a:r>
            <a:r>
              <a:rPr lang="en-US" sz="2000" dirty="0" smtClean="0">
                <a:ea typeface="SimSun" pitchFamily="2" charset="-122"/>
              </a:rPr>
              <a:t>:</a:t>
            </a:r>
          </a:p>
          <a:p>
            <a:pPr lvl="2" eaLnBrk="1" hangingPunct="1"/>
            <a:r>
              <a:rPr lang="en-US" dirty="0" smtClean="0">
                <a:ea typeface="SimSun" pitchFamily="2" charset="-122"/>
              </a:rPr>
              <a:t>Mechanism of Activity – Class of Drug, targeted action</a:t>
            </a:r>
          </a:p>
          <a:p>
            <a:pPr lvl="2" eaLnBrk="1" hangingPunct="1"/>
            <a:r>
              <a:rPr lang="en-US" dirty="0" smtClean="0">
                <a:ea typeface="SimSun" pitchFamily="2" charset="-122"/>
              </a:rPr>
              <a:t>Spectrum of </a:t>
            </a:r>
            <a:r>
              <a:rPr lang="en-US" dirty="0" err="1" smtClean="0">
                <a:ea typeface="SimSun" pitchFamily="2" charset="-122"/>
              </a:rPr>
              <a:t>Actvity</a:t>
            </a:r>
            <a:r>
              <a:rPr lang="en-US" dirty="0" smtClean="0">
                <a:ea typeface="SimSun" pitchFamily="2" charset="-122"/>
              </a:rPr>
              <a:t> – Gram +/- activity, susceptibility data</a:t>
            </a:r>
          </a:p>
          <a:p>
            <a:pPr lvl="2" eaLnBrk="1" hangingPunct="1"/>
            <a:r>
              <a:rPr lang="en-US" dirty="0" smtClean="0">
                <a:ea typeface="SimSun" pitchFamily="2" charset="-122"/>
              </a:rPr>
              <a:t>Antimicrobial Resistance mechanisms – Structural, efflux, gene</a:t>
            </a:r>
          </a:p>
          <a:p>
            <a:pPr lvl="2" eaLnBrk="1" hangingPunct="1"/>
            <a:r>
              <a:rPr lang="en-US" dirty="0" smtClean="0">
                <a:ea typeface="SimSun" pitchFamily="2" charset="-122"/>
              </a:rPr>
              <a:t>Antimicrobial Resistance Transfer – chromosomal, mobile element</a:t>
            </a:r>
          </a:p>
          <a:p>
            <a:pPr lvl="2" eaLnBrk="1" hangingPunct="1"/>
            <a:r>
              <a:rPr lang="en-US" dirty="0" smtClean="0">
                <a:ea typeface="SimSun" pitchFamily="2" charset="-122"/>
              </a:rPr>
              <a:t>Selection Pressure – co-selection</a:t>
            </a:r>
            <a:endParaRPr lang="en-US" altLang="zh-CN" dirty="0" smtClean="0">
              <a:ea typeface="SimSun" pitchFamily="2" charset="-122"/>
            </a:endParaRPr>
          </a:p>
          <a:p>
            <a:pPr eaLnBrk="1" hangingPunct="1">
              <a:buFont typeface="Wingdings" pitchFamily="2" charset="2"/>
              <a:buNone/>
            </a:pPr>
            <a:endParaRPr lang="en-US" sz="2400" dirty="0" smtClean="0">
              <a:ea typeface="SimSun" pitchFamily="2" charset="-122"/>
            </a:endParaRPr>
          </a:p>
        </p:txBody>
      </p:sp>
      <p:sp>
        <p:nvSpPr>
          <p:cNvPr id="15362" name="AutoShape 2"/>
          <p:cNvSpPr>
            <a:spLocks noGrp="1" noChangeArrowheads="1"/>
          </p:cNvSpPr>
          <p:nvPr>
            <p:ph type="title"/>
          </p:nvPr>
        </p:nvSpPr>
        <p:spPr>
          <a:xfrm>
            <a:off x="609600" y="1143000"/>
            <a:ext cx="7924800" cy="914400"/>
          </a:xfrm>
        </p:spPr>
        <p:txBody>
          <a:bodyPr/>
          <a:lstStyle/>
          <a:p>
            <a:pPr eaLnBrk="1" hangingPunct="1"/>
            <a:r>
              <a:rPr lang="en-US" altLang="zh-CN" sz="3200" b="0" smtClean="0">
                <a:ea typeface="SimSun" pitchFamily="2" charset="-122"/>
              </a:rPr>
              <a:t>Where can we use Surveillance and Research Data?</a:t>
            </a:r>
            <a:endParaRPr lang="en-US" altLang="zh-CN" sz="3200" smtClean="0">
              <a:ea typeface="SimSun" pitchFamily="2"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lstStyle/>
          <a:p>
            <a:r>
              <a:rPr lang="en-US" dirty="0" smtClean="0"/>
              <a:t>Describes likelihood of human exposure to food-borne bacteria of human health concern through animal-derived food products</a:t>
            </a:r>
          </a:p>
          <a:p>
            <a:endParaRPr lang="en-US" dirty="0" smtClean="0"/>
          </a:p>
        </p:txBody>
      </p:sp>
      <p:sp>
        <p:nvSpPr>
          <p:cNvPr id="2" name="Title 1"/>
          <p:cNvSpPr>
            <a:spLocks noGrp="1"/>
          </p:cNvSpPr>
          <p:nvPr>
            <p:ph type="title"/>
          </p:nvPr>
        </p:nvSpPr>
        <p:spPr/>
        <p:txBody>
          <a:bodyPr/>
          <a:lstStyle/>
          <a:p>
            <a:pPr>
              <a:defRPr/>
            </a:pPr>
            <a:r>
              <a:rPr lang="en-US" kern="1200" dirty="0" smtClean="0"/>
              <a:t>Hazard: Exposure to Antimicrobial Resistant Bacteria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57200" y="2438400"/>
            <a:ext cx="7924800" cy="4079875"/>
          </a:xfrm>
        </p:spPr>
        <p:txBody>
          <a:bodyPr/>
          <a:lstStyle/>
          <a:p>
            <a:pPr eaLnBrk="1" hangingPunct="1"/>
            <a:r>
              <a:rPr lang="en-US" altLang="zh-CN" dirty="0" smtClean="0">
                <a:ea typeface="SimSun" pitchFamily="2" charset="-122"/>
              </a:rPr>
              <a:t>Probability that </a:t>
            </a:r>
            <a:r>
              <a:rPr lang="en-US" altLang="zh-CN" dirty="0" smtClean="0">
                <a:solidFill>
                  <a:srgbClr val="FF0000"/>
                </a:solidFill>
                <a:ea typeface="SimSun" pitchFamily="2" charset="-122"/>
              </a:rPr>
              <a:t>humans consuming animal derived foods will be exposed to resistant bacteria of public health concern</a:t>
            </a:r>
          </a:p>
          <a:p>
            <a:pPr eaLnBrk="1" hangingPunct="1"/>
            <a:r>
              <a:rPr lang="en-US" altLang="zh-CN" dirty="0" smtClean="0">
                <a:ea typeface="SimSun" pitchFamily="2" charset="-122"/>
              </a:rPr>
              <a:t>Evaluation based on relative consumption and contamination of those commodities</a:t>
            </a:r>
          </a:p>
          <a:p>
            <a:pPr eaLnBrk="1" hangingPunct="1"/>
            <a:r>
              <a:rPr lang="en-US" altLang="zh-CN" dirty="0" smtClean="0">
                <a:ea typeface="SimSun" pitchFamily="2" charset="-122"/>
              </a:rPr>
              <a:t>Variety of data sources – all welcome to better address the concern</a:t>
            </a:r>
          </a:p>
          <a:p>
            <a:pPr lvl="1" eaLnBrk="1" hangingPunct="1"/>
            <a:r>
              <a:rPr lang="en-US" altLang="zh-CN" dirty="0" smtClean="0">
                <a:ea typeface="SimSun" pitchFamily="2" charset="-122"/>
              </a:rPr>
              <a:t>NARMS, CIPARS, DANMAP, AFSSA FARM Report, </a:t>
            </a:r>
            <a:r>
              <a:rPr lang="en-US" altLang="zh-CN" dirty="0" err="1" smtClean="0">
                <a:ea typeface="SimSun" pitchFamily="2" charset="-122"/>
              </a:rPr>
              <a:t>etc</a:t>
            </a:r>
            <a:endParaRPr lang="en-US" altLang="zh-CN" dirty="0" smtClean="0">
              <a:ea typeface="SimSun" pitchFamily="2" charset="-122"/>
            </a:endParaRPr>
          </a:p>
        </p:txBody>
      </p:sp>
      <p:sp>
        <p:nvSpPr>
          <p:cNvPr id="17410" name="AutoShape 2"/>
          <p:cNvSpPr>
            <a:spLocks noGrp="1" noChangeArrowheads="1"/>
          </p:cNvSpPr>
          <p:nvPr>
            <p:ph type="title"/>
          </p:nvPr>
        </p:nvSpPr>
        <p:spPr>
          <a:xfrm>
            <a:off x="838200" y="914400"/>
            <a:ext cx="7045325" cy="928688"/>
          </a:xfrm>
        </p:spPr>
        <p:txBody>
          <a:bodyPr/>
          <a:lstStyle/>
          <a:p>
            <a:pPr eaLnBrk="1" hangingPunct="1"/>
            <a:r>
              <a:rPr lang="en-US" altLang="zh-CN" b="0" smtClean="0">
                <a:ea typeface="SimSun" pitchFamily="2" charset="-122"/>
              </a:rPr>
              <a:t>Exposure Assessment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sz="half" idx="1"/>
          </p:nvPr>
        </p:nvSpPr>
        <p:spPr>
          <a:xfrm>
            <a:off x="457200" y="2286000"/>
            <a:ext cx="8153400" cy="3763963"/>
          </a:xfrm>
        </p:spPr>
        <p:txBody>
          <a:bodyPr/>
          <a:lstStyle/>
          <a:p>
            <a:pPr eaLnBrk="1" hangingPunct="1"/>
            <a:r>
              <a:rPr lang="en-US" altLang="zh-CN" sz="2400" dirty="0" smtClean="0">
                <a:ea typeface="SimSun" pitchFamily="2" charset="-122"/>
              </a:rPr>
              <a:t>Exposure Assessment: Human exposure to Antimicrobial Resistant Pathogens</a:t>
            </a:r>
          </a:p>
          <a:p>
            <a:pPr lvl="1" eaLnBrk="1" hangingPunct="1"/>
            <a:r>
              <a:rPr lang="en-US" altLang="zh-CN" dirty="0" smtClean="0">
                <a:ea typeface="SimSun" pitchFamily="2" charset="-122"/>
              </a:rPr>
              <a:t>Parameters:</a:t>
            </a:r>
          </a:p>
          <a:p>
            <a:pPr lvl="2" eaLnBrk="1" hangingPunct="1"/>
            <a:r>
              <a:rPr lang="en-US" altLang="zh-CN" dirty="0" smtClean="0">
                <a:ea typeface="SimSun" pitchFamily="2" charset="-122"/>
              </a:rPr>
              <a:t>Consumption of commodity</a:t>
            </a:r>
          </a:p>
          <a:p>
            <a:pPr lvl="2" eaLnBrk="1" hangingPunct="1"/>
            <a:r>
              <a:rPr lang="en-US" altLang="zh-CN" dirty="0" smtClean="0">
                <a:ea typeface="SimSun" pitchFamily="2" charset="-122"/>
              </a:rPr>
              <a:t>Prevalence of zoonotic pathogens in commodity</a:t>
            </a:r>
          </a:p>
          <a:p>
            <a:pPr lvl="2" eaLnBrk="1" hangingPunct="1"/>
            <a:r>
              <a:rPr lang="en-US" altLang="zh-CN" dirty="0" smtClean="0">
                <a:ea typeface="SimSun" pitchFamily="2" charset="-122"/>
              </a:rPr>
              <a:t>Prevalence of antimicrobial resistance in zoonotic pathogens</a:t>
            </a:r>
            <a:r>
              <a:rPr lang="en-US" altLang="zh-CN" sz="1800" dirty="0" smtClean="0">
                <a:ea typeface="SimSun" pitchFamily="2" charset="-122"/>
              </a:rPr>
              <a:t> </a:t>
            </a:r>
          </a:p>
          <a:p>
            <a:pPr lvl="1" eaLnBrk="1" hangingPunct="1"/>
            <a:endParaRPr lang="en-US" sz="2000" dirty="0" smtClean="0">
              <a:ea typeface="SimSun" pitchFamily="2" charset="-122"/>
            </a:endParaRPr>
          </a:p>
        </p:txBody>
      </p:sp>
      <p:sp>
        <p:nvSpPr>
          <p:cNvPr id="18434" name="AutoShape 2"/>
          <p:cNvSpPr>
            <a:spLocks noGrp="1" noChangeArrowheads="1"/>
          </p:cNvSpPr>
          <p:nvPr>
            <p:ph type="title"/>
          </p:nvPr>
        </p:nvSpPr>
        <p:spPr>
          <a:xfrm>
            <a:off x="609600" y="1143000"/>
            <a:ext cx="7924800" cy="914400"/>
          </a:xfrm>
        </p:spPr>
        <p:txBody>
          <a:bodyPr/>
          <a:lstStyle/>
          <a:p>
            <a:pPr eaLnBrk="1" hangingPunct="1"/>
            <a:r>
              <a:rPr lang="en-US" altLang="zh-CN" sz="3200" b="0" smtClean="0">
                <a:ea typeface="SimSun" pitchFamily="2" charset="-122"/>
              </a:rPr>
              <a:t>Where can we use Surveillance and Research Data?</a:t>
            </a:r>
            <a:endParaRPr lang="en-US" altLang="zh-CN" sz="3200" smtClean="0">
              <a:ea typeface="SimSun"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This slide shows Foodborne Surveillance in the U.S. including:&#10;§ USDA Food Safety and Inspection Service (FSIS)&#10;• FSIS tests selected meat, poultry, and egg products for microbial hazards of public health concern&#10;§ HHS PulseNet&#10;• Network of public health and regulatory labs that perform molecular subtyping of certain foodborne pathogens&#10;§ USDA Microbiological Data Program&#10;• Voluntary data-gathering program which tests fresh fruit and vegetables for targeted foodborne pathogens and indicator organisms&#10;§ National Antimicrobial Resistance Monitoring System (NARMS)&#10;• Collaborative effort among FDA, USDA, and CDC which monitors antimicrobial patterns of zoonotic enteric bacteria&#10;§ CDC FoodNet&#10;• Collaborative effort among CDC, USDA-FSIS, FDA, and participating state health departments"/>
          <p:cNvGrpSpPr/>
          <p:nvPr/>
        </p:nvGrpSpPr>
        <p:grpSpPr>
          <a:xfrm>
            <a:off x="284163" y="1295400"/>
            <a:ext cx="8859837" cy="5610225"/>
            <a:chOff x="284163" y="1295400"/>
            <a:chExt cx="8859837" cy="5610225"/>
          </a:xfrm>
        </p:grpSpPr>
        <p:sp>
          <p:nvSpPr>
            <p:cNvPr id="19468" name="Rectangle 10" descr="Collaborative effort among CDC, USDA-FSIS, &#10;FDA, and participating state health departments&#10;"/>
            <p:cNvSpPr>
              <a:spLocks noChangeArrowheads="1"/>
            </p:cNvSpPr>
            <p:nvPr/>
          </p:nvSpPr>
          <p:spPr bwMode="auto">
            <a:xfrm>
              <a:off x="5740400" y="5919923"/>
              <a:ext cx="3403600" cy="45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p>
              <a:pPr algn="l" eaLnBrk="0" hangingPunct="0"/>
              <a:r>
                <a:rPr lang="en-US" sz="1200"/>
                <a:t>Collaborative effort among CDC, USDA-FSIS, </a:t>
              </a:r>
            </a:p>
            <a:p>
              <a:pPr algn="l" eaLnBrk="0" hangingPunct="0"/>
              <a:r>
                <a:rPr lang="en-US" sz="1200"/>
                <a:t>FDA, and participating state health departments</a:t>
              </a:r>
            </a:p>
          </p:txBody>
        </p:sp>
        <p:pic>
          <p:nvPicPr>
            <p:cNvPr id="19469" name="Picture 11" descr="§ CDC FoodNet&#10;• Collaborative effort among CDC, USDA-FSIS, FDA, and participating state health departments"/>
            <p:cNvPicPr>
              <a:picLocks noChangeAspect="1" noChangeArrowheads="1"/>
            </p:cNvPicPr>
            <p:nvPr/>
          </p:nvPicPr>
          <p:blipFill>
            <a:blip r:embed="rId3">
              <a:extLst>
                <a:ext uri="{28A0092B-C50C-407E-A947-70E740481C1C}">
                  <a14:useLocalDpi xmlns:a14="http://schemas.microsoft.com/office/drawing/2010/main" val="0"/>
                </a:ext>
              </a:extLst>
            </a:blip>
            <a:srcRect t="20030" r="45378" b="24588"/>
            <a:stretch>
              <a:fillRect/>
            </a:stretch>
          </p:blipFill>
          <p:spPr bwMode="auto">
            <a:xfrm>
              <a:off x="5812232" y="4343400"/>
              <a:ext cx="2851871" cy="159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19472" name="Picture 4" descr="Demo Opening Screen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788" y="4506913"/>
              <a:ext cx="2792412"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9473" name="Text Box 5" descr="Network of public health and regulatory&#10;labs that perform molecular subtyping&#10;of certain foodborne pathogens&#10;"/>
            <p:cNvSpPr txBox="1">
              <a:spLocks noChangeArrowheads="1"/>
            </p:cNvSpPr>
            <p:nvPr/>
          </p:nvSpPr>
          <p:spPr bwMode="auto">
            <a:xfrm>
              <a:off x="306388" y="6265863"/>
              <a:ext cx="281781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a:r>
                <a:rPr lang="en-US" sz="1200"/>
                <a:t>Network of public health and regulatory</a:t>
              </a:r>
            </a:p>
            <a:p>
              <a:pPr algn="l"/>
              <a:r>
                <a:rPr lang="en-US" sz="1200"/>
                <a:t>labs that perform molecular subtyping</a:t>
              </a:r>
            </a:p>
            <a:p>
              <a:pPr algn="l"/>
              <a:r>
                <a:rPr lang="en-US" sz="1200"/>
                <a:t>of certain foodborne pathogens</a:t>
              </a:r>
            </a:p>
          </p:txBody>
        </p:sp>
        <p:sp>
          <p:nvSpPr>
            <p:cNvPr id="19470" name="Text Box 7" descr="Collaborative effort among FDA, USDA, and CDC which monitors antimicrobial susceptibility patterns of zoonotic enteric bacteria&#10;"/>
            <p:cNvSpPr txBox="1">
              <a:spLocks noChangeArrowheads="1"/>
            </p:cNvSpPr>
            <p:nvPr/>
          </p:nvSpPr>
          <p:spPr bwMode="auto">
            <a:xfrm>
              <a:off x="6081713" y="3073400"/>
              <a:ext cx="30622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a:r>
                <a:rPr lang="en-US" sz="1200"/>
                <a:t>Collaborative effort among FDA, USDA, and CDC which monitors antimicrobial susceptibility patterns of zoonotic enteric bacteria</a:t>
              </a:r>
            </a:p>
          </p:txBody>
        </p:sp>
        <p:pic>
          <p:nvPicPr>
            <p:cNvPr id="19471" name="Picture 8" descr="NARMS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0763" y="1295400"/>
              <a:ext cx="280670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3" descr="§ USDA Microbiological Data Program&#10;• Voluntary data-gathering program which tests fresh fruit and vegetables for targeted foodborne pathogens and indicator organisms"/>
            <p:cNvPicPr>
              <a:picLocks noChangeAspect="1" noChangeArrowheads="1"/>
            </p:cNvPicPr>
            <p:nvPr/>
          </p:nvPicPr>
          <p:blipFill>
            <a:blip r:embed="rId6" cstate="print">
              <a:extLst>
                <a:ext uri="{28A0092B-C50C-407E-A947-70E740481C1C}">
                  <a14:useLocalDpi xmlns:a14="http://schemas.microsoft.com/office/drawing/2010/main" val="0"/>
                </a:ext>
              </a:extLst>
            </a:blip>
            <a:srcRect l="25603" t="14691" r="19482" b="9528"/>
            <a:stretch>
              <a:fillRect/>
            </a:stretch>
          </p:blipFill>
          <p:spPr bwMode="auto">
            <a:xfrm>
              <a:off x="3289300" y="2362200"/>
              <a:ext cx="2311400"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19467" name="Rectangle 14" descr="Voluntary data-gathering program &#10;which tests fresh fruit and vegetables &#10;for targeted foodborne pathogens &#10;and indicator organisms&#10;"/>
            <p:cNvSpPr>
              <a:spLocks noChangeArrowheads="1"/>
            </p:cNvSpPr>
            <p:nvPr/>
          </p:nvSpPr>
          <p:spPr bwMode="auto">
            <a:xfrm>
              <a:off x="3200400" y="4695825"/>
              <a:ext cx="2728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p>
              <a:pPr algn="l" eaLnBrk="0" hangingPunct="0"/>
              <a:r>
                <a:rPr lang="en-US" sz="1200"/>
                <a:t>Voluntary data-gathering program </a:t>
              </a:r>
            </a:p>
            <a:p>
              <a:pPr algn="l" eaLnBrk="0" hangingPunct="0"/>
              <a:r>
                <a:rPr lang="en-US" sz="1200"/>
                <a:t>which tests fresh fruit and vegetables </a:t>
              </a:r>
            </a:p>
            <a:p>
              <a:pPr algn="l" eaLnBrk="0" hangingPunct="0"/>
              <a:r>
                <a:rPr lang="en-US" sz="1200"/>
                <a:t>for targeted foodborne pathogens </a:t>
              </a:r>
            </a:p>
            <a:p>
              <a:pPr algn="l" eaLnBrk="0" hangingPunct="0"/>
              <a:r>
                <a:rPr lang="en-US" sz="1200"/>
                <a:t>and indicator organisms</a:t>
              </a:r>
            </a:p>
          </p:txBody>
        </p:sp>
        <p:pic>
          <p:nvPicPr>
            <p:cNvPr id="19464" name="Picture 16" descr="§ USDA Food Safety and Inspection Service (FSIS)&#10;• FSIS tests selected meat, poultry, and egg products for microbial hazards of public health concern"/>
            <p:cNvPicPr>
              <a:picLocks noChangeAspect="1" noChangeArrowheads="1"/>
            </p:cNvPicPr>
            <p:nvPr/>
          </p:nvPicPr>
          <p:blipFill>
            <a:blip r:embed="rId7" cstate="print">
              <a:extLst>
                <a:ext uri="{28A0092B-C50C-407E-A947-70E740481C1C}">
                  <a14:useLocalDpi xmlns:a14="http://schemas.microsoft.com/office/drawing/2010/main" val="0"/>
                </a:ext>
              </a:extLst>
            </a:blip>
            <a:srcRect l="11768" t="20638" r="13542" b="7791"/>
            <a:stretch>
              <a:fillRect/>
            </a:stretch>
          </p:blipFill>
          <p:spPr bwMode="auto">
            <a:xfrm>
              <a:off x="339726" y="1668463"/>
              <a:ext cx="2789238"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19465" name="Text Box 17" descr="FSIS tests selected meat, poultry, and &#10;egg products for microbial hazards of &#10;public health concern &#10;"/>
            <p:cNvSpPr txBox="1">
              <a:spLocks noChangeArrowheads="1"/>
            </p:cNvSpPr>
            <p:nvPr/>
          </p:nvSpPr>
          <p:spPr bwMode="auto">
            <a:xfrm>
              <a:off x="284163" y="3444876"/>
              <a:ext cx="28003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a:r>
                <a:rPr lang="en-US" sz="1200" dirty="0"/>
                <a:t>FSIS tests selected meat, poultry, and </a:t>
              </a:r>
            </a:p>
            <a:p>
              <a:pPr algn="l"/>
              <a:r>
                <a:rPr lang="en-US" sz="1200" dirty="0"/>
                <a:t>egg products for microbial hazards of </a:t>
              </a:r>
            </a:p>
            <a:p>
              <a:pPr algn="l"/>
              <a:r>
                <a:rPr lang="en-US" sz="1200" dirty="0"/>
                <a:t>public health concern </a:t>
              </a:r>
            </a:p>
          </p:txBody>
        </p:sp>
      </p:grpSp>
      <p:sp>
        <p:nvSpPr>
          <p:cNvPr id="19458" name="Rectangle 2" descr="o This slide shows Foodborne Surveillance in the U.S. including:&#10;§ USDA Food Safety and Inspection Service (FSIS)&#10;• FSIS tests selected meat, poultry, and egg products for microbial hazards of public health concern&#10;§ HHS PulseNet&#10;• Network of public health and regulatory labs that perform molecular subtyping of certain foodborne pathogens&#10;§ USDA Microbiological Data Program&#10;• Voluntary data-gathering program which tests fresh fruit and vegetables for targeted foodborne pathogens and indicator organisms&#10;§ National Antimicrobial Resistance Monitoring System (NARMS)&#10;• Collaborative effort among FDA, USDA, and CDC which monitors antimicrobial patterns of zoonotic enteric bacteria&#10;§ CDC FoodNet&#10;• Collaborative effort among CDC, USDA-FSIS, FDA, and participating state health departments"/>
          <p:cNvSpPr>
            <a:spLocks noGrp="1" noChangeArrowheads="1"/>
          </p:cNvSpPr>
          <p:nvPr>
            <p:ph type="title" idx="4294967295"/>
          </p:nvPr>
        </p:nvSpPr>
        <p:spPr>
          <a:xfrm>
            <a:off x="914400" y="609600"/>
            <a:ext cx="8229600" cy="925513"/>
          </a:xfrm>
        </p:spPr>
        <p:txBody>
          <a:bodyPr anchor="ctr"/>
          <a:lstStyle/>
          <a:p>
            <a:pPr eaLnBrk="1" hangingPunct="1"/>
            <a:r>
              <a:rPr lang="en-US" sz="3200" b="0" smtClean="0">
                <a:solidFill>
                  <a:schemeClr val="tx1"/>
                </a:solidFill>
              </a:rPr>
              <a:t>Foodborne Surveillance in the U.S.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3" name="Group 3" descr="This table shows the combined risk of the probability of food commodity contamination (high, medium, low) with the per capita consumption of the food commodity (high, medium, low).  And as an example, a food commodity with high consumption rates and low probability of contamination would be assigned a risk of &quot;Medium.&quot;  "/>
          <p:cNvGrpSpPr>
            <a:grpSpLocks/>
          </p:cNvGrpSpPr>
          <p:nvPr/>
        </p:nvGrpSpPr>
        <p:grpSpPr bwMode="auto">
          <a:xfrm>
            <a:off x="838200" y="2438400"/>
            <a:ext cx="7543800" cy="4233863"/>
            <a:chOff x="431" y="1207"/>
            <a:chExt cx="4944" cy="2307"/>
          </a:xfrm>
        </p:grpSpPr>
        <p:sp>
          <p:nvSpPr>
            <p:cNvPr id="20484" name="Rectangle 4"/>
            <p:cNvSpPr>
              <a:spLocks noChangeArrowheads="1"/>
            </p:cNvSpPr>
            <p:nvPr/>
          </p:nvSpPr>
          <p:spPr bwMode="auto">
            <a:xfrm>
              <a:off x="2926" y="1207"/>
              <a:ext cx="2449"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chemeClr val="tx1"/>
                </a:buClr>
                <a:buSzPct val="75000"/>
                <a:buFont typeface="Wingdings" pitchFamily="2" charset="2"/>
                <a:buNone/>
              </a:pPr>
              <a:r>
                <a:rPr lang="en-US" sz="2000" i="1" dirty="0"/>
                <a:t>Per capita</a:t>
              </a:r>
              <a:r>
                <a:rPr lang="en-US" sz="2000" dirty="0"/>
                <a:t> consumption of the food commodity</a:t>
              </a:r>
            </a:p>
          </p:txBody>
        </p:sp>
        <p:sp>
          <p:nvSpPr>
            <p:cNvPr id="20485" name="Rectangle 5"/>
            <p:cNvSpPr>
              <a:spLocks noChangeArrowheads="1"/>
            </p:cNvSpPr>
            <p:nvPr/>
          </p:nvSpPr>
          <p:spPr bwMode="auto">
            <a:xfrm>
              <a:off x="431" y="1207"/>
              <a:ext cx="2495"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chemeClr val="tx1"/>
                </a:buClr>
                <a:buSzPct val="75000"/>
                <a:buFont typeface="Wingdings" pitchFamily="2" charset="2"/>
                <a:buNone/>
              </a:pPr>
              <a:endParaRPr lang="en-US" sz="2400"/>
            </a:p>
          </p:txBody>
        </p:sp>
        <p:sp>
          <p:nvSpPr>
            <p:cNvPr id="20486" name="Line 6"/>
            <p:cNvSpPr>
              <a:spLocks noChangeShapeType="1"/>
            </p:cNvSpPr>
            <p:nvPr/>
          </p:nvSpPr>
          <p:spPr bwMode="auto">
            <a:xfrm>
              <a:off x="431" y="1207"/>
              <a:ext cx="4944"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7" name="Line 7"/>
            <p:cNvSpPr>
              <a:spLocks noChangeShapeType="1"/>
            </p:cNvSpPr>
            <p:nvPr/>
          </p:nvSpPr>
          <p:spPr bwMode="auto">
            <a:xfrm>
              <a:off x="431" y="1797"/>
              <a:ext cx="4944"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8" name="Line 8"/>
            <p:cNvSpPr>
              <a:spLocks noChangeShapeType="1"/>
            </p:cNvSpPr>
            <p:nvPr/>
          </p:nvSpPr>
          <p:spPr bwMode="auto">
            <a:xfrm>
              <a:off x="431" y="1207"/>
              <a:ext cx="0" cy="59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9" name="Line 9"/>
            <p:cNvSpPr>
              <a:spLocks noChangeShapeType="1"/>
            </p:cNvSpPr>
            <p:nvPr/>
          </p:nvSpPr>
          <p:spPr bwMode="auto">
            <a:xfrm>
              <a:off x="2926" y="1207"/>
              <a:ext cx="0" cy="5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0" name="Line 10"/>
            <p:cNvSpPr>
              <a:spLocks noChangeShapeType="1"/>
            </p:cNvSpPr>
            <p:nvPr/>
          </p:nvSpPr>
          <p:spPr bwMode="auto">
            <a:xfrm>
              <a:off x="5375" y="1207"/>
              <a:ext cx="0" cy="59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1" name="Rectangle 11"/>
            <p:cNvSpPr>
              <a:spLocks noChangeArrowheads="1"/>
            </p:cNvSpPr>
            <p:nvPr/>
          </p:nvSpPr>
          <p:spPr bwMode="auto">
            <a:xfrm>
              <a:off x="4559" y="3138"/>
              <a:ext cx="816"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tx1"/>
                </a:buClr>
                <a:buSzPct val="75000"/>
                <a:buFont typeface="Wingdings" pitchFamily="2" charset="2"/>
                <a:buNone/>
              </a:pPr>
              <a:endParaRPr lang="en-US" sz="2000">
                <a:solidFill>
                  <a:srgbClr val="FF9933"/>
                </a:solidFill>
                <a:latin typeface="Comic Sans MS" pitchFamily="66" charset="0"/>
              </a:endParaRPr>
            </a:p>
          </p:txBody>
        </p:sp>
        <p:sp>
          <p:nvSpPr>
            <p:cNvPr id="20492" name="Rectangle 12"/>
            <p:cNvSpPr>
              <a:spLocks noChangeArrowheads="1"/>
            </p:cNvSpPr>
            <p:nvPr/>
          </p:nvSpPr>
          <p:spPr bwMode="auto">
            <a:xfrm>
              <a:off x="3697" y="3138"/>
              <a:ext cx="862"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tx1"/>
                </a:buClr>
                <a:buSzPct val="75000"/>
                <a:buFont typeface="Wingdings" pitchFamily="2" charset="2"/>
                <a:buNone/>
              </a:pPr>
              <a:endParaRPr lang="en-US" sz="2000">
                <a:latin typeface="Comic Sans MS" pitchFamily="66" charset="0"/>
              </a:endParaRPr>
            </a:p>
          </p:txBody>
        </p:sp>
        <p:sp>
          <p:nvSpPr>
            <p:cNvPr id="20493" name="Rectangle 13"/>
            <p:cNvSpPr>
              <a:spLocks noChangeArrowheads="1"/>
            </p:cNvSpPr>
            <p:nvPr/>
          </p:nvSpPr>
          <p:spPr bwMode="auto">
            <a:xfrm>
              <a:off x="2926" y="3138"/>
              <a:ext cx="861"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tx1"/>
                </a:buClr>
                <a:buSzPct val="75000"/>
                <a:buFont typeface="Wingdings" pitchFamily="2" charset="2"/>
                <a:buNone/>
              </a:pPr>
              <a:r>
                <a:rPr lang="en-US" sz="2000" dirty="0">
                  <a:solidFill>
                    <a:srgbClr val="00CC00"/>
                  </a:solidFill>
                </a:rPr>
                <a:t>Medium</a:t>
              </a:r>
            </a:p>
          </p:txBody>
        </p:sp>
        <p:sp>
          <p:nvSpPr>
            <p:cNvPr id="20494" name="Rectangle 14"/>
            <p:cNvSpPr>
              <a:spLocks noChangeArrowheads="1"/>
            </p:cNvSpPr>
            <p:nvPr/>
          </p:nvSpPr>
          <p:spPr bwMode="auto">
            <a:xfrm>
              <a:off x="431" y="3138"/>
              <a:ext cx="2495"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tx1"/>
                </a:buClr>
                <a:buSzPct val="75000"/>
                <a:buFont typeface="Wingdings" pitchFamily="2" charset="2"/>
                <a:buNone/>
              </a:pPr>
              <a:r>
                <a:rPr lang="en-US" sz="2000"/>
                <a:t>Low</a:t>
              </a:r>
            </a:p>
          </p:txBody>
        </p:sp>
        <p:sp>
          <p:nvSpPr>
            <p:cNvPr id="20495" name="Rectangle 15"/>
            <p:cNvSpPr>
              <a:spLocks noChangeArrowheads="1"/>
            </p:cNvSpPr>
            <p:nvPr/>
          </p:nvSpPr>
          <p:spPr bwMode="auto">
            <a:xfrm>
              <a:off x="4559" y="2763"/>
              <a:ext cx="81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tx1"/>
                </a:buClr>
                <a:buSzPct val="75000"/>
                <a:buFont typeface="Wingdings" pitchFamily="2" charset="2"/>
                <a:buNone/>
              </a:pPr>
              <a:endParaRPr lang="en-US" sz="2000">
                <a:latin typeface="Comic Sans MS" pitchFamily="66" charset="0"/>
              </a:endParaRPr>
            </a:p>
          </p:txBody>
        </p:sp>
        <p:sp>
          <p:nvSpPr>
            <p:cNvPr id="20496" name="Rectangle 16"/>
            <p:cNvSpPr>
              <a:spLocks noChangeArrowheads="1"/>
            </p:cNvSpPr>
            <p:nvPr/>
          </p:nvSpPr>
          <p:spPr bwMode="auto">
            <a:xfrm>
              <a:off x="3696" y="2750"/>
              <a:ext cx="862"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tx1"/>
                </a:buClr>
                <a:buSzPct val="75000"/>
                <a:buFont typeface="Wingdings" pitchFamily="2" charset="2"/>
                <a:buNone/>
              </a:pPr>
              <a:endParaRPr lang="en-US" sz="2000">
                <a:latin typeface="Comic Sans MS" pitchFamily="66" charset="0"/>
              </a:endParaRPr>
            </a:p>
          </p:txBody>
        </p:sp>
        <p:sp>
          <p:nvSpPr>
            <p:cNvPr id="20497" name="Rectangle 17"/>
            <p:cNvSpPr>
              <a:spLocks noChangeArrowheads="1"/>
            </p:cNvSpPr>
            <p:nvPr/>
          </p:nvSpPr>
          <p:spPr bwMode="auto">
            <a:xfrm>
              <a:off x="2926" y="2763"/>
              <a:ext cx="771"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tx1"/>
                </a:buClr>
                <a:buSzPct val="75000"/>
                <a:buFont typeface="Wingdings" pitchFamily="2" charset="2"/>
                <a:buNone/>
              </a:pPr>
              <a:endParaRPr lang="en-US" sz="2000">
                <a:latin typeface="Comic Sans MS" pitchFamily="66" charset="0"/>
              </a:endParaRPr>
            </a:p>
          </p:txBody>
        </p:sp>
        <p:sp>
          <p:nvSpPr>
            <p:cNvPr id="20498" name="Rectangle 18"/>
            <p:cNvSpPr>
              <a:spLocks noChangeArrowheads="1"/>
            </p:cNvSpPr>
            <p:nvPr/>
          </p:nvSpPr>
          <p:spPr bwMode="auto">
            <a:xfrm>
              <a:off x="431" y="2763"/>
              <a:ext cx="2495"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tx1"/>
                </a:buClr>
                <a:buSzPct val="75000"/>
                <a:buFont typeface="Wingdings" pitchFamily="2" charset="2"/>
                <a:buNone/>
              </a:pPr>
              <a:r>
                <a:rPr lang="en-US" sz="2000"/>
                <a:t>Medium</a:t>
              </a:r>
            </a:p>
          </p:txBody>
        </p:sp>
        <p:sp>
          <p:nvSpPr>
            <p:cNvPr id="20499" name="Rectangle 19"/>
            <p:cNvSpPr>
              <a:spLocks noChangeArrowheads="1"/>
            </p:cNvSpPr>
            <p:nvPr/>
          </p:nvSpPr>
          <p:spPr bwMode="auto">
            <a:xfrm>
              <a:off x="4559" y="2387"/>
              <a:ext cx="816"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tx1"/>
                </a:buClr>
                <a:buSzPct val="75000"/>
                <a:buFont typeface="Wingdings" pitchFamily="2" charset="2"/>
                <a:buNone/>
              </a:pPr>
              <a:endParaRPr lang="en-US" sz="2000">
                <a:latin typeface="Comic Sans MS" pitchFamily="66" charset="0"/>
              </a:endParaRPr>
            </a:p>
          </p:txBody>
        </p:sp>
        <p:sp>
          <p:nvSpPr>
            <p:cNvPr id="20500" name="Rectangle 20"/>
            <p:cNvSpPr>
              <a:spLocks noChangeArrowheads="1"/>
            </p:cNvSpPr>
            <p:nvPr/>
          </p:nvSpPr>
          <p:spPr bwMode="auto">
            <a:xfrm>
              <a:off x="3697" y="2387"/>
              <a:ext cx="862"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tx1"/>
                </a:buClr>
                <a:buSzPct val="75000"/>
                <a:buFont typeface="Wingdings" pitchFamily="2" charset="2"/>
                <a:buNone/>
              </a:pPr>
              <a:endParaRPr lang="en-US" sz="2000">
                <a:latin typeface="Comic Sans MS" pitchFamily="66" charset="0"/>
              </a:endParaRPr>
            </a:p>
          </p:txBody>
        </p:sp>
        <p:sp>
          <p:nvSpPr>
            <p:cNvPr id="20501" name="Rectangle 21"/>
            <p:cNvSpPr>
              <a:spLocks noChangeArrowheads="1"/>
            </p:cNvSpPr>
            <p:nvPr/>
          </p:nvSpPr>
          <p:spPr bwMode="auto">
            <a:xfrm>
              <a:off x="2926" y="2387"/>
              <a:ext cx="771"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tx1"/>
                </a:buClr>
                <a:buSzPct val="75000"/>
                <a:buFont typeface="Wingdings" pitchFamily="2" charset="2"/>
                <a:buNone/>
              </a:pPr>
              <a:endParaRPr lang="en-US" sz="2000">
                <a:latin typeface="Comic Sans MS" pitchFamily="66" charset="0"/>
              </a:endParaRPr>
            </a:p>
          </p:txBody>
        </p:sp>
        <p:sp>
          <p:nvSpPr>
            <p:cNvPr id="20502" name="Rectangle 22"/>
            <p:cNvSpPr>
              <a:spLocks noChangeArrowheads="1"/>
            </p:cNvSpPr>
            <p:nvPr/>
          </p:nvSpPr>
          <p:spPr bwMode="auto">
            <a:xfrm>
              <a:off x="431" y="2387"/>
              <a:ext cx="2495"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tx1"/>
                </a:buClr>
                <a:buSzPct val="75000"/>
                <a:buFont typeface="Wingdings" pitchFamily="2" charset="2"/>
                <a:buNone/>
              </a:pPr>
              <a:r>
                <a:rPr lang="en-US" sz="2000"/>
                <a:t>High</a:t>
              </a:r>
            </a:p>
          </p:txBody>
        </p:sp>
        <p:sp>
          <p:nvSpPr>
            <p:cNvPr id="20503" name="Rectangle 23"/>
            <p:cNvSpPr>
              <a:spLocks noChangeArrowheads="1"/>
            </p:cNvSpPr>
            <p:nvPr/>
          </p:nvSpPr>
          <p:spPr bwMode="auto">
            <a:xfrm>
              <a:off x="4559" y="1797"/>
              <a:ext cx="816"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tx1"/>
                </a:buClr>
                <a:buSzPct val="75000"/>
                <a:buFont typeface="Wingdings" pitchFamily="2" charset="2"/>
                <a:buNone/>
              </a:pPr>
              <a:r>
                <a:rPr lang="en-US" sz="2000"/>
                <a:t>Low</a:t>
              </a:r>
              <a:endParaRPr lang="en-US" sz="1400"/>
            </a:p>
          </p:txBody>
        </p:sp>
        <p:sp>
          <p:nvSpPr>
            <p:cNvPr id="20504" name="Rectangle 24"/>
            <p:cNvSpPr>
              <a:spLocks noChangeArrowheads="1"/>
            </p:cNvSpPr>
            <p:nvPr/>
          </p:nvSpPr>
          <p:spPr bwMode="auto">
            <a:xfrm>
              <a:off x="3697" y="1797"/>
              <a:ext cx="862"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tx1"/>
                </a:buClr>
                <a:buSzPct val="75000"/>
                <a:buFont typeface="Wingdings" pitchFamily="2" charset="2"/>
                <a:buNone/>
              </a:pPr>
              <a:r>
                <a:rPr lang="en-US" sz="2000"/>
                <a:t>Medium</a:t>
              </a:r>
            </a:p>
          </p:txBody>
        </p:sp>
        <p:sp>
          <p:nvSpPr>
            <p:cNvPr id="20505" name="Rectangle 25"/>
            <p:cNvSpPr>
              <a:spLocks noChangeArrowheads="1"/>
            </p:cNvSpPr>
            <p:nvPr/>
          </p:nvSpPr>
          <p:spPr bwMode="auto">
            <a:xfrm>
              <a:off x="2926" y="1797"/>
              <a:ext cx="771"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tx1"/>
                </a:buClr>
                <a:buSzPct val="75000"/>
                <a:buFont typeface="Wingdings" pitchFamily="2" charset="2"/>
                <a:buNone/>
              </a:pPr>
              <a:r>
                <a:rPr lang="en-US" sz="2000"/>
                <a:t>High</a:t>
              </a:r>
              <a:endParaRPr lang="en-US" sz="1400"/>
            </a:p>
          </p:txBody>
        </p:sp>
        <p:sp>
          <p:nvSpPr>
            <p:cNvPr id="20506" name="Rectangle 26"/>
            <p:cNvSpPr>
              <a:spLocks noChangeArrowheads="1"/>
            </p:cNvSpPr>
            <p:nvPr/>
          </p:nvSpPr>
          <p:spPr bwMode="auto">
            <a:xfrm>
              <a:off x="431" y="1797"/>
              <a:ext cx="2495"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chemeClr val="tx1"/>
                </a:buClr>
                <a:buSzPct val="75000"/>
                <a:buFont typeface="Wingdings" pitchFamily="2" charset="2"/>
                <a:buNone/>
              </a:pPr>
              <a:r>
                <a:rPr lang="en-US" sz="2000" dirty="0"/>
                <a:t>Probability of food commodity contamination</a:t>
              </a:r>
            </a:p>
          </p:txBody>
        </p:sp>
        <p:sp>
          <p:nvSpPr>
            <p:cNvPr id="20507" name="Line 27"/>
            <p:cNvSpPr>
              <a:spLocks noChangeShapeType="1"/>
            </p:cNvSpPr>
            <p:nvPr/>
          </p:nvSpPr>
          <p:spPr bwMode="auto">
            <a:xfrm>
              <a:off x="431" y="1797"/>
              <a:ext cx="4944"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8" name="Line 28"/>
            <p:cNvSpPr>
              <a:spLocks noChangeShapeType="1"/>
            </p:cNvSpPr>
            <p:nvPr/>
          </p:nvSpPr>
          <p:spPr bwMode="auto">
            <a:xfrm>
              <a:off x="431" y="2387"/>
              <a:ext cx="49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9" name="Line 29"/>
            <p:cNvSpPr>
              <a:spLocks noChangeShapeType="1"/>
            </p:cNvSpPr>
            <p:nvPr/>
          </p:nvSpPr>
          <p:spPr bwMode="auto">
            <a:xfrm>
              <a:off x="431" y="2763"/>
              <a:ext cx="49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0" name="Line 30"/>
            <p:cNvSpPr>
              <a:spLocks noChangeShapeType="1"/>
            </p:cNvSpPr>
            <p:nvPr/>
          </p:nvSpPr>
          <p:spPr bwMode="auto">
            <a:xfrm>
              <a:off x="431" y="3138"/>
              <a:ext cx="49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1" name="Line 31"/>
            <p:cNvSpPr>
              <a:spLocks noChangeShapeType="1"/>
            </p:cNvSpPr>
            <p:nvPr/>
          </p:nvSpPr>
          <p:spPr bwMode="auto">
            <a:xfrm>
              <a:off x="431" y="3514"/>
              <a:ext cx="4944"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2" name="Line 32"/>
            <p:cNvSpPr>
              <a:spLocks noChangeShapeType="1"/>
            </p:cNvSpPr>
            <p:nvPr/>
          </p:nvSpPr>
          <p:spPr bwMode="auto">
            <a:xfrm>
              <a:off x="431" y="1797"/>
              <a:ext cx="0" cy="171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3" name="Line 33"/>
            <p:cNvSpPr>
              <a:spLocks noChangeShapeType="1"/>
            </p:cNvSpPr>
            <p:nvPr/>
          </p:nvSpPr>
          <p:spPr bwMode="auto">
            <a:xfrm>
              <a:off x="2926" y="1797"/>
              <a:ext cx="0" cy="171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4" name="Line 34"/>
            <p:cNvSpPr>
              <a:spLocks noChangeShapeType="1"/>
            </p:cNvSpPr>
            <p:nvPr/>
          </p:nvSpPr>
          <p:spPr bwMode="auto">
            <a:xfrm>
              <a:off x="3742" y="1797"/>
              <a:ext cx="0" cy="171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5" name="Line 35"/>
            <p:cNvSpPr>
              <a:spLocks noChangeShapeType="1"/>
            </p:cNvSpPr>
            <p:nvPr/>
          </p:nvSpPr>
          <p:spPr bwMode="auto">
            <a:xfrm>
              <a:off x="4559" y="1797"/>
              <a:ext cx="0" cy="171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6" name="Line 36"/>
            <p:cNvSpPr>
              <a:spLocks noChangeShapeType="1"/>
            </p:cNvSpPr>
            <p:nvPr/>
          </p:nvSpPr>
          <p:spPr bwMode="auto">
            <a:xfrm>
              <a:off x="5375" y="1797"/>
              <a:ext cx="0" cy="171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7" name="Line 37"/>
            <p:cNvSpPr>
              <a:spLocks noChangeShapeType="1"/>
            </p:cNvSpPr>
            <p:nvPr/>
          </p:nvSpPr>
          <p:spPr bwMode="auto">
            <a:xfrm>
              <a:off x="3334" y="2160"/>
              <a:ext cx="0" cy="862"/>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18" name="Line 38"/>
            <p:cNvSpPr>
              <a:spLocks noChangeShapeType="1"/>
            </p:cNvSpPr>
            <p:nvPr/>
          </p:nvSpPr>
          <p:spPr bwMode="auto">
            <a:xfrm>
              <a:off x="2064" y="3294"/>
              <a:ext cx="861" cy="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0482" name="AutoShape 2"/>
          <p:cNvSpPr>
            <a:spLocks noGrp="1" noChangeArrowheads="1"/>
          </p:cNvSpPr>
          <p:nvPr>
            <p:ph type="title"/>
          </p:nvPr>
        </p:nvSpPr>
        <p:spPr/>
        <p:txBody>
          <a:bodyPr/>
          <a:lstStyle/>
          <a:p>
            <a:pPr eaLnBrk="1" hangingPunct="1"/>
            <a:r>
              <a:rPr lang="en-US" altLang="zh-CN" b="0" smtClean="0">
                <a:ea typeface="SimSun" pitchFamily="2" charset="-122"/>
              </a:rPr>
              <a:t>Exposure Assessment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FontTx/>
              <a:buChar char="•"/>
              <a:defRPr/>
            </a:pPr>
            <a:r>
              <a:rPr lang="en-US" dirty="0" smtClean="0"/>
              <a:t>Consequence evaluation</a:t>
            </a:r>
          </a:p>
          <a:p>
            <a:pPr lvl="1">
              <a:buFontTx/>
              <a:buChar char="•"/>
              <a:defRPr/>
            </a:pPr>
            <a:r>
              <a:rPr lang="en-US" sz="2800" dirty="0" smtClean="0"/>
              <a:t>Describes human health consequence of exposure to antimicrobial resistant bacteria based on importance of drug (or related drugs) to humans (ranking of antimicrobials)</a:t>
            </a:r>
          </a:p>
          <a:p>
            <a:pPr lvl="1">
              <a:buFontTx/>
              <a:buChar char="•"/>
              <a:defRPr/>
            </a:pPr>
            <a:endParaRPr lang="en-US" sz="2800" dirty="0" smtClean="0"/>
          </a:p>
          <a:p>
            <a:pPr lvl="1">
              <a:buFontTx/>
              <a:buChar char="•"/>
              <a:defRPr/>
            </a:pPr>
            <a:r>
              <a:rPr lang="en-US" sz="2800" dirty="0" smtClean="0"/>
              <a:t>In the FDA, antimicrobials are ranked by the Center for Drug Evaluation according to their importance for use in human disease</a:t>
            </a:r>
          </a:p>
          <a:p>
            <a:pPr>
              <a:defRPr/>
            </a:pPr>
            <a:endParaRPr lang="en-US" dirty="0"/>
          </a:p>
        </p:txBody>
      </p:sp>
      <p:sp>
        <p:nvSpPr>
          <p:cNvPr id="2" name="Title 1"/>
          <p:cNvSpPr>
            <a:spLocks noGrp="1"/>
          </p:cNvSpPr>
          <p:nvPr>
            <p:ph type="title"/>
          </p:nvPr>
        </p:nvSpPr>
        <p:spPr/>
        <p:txBody>
          <a:bodyPr/>
          <a:lstStyle/>
          <a:p>
            <a:pPr>
              <a:defRPr/>
            </a:pPr>
            <a:r>
              <a:rPr lang="en-US" kern="1200" dirty="0" smtClean="0"/>
              <a:t>How important is the antimicrobial drug for use in human disease?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noGrp="1"/>
          </p:cNvSpPr>
          <p:nvPr/>
        </p:nvSpPr>
        <p:spPr bwMode="auto">
          <a:xfrm>
            <a:off x="84138" y="6242050"/>
            <a:ext cx="587375" cy="488950"/>
          </a:xfrm>
          <a:prstGeom prst="rect">
            <a:avLst/>
          </a:prstGeom>
          <a:noFill/>
          <a:extLst/>
        </p:spPr>
        <p:txBody>
          <a:bodyPr anchor="b" anchorCtr="1"/>
          <a:lstStyle/>
          <a:p>
            <a:pPr algn="l">
              <a:defRPr/>
            </a:pPr>
            <a:fld id="{A2B1CCF2-2A0B-418B-9482-A3919EB546A3}" type="slidenum">
              <a:rPr lang="en-US" sz="2600" b="1">
                <a:solidFill>
                  <a:schemeClr val="bg1"/>
                </a:solidFill>
                <a:latin typeface="+mn-lt"/>
              </a:rPr>
              <a:pPr algn="l">
                <a:defRPr/>
              </a:pPr>
              <a:t>2</a:t>
            </a:fld>
            <a:endParaRPr lang="en-US" sz="2600" b="1">
              <a:solidFill>
                <a:schemeClr val="bg1"/>
              </a:solidFill>
              <a:latin typeface="+mn-lt"/>
            </a:endParaRPr>
          </a:p>
        </p:txBody>
      </p:sp>
      <p:sp>
        <p:nvSpPr>
          <p:cNvPr id="7" name="Footer Placeholder 2"/>
          <p:cNvSpPr txBox="1">
            <a:spLocks noGrp="1"/>
          </p:cNvSpPr>
          <p:nvPr/>
        </p:nvSpPr>
        <p:spPr bwMode="auto">
          <a:xfrm>
            <a:off x="5791200" y="6248400"/>
            <a:ext cx="2897188" cy="474663"/>
          </a:xfrm>
          <a:prstGeom prst="rect">
            <a:avLst/>
          </a:prstGeom>
          <a:noFill/>
          <a:extLst/>
        </p:spPr>
        <p:txBody>
          <a:bodyPr anchor="b"/>
          <a:lstStyle/>
          <a:p>
            <a:pPr>
              <a:defRPr/>
            </a:pPr>
            <a:r>
              <a:rPr lang="en-US" sz="1400">
                <a:latin typeface="+mn-lt"/>
              </a:rPr>
              <a:t>FDA/CVM</a:t>
            </a:r>
          </a:p>
        </p:txBody>
      </p:sp>
      <p:sp>
        <p:nvSpPr>
          <p:cNvPr id="6" name="Date Placeholder 1"/>
          <p:cNvSpPr txBox="1">
            <a:spLocks noGrp="1"/>
          </p:cNvSpPr>
          <p:nvPr/>
        </p:nvSpPr>
        <p:spPr bwMode="auto">
          <a:xfrm>
            <a:off x="2438400" y="6248400"/>
            <a:ext cx="2130425" cy="474663"/>
          </a:xfrm>
          <a:prstGeom prst="rect">
            <a:avLst/>
          </a:prstGeom>
          <a:noFill/>
          <a:extLst/>
        </p:spPr>
        <p:txBody>
          <a:bodyPr anchor="b"/>
          <a:lstStyle/>
          <a:p>
            <a:pPr algn="r">
              <a:defRPr/>
            </a:pPr>
            <a:r>
              <a:rPr lang="en-US" sz="1400">
                <a:latin typeface="+mn-lt"/>
              </a:rPr>
              <a:t>6/14/2012</a:t>
            </a:r>
          </a:p>
        </p:txBody>
      </p:sp>
      <p:pic>
        <p:nvPicPr>
          <p:cNvPr id="4103" name="Picture 5" descr="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419600"/>
            <a:ext cx="2438400"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3"/>
          <p:cNvSpPr>
            <a:spLocks noGrp="1" noChangeArrowheads="1"/>
          </p:cNvSpPr>
          <p:nvPr>
            <p:ph idx="4294967295"/>
          </p:nvPr>
        </p:nvSpPr>
        <p:spPr>
          <a:xfrm>
            <a:off x="838200" y="2362201"/>
            <a:ext cx="7693025" cy="1828800"/>
          </a:xfrm>
        </p:spPr>
        <p:txBody>
          <a:bodyPr/>
          <a:lstStyle/>
          <a:p>
            <a:pPr marL="0" indent="0" eaLnBrk="1" hangingPunct="1">
              <a:buFont typeface="Wingdings" pitchFamily="2" charset="2"/>
              <a:buNone/>
            </a:pPr>
            <a:r>
              <a:rPr lang="en-US" smtClean="0"/>
              <a:t>The purpose of a human food safety evaluation is to determine when the edible tissues in food-producing animals treated with a new animal drug are safe for humans to consume.</a:t>
            </a:r>
          </a:p>
        </p:txBody>
      </p:sp>
      <p:sp>
        <p:nvSpPr>
          <p:cNvPr id="4101" name="AutoShape 2"/>
          <p:cNvSpPr>
            <a:spLocks noGrp="1" noChangeArrowheads="1"/>
          </p:cNvSpPr>
          <p:nvPr>
            <p:ph type="title" idx="4294967295"/>
          </p:nvPr>
        </p:nvSpPr>
        <p:spPr>
          <a:xfrm>
            <a:off x="1219200" y="914400"/>
            <a:ext cx="7924800" cy="1143000"/>
          </a:xfrm>
        </p:spPr>
        <p:txBody>
          <a:bodyPr/>
          <a:lstStyle/>
          <a:p>
            <a:pPr eaLnBrk="1" hangingPunct="1"/>
            <a:r>
              <a:rPr lang="en-US" smtClean="0">
                <a:solidFill>
                  <a:srgbClr val="FF0000"/>
                </a:solidFill>
              </a:rPr>
              <a:t>Human Food Safety Evaluation</a:t>
            </a:r>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533400" y="2362200"/>
            <a:ext cx="8077200" cy="4648200"/>
          </a:xfrm>
        </p:spPr>
        <p:txBody>
          <a:bodyPr/>
          <a:lstStyle/>
          <a:p>
            <a:pPr eaLnBrk="1" hangingPunct="1">
              <a:spcBef>
                <a:spcPct val="50000"/>
              </a:spcBef>
            </a:pPr>
            <a:r>
              <a:rPr lang="en-US" altLang="zh-CN" dirty="0" smtClean="0">
                <a:solidFill>
                  <a:schemeClr val="hlink"/>
                </a:solidFill>
                <a:ea typeface="SimSun" pitchFamily="2" charset="-122"/>
              </a:rPr>
              <a:t>Critically Important</a:t>
            </a:r>
            <a:r>
              <a:rPr lang="en-US" altLang="zh-CN" sz="2400" dirty="0" smtClean="0">
                <a:ea typeface="SimSun" pitchFamily="2" charset="-122"/>
              </a:rPr>
              <a:t>            </a:t>
            </a:r>
            <a:br>
              <a:rPr lang="en-US" altLang="zh-CN" sz="2400" dirty="0" smtClean="0">
                <a:ea typeface="SimSun" pitchFamily="2" charset="-122"/>
              </a:rPr>
            </a:br>
            <a:r>
              <a:rPr lang="en-US" altLang="zh-CN" sz="2400" dirty="0" smtClean="0">
                <a:ea typeface="SimSun" pitchFamily="2" charset="-122"/>
              </a:rPr>
              <a:t>3</a:t>
            </a:r>
            <a:r>
              <a:rPr lang="en-US" altLang="zh-CN" sz="2400" baseline="30000" dirty="0" smtClean="0">
                <a:ea typeface="SimSun" pitchFamily="2" charset="-122"/>
              </a:rPr>
              <a:t>rd</a:t>
            </a:r>
            <a:r>
              <a:rPr lang="en-US" altLang="zh-CN" sz="2400" dirty="0" smtClean="0">
                <a:ea typeface="SimSun" pitchFamily="2" charset="-122"/>
              </a:rPr>
              <a:t> Generation </a:t>
            </a:r>
            <a:r>
              <a:rPr lang="en-US" altLang="zh-CN" sz="2400" dirty="0" err="1" smtClean="0">
                <a:ea typeface="SimSun" pitchFamily="2" charset="-122"/>
              </a:rPr>
              <a:t>cephalosporins</a:t>
            </a:r>
            <a:r>
              <a:rPr lang="en-US" altLang="zh-CN" sz="2400" dirty="0" smtClean="0">
                <a:ea typeface="SimSun" pitchFamily="2" charset="-122"/>
              </a:rPr>
              <a:t>, macrolides, </a:t>
            </a:r>
            <a:r>
              <a:rPr lang="en-US" altLang="zh-CN" sz="2400" dirty="0" err="1" smtClean="0">
                <a:ea typeface="SimSun" pitchFamily="2" charset="-122"/>
              </a:rPr>
              <a:t>fluoroquinolones</a:t>
            </a:r>
            <a:endParaRPr lang="en-US" altLang="zh-CN" sz="2400" dirty="0" smtClean="0">
              <a:ea typeface="SimSun" pitchFamily="2" charset="-122"/>
            </a:endParaRPr>
          </a:p>
          <a:p>
            <a:pPr eaLnBrk="1" hangingPunct="1">
              <a:spcBef>
                <a:spcPct val="50000"/>
              </a:spcBef>
            </a:pPr>
            <a:r>
              <a:rPr lang="en-US" altLang="zh-CN" dirty="0" smtClean="0">
                <a:solidFill>
                  <a:schemeClr val="hlink"/>
                </a:solidFill>
                <a:ea typeface="SimSun" pitchFamily="2" charset="-122"/>
              </a:rPr>
              <a:t>Highly Important</a:t>
            </a:r>
            <a:r>
              <a:rPr lang="en-US" altLang="zh-CN" dirty="0" smtClean="0">
                <a:ea typeface="SimSun" pitchFamily="2" charset="-122"/>
              </a:rPr>
              <a:t> </a:t>
            </a:r>
            <a:r>
              <a:rPr lang="en-US" altLang="zh-CN" sz="2400" dirty="0" smtClean="0">
                <a:ea typeface="SimSun" pitchFamily="2" charset="-122"/>
              </a:rPr>
              <a:t>                 </a:t>
            </a:r>
            <a:br>
              <a:rPr lang="en-US" altLang="zh-CN" sz="2400" dirty="0" smtClean="0">
                <a:ea typeface="SimSun" pitchFamily="2" charset="-122"/>
              </a:rPr>
            </a:br>
            <a:r>
              <a:rPr lang="en-US" altLang="zh-CN" sz="2400" dirty="0" smtClean="0">
                <a:ea typeface="SimSun" pitchFamily="2" charset="-122"/>
              </a:rPr>
              <a:t>4</a:t>
            </a:r>
            <a:r>
              <a:rPr lang="en-US" altLang="zh-CN" sz="2400" baseline="30000" dirty="0" smtClean="0">
                <a:ea typeface="SimSun" pitchFamily="2" charset="-122"/>
              </a:rPr>
              <a:t>th</a:t>
            </a:r>
            <a:r>
              <a:rPr lang="en-US" altLang="zh-CN" sz="2400" dirty="0" smtClean="0">
                <a:ea typeface="SimSun" pitchFamily="2" charset="-122"/>
              </a:rPr>
              <a:t> Generation </a:t>
            </a:r>
            <a:r>
              <a:rPr lang="en-US" altLang="zh-CN" sz="2400" dirty="0" err="1" smtClean="0">
                <a:ea typeface="SimSun" pitchFamily="2" charset="-122"/>
              </a:rPr>
              <a:t>cephalosporins</a:t>
            </a:r>
            <a:r>
              <a:rPr lang="en-US" altLang="zh-CN" sz="2400" dirty="0" smtClean="0">
                <a:ea typeface="SimSun" pitchFamily="2" charset="-122"/>
              </a:rPr>
              <a:t>, aminoglycosides, clindamycin</a:t>
            </a:r>
          </a:p>
          <a:p>
            <a:pPr eaLnBrk="1" hangingPunct="1">
              <a:spcBef>
                <a:spcPct val="50000"/>
              </a:spcBef>
            </a:pPr>
            <a:r>
              <a:rPr lang="en-US" altLang="zh-CN" dirty="0" smtClean="0">
                <a:solidFill>
                  <a:schemeClr val="hlink"/>
                </a:solidFill>
                <a:ea typeface="SimSun" pitchFamily="2" charset="-122"/>
              </a:rPr>
              <a:t>Important   </a:t>
            </a:r>
            <a:r>
              <a:rPr lang="en-US" altLang="zh-CN" b="1" dirty="0" smtClean="0">
                <a:solidFill>
                  <a:schemeClr val="hlink"/>
                </a:solidFill>
                <a:ea typeface="SimSun" pitchFamily="2" charset="-122"/>
              </a:rPr>
              <a:t>        </a:t>
            </a:r>
            <a:br>
              <a:rPr lang="en-US" altLang="zh-CN" b="1" dirty="0" smtClean="0">
                <a:solidFill>
                  <a:schemeClr val="hlink"/>
                </a:solidFill>
                <a:ea typeface="SimSun" pitchFamily="2" charset="-122"/>
              </a:rPr>
            </a:br>
            <a:r>
              <a:rPr lang="en-US" altLang="zh-CN" sz="2400" dirty="0" smtClean="0">
                <a:ea typeface="SimSun" pitchFamily="2" charset="-122"/>
              </a:rPr>
              <a:t>1</a:t>
            </a:r>
            <a:r>
              <a:rPr lang="en-US" altLang="zh-CN" sz="2400" baseline="30000" dirty="0" smtClean="0">
                <a:ea typeface="SimSun" pitchFamily="2" charset="-122"/>
              </a:rPr>
              <a:t>st</a:t>
            </a:r>
            <a:r>
              <a:rPr lang="en-US" altLang="zh-CN" sz="2400" dirty="0" smtClean="0">
                <a:ea typeface="SimSun" pitchFamily="2" charset="-122"/>
              </a:rPr>
              <a:t> &amp; 2</a:t>
            </a:r>
            <a:r>
              <a:rPr lang="en-US" altLang="zh-CN" sz="2400" baseline="30000" dirty="0" smtClean="0">
                <a:ea typeface="SimSun" pitchFamily="2" charset="-122"/>
              </a:rPr>
              <a:t>nd</a:t>
            </a:r>
            <a:r>
              <a:rPr lang="en-US" altLang="zh-CN" sz="2400" dirty="0" smtClean="0">
                <a:ea typeface="SimSun" pitchFamily="2" charset="-122"/>
              </a:rPr>
              <a:t> Generation </a:t>
            </a:r>
            <a:r>
              <a:rPr lang="en-US" altLang="zh-CN" sz="2400" dirty="0" err="1" smtClean="0">
                <a:ea typeface="SimSun" pitchFamily="2" charset="-122"/>
              </a:rPr>
              <a:t>cephalosporins</a:t>
            </a:r>
            <a:r>
              <a:rPr lang="en-US" altLang="zh-CN" sz="2400" dirty="0" smtClean="0">
                <a:ea typeface="SimSun" pitchFamily="2" charset="-122"/>
              </a:rPr>
              <a:t>, </a:t>
            </a:r>
            <a:r>
              <a:rPr lang="en-US" altLang="zh-CN" sz="2400" dirty="0" err="1" smtClean="0">
                <a:ea typeface="SimSun" pitchFamily="2" charset="-122"/>
              </a:rPr>
              <a:t>monobactams</a:t>
            </a:r>
            <a:r>
              <a:rPr lang="en-US" altLang="zh-CN" sz="2400" dirty="0" smtClean="0">
                <a:ea typeface="SimSun" pitchFamily="2" charset="-122"/>
              </a:rPr>
              <a:t>, quinolones</a:t>
            </a:r>
          </a:p>
        </p:txBody>
      </p:sp>
      <p:sp>
        <p:nvSpPr>
          <p:cNvPr id="22530" name="AutoShape 2"/>
          <p:cNvSpPr>
            <a:spLocks noGrp="1" noChangeArrowheads="1"/>
          </p:cNvSpPr>
          <p:nvPr>
            <p:ph type="title"/>
          </p:nvPr>
        </p:nvSpPr>
        <p:spPr/>
        <p:txBody>
          <a:bodyPr/>
          <a:lstStyle/>
          <a:p>
            <a:pPr eaLnBrk="1" hangingPunct="1"/>
            <a:r>
              <a:rPr lang="en-US" altLang="zh-CN" b="0" smtClean="0">
                <a:ea typeface="SimSun" pitchFamily="2" charset="-122"/>
              </a:rPr>
              <a:t>Drug Rankings and Examples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Content Placeholder 14"/>
          <p:cNvSpPr>
            <a:spLocks noGrp="1"/>
          </p:cNvSpPr>
          <p:nvPr>
            <p:ph idx="1"/>
          </p:nvPr>
        </p:nvSpPr>
        <p:spPr>
          <a:xfrm>
            <a:off x="838200" y="5410200"/>
            <a:ext cx="7693025" cy="1447800"/>
          </a:xfrm>
        </p:spPr>
        <p:txBody>
          <a:bodyPr/>
          <a:lstStyle/>
          <a:p>
            <a:r>
              <a:rPr lang="en-US" sz="2000" b="1" dirty="0" smtClean="0"/>
              <a:t>Risk estimation integrates results from release, exposure and consequence assessments to produce overall measure of risk associated with hazards.</a:t>
            </a:r>
          </a:p>
          <a:p>
            <a:endParaRPr lang="en-US" sz="2000" dirty="0" smtClean="0"/>
          </a:p>
        </p:txBody>
      </p:sp>
      <p:grpSp>
        <p:nvGrpSpPr>
          <p:cNvPr id="23555" name="Group 13" descr="The overall risk estimation should “represent the potential for human health to be adversely impacted by the selection or emergence of antimicrobial resistant food-borne bacteria associated with the use of the drug in food-producing animals.”  (p 21)&#10;&#10;From the Glossary:&#10;Risk: The probability that human food-borne illness is caused by a specified antimicrobial resistant bacteria, is attributable to a specified animal-derived food commodity, and is treated with the human antimicrobial drug of interest.&#10;Risk estimation: The overall estimate of the risk associated with the proposed use of the drug in the target food-producing animals following the integration of the release assessment, exposure assessment and consequence assessment. The risk rankings represent the relative potential for human health to be adversely impacted by the emergence of antimicrobial resistance associated in a food-borne pathogen with the use of the drug in food-producing animals.&#10;&#10;&#10;"/>
          <p:cNvGrpSpPr>
            <a:grpSpLocks/>
          </p:cNvGrpSpPr>
          <p:nvPr/>
        </p:nvGrpSpPr>
        <p:grpSpPr bwMode="auto">
          <a:xfrm>
            <a:off x="838200" y="2438400"/>
            <a:ext cx="7840663" cy="2895600"/>
            <a:chOff x="528" y="1152"/>
            <a:chExt cx="4939" cy="1824"/>
          </a:xfrm>
        </p:grpSpPr>
        <p:sp>
          <p:nvSpPr>
            <p:cNvPr id="457730" name="Rectangle 2" descr="Release &#10;Assessment&#10;"/>
            <p:cNvSpPr>
              <a:spLocks noChangeArrowheads="1"/>
            </p:cNvSpPr>
            <p:nvPr/>
          </p:nvSpPr>
          <p:spPr bwMode="auto">
            <a:xfrm>
              <a:off x="528" y="1152"/>
              <a:ext cx="2059" cy="576"/>
            </a:xfrm>
            <a:prstGeom prst="rect">
              <a:avLst/>
            </a:prstGeom>
            <a:solidFill>
              <a:schemeClr val="tx2"/>
            </a:solidFill>
            <a:ln w="12700">
              <a:solidFill>
                <a:schemeClr val="bg2"/>
              </a:solidFill>
              <a:miter lim="800000"/>
              <a:headEnd type="none" w="sm" len="sm"/>
              <a:tailEnd type="none" w="sm" len="sm"/>
            </a:ln>
            <a:effectLst/>
            <a:extLst/>
          </p:spPr>
          <p:txBody>
            <a:bodyPr wrap="none" anchor="ctr"/>
            <a:lstStyle/>
            <a:p>
              <a:pPr eaLnBrk="0" hangingPunct="0">
                <a:defRPr/>
              </a:pPr>
              <a:r>
                <a:rPr lang="en-US" sz="2400" b="1" dirty="0">
                  <a:solidFill>
                    <a:srgbClr val="FF9933"/>
                  </a:solidFill>
                  <a:effectLst>
                    <a:outerShdw blurRad="38100" dist="38100" dir="2700000" algn="tl">
                      <a:srgbClr val="000000"/>
                    </a:outerShdw>
                  </a:effectLst>
                </a:rPr>
                <a:t>Release </a:t>
              </a:r>
            </a:p>
            <a:p>
              <a:pPr eaLnBrk="0" hangingPunct="0">
                <a:defRPr/>
              </a:pPr>
              <a:r>
                <a:rPr lang="en-US" sz="2400" b="1" dirty="0">
                  <a:solidFill>
                    <a:srgbClr val="FF9933"/>
                  </a:solidFill>
                  <a:effectLst>
                    <a:outerShdw blurRad="38100" dist="38100" dir="2700000" algn="tl">
                      <a:srgbClr val="000000"/>
                    </a:outerShdw>
                  </a:effectLst>
                </a:rPr>
                <a:t>Assessment</a:t>
              </a:r>
            </a:p>
          </p:txBody>
        </p:sp>
        <p:sp>
          <p:nvSpPr>
            <p:cNvPr id="457731" name="Rectangle 3" descr="Exposure&#10;Assessment&#10;"/>
            <p:cNvSpPr>
              <a:spLocks noChangeArrowheads="1"/>
            </p:cNvSpPr>
            <p:nvPr/>
          </p:nvSpPr>
          <p:spPr bwMode="auto">
            <a:xfrm>
              <a:off x="528" y="1776"/>
              <a:ext cx="2059" cy="528"/>
            </a:xfrm>
            <a:prstGeom prst="rect">
              <a:avLst/>
            </a:prstGeom>
            <a:solidFill>
              <a:schemeClr val="tx2"/>
            </a:solidFill>
            <a:ln w="12700">
              <a:solidFill>
                <a:schemeClr val="bg2"/>
              </a:solidFill>
              <a:miter lim="800000"/>
              <a:headEnd type="none" w="sm" len="sm"/>
              <a:tailEnd type="none" w="sm" len="sm"/>
            </a:ln>
            <a:effectLst/>
            <a:extLst/>
          </p:spPr>
          <p:txBody>
            <a:bodyPr wrap="none" anchor="ctr"/>
            <a:lstStyle/>
            <a:p>
              <a:pPr eaLnBrk="0" hangingPunct="0">
                <a:defRPr/>
              </a:pPr>
              <a:r>
                <a:rPr lang="en-US" sz="2400" b="1" dirty="0">
                  <a:solidFill>
                    <a:srgbClr val="FF9933"/>
                  </a:solidFill>
                  <a:effectLst>
                    <a:outerShdw blurRad="38100" dist="38100" dir="2700000" algn="tl">
                      <a:srgbClr val="000000"/>
                    </a:outerShdw>
                  </a:effectLst>
                </a:rPr>
                <a:t>Exposure</a:t>
              </a:r>
            </a:p>
            <a:p>
              <a:pPr eaLnBrk="0" hangingPunct="0">
                <a:defRPr/>
              </a:pPr>
              <a:r>
                <a:rPr lang="en-US" sz="2400" b="1" dirty="0">
                  <a:solidFill>
                    <a:srgbClr val="FF9933"/>
                  </a:solidFill>
                  <a:effectLst>
                    <a:outerShdw blurRad="38100" dist="38100" dir="2700000" algn="tl">
                      <a:srgbClr val="000000"/>
                    </a:outerShdw>
                  </a:effectLst>
                </a:rPr>
                <a:t>Assessment</a:t>
              </a:r>
            </a:p>
          </p:txBody>
        </p:sp>
        <p:sp>
          <p:nvSpPr>
            <p:cNvPr id="23560" name="Line 4"/>
            <p:cNvSpPr>
              <a:spLocks noChangeShapeType="1"/>
            </p:cNvSpPr>
            <p:nvPr/>
          </p:nvSpPr>
          <p:spPr bwMode="auto">
            <a:xfrm>
              <a:off x="2592" y="1392"/>
              <a:ext cx="603" cy="0"/>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23561" name="Line 6"/>
            <p:cNvSpPr>
              <a:spLocks noChangeShapeType="1"/>
            </p:cNvSpPr>
            <p:nvPr/>
          </p:nvSpPr>
          <p:spPr bwMode="auto">
            <a:xfrm>
              <a:off x="2592" y="2016"/>
              <a:ext cx="603" cy="0"/>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457735" name="Rectangle 7" descr="Consequence&#10;Assessment&#10;"/>
            <p:cNvSpPr>
              <a:spLocks noChangeArrowheads="1"/>
            </p:cNvSpPr>
            <p:nvPr/>
          </p:nvSpPr>
          <p:spPr bwMode="auto">
            <a:xfrm>
              <a:off x="528" y="2352"/>
              <a:ext cx="2059" cy="624"/>
            </a:xfrm>
            <a:prstGeom prst="rect">
              <a:avLst/>
            </a:prstGeom>
            <a:solidFill>
              <a:schemeClr val="tx2"/>
            </a:solidFill>
            <a:ln w="12700">
              <a:solidFill>
                <a:schemeClr val="bg2"/>
              </a:solidFill>
              <a:miter lim="800000"/>
              <a:headEnd type="none" w="sm" len="sm"/>
              <a:tailEnd type="none" w="sm" len="sm"/>
            </a:ln>
            <a:effectLst/>
            <a:extLst/>
          </p:spPr>
          <p:txBody>
            <a:bodyPr wrap="none" anchor="ctr"/>
            <a:lstStyle/>
            <a:p>
              <a:pPr eaLnBrk="0" hangingPunct="0">
                <a:defRPr/>
              </a:pPr>
              <a:endParaRPr lang="en-US" sz="2400" b="1" dirty="0">
                <a:solidFill>
                  <a:srgbClr val="FF9933"/>
                </a:solidFill>
                <a:effectLst>
                  <a:outerShdw blurRad="38100" dist="38100" dir="2700000" algn="tl">
                    <a:srgbClr val="000000"/>
                  </a:outerShdw>
                </a:effectLst>
                <a:latin typeface="Times New Roman" pitchFamily="18" charset="0"/>
              </a:endParaRPr>
            </a:p>
            <a:p>
              <a:pPr eaLnBrk="0" hangingPunct="0">
                <a:defRPr/>
              </a:pPr>
              <a:r>
                <a:rPr lang="en-US" sz="2400" b="1" dirty="0">
                  <a:solidFill>
                    <a:srgbClr val="FF9933"/>
                  </a:solidFill>
                  <a:effectLst>
                    <a:outerShdw blurRad="38100" dist="38100" dir="2700000" algn="tl">
                      <a:srgbClr val="000000"/>
                    </a:outerShdw>
                  </a:effectLst>
                </a:rPr>
                <a:t>Consequence</a:t>
              </a:r>
            </a:p>
            <a:p>
              <a:pPr eaLnBrk="0" hangingPunct="0">
                <a:defRPr/>
              </a:pPr>
              <a:r>
                <a:rPr lang="en-US" sz="2400" b="1" dirty="0">
                  <a:solidFill>
                    <a:srgbClr val="FF9933"/>
                  </a:solidFill>
                  <a:effectLst>
                    <a:outerShdw blurRad="38100" dist="38100" dir="2700000" algn="tl">
                      <a:srgbClr val="000000"/>
                    </a:outerShdw>
                  </a:effectLst>
                </a:rPr>
                <a:t>Assessment</a:t>
              </a:r>
            </a:p>
            <a:p>
              <a:pPr eaLnBrk="0" hangingPunct="0">
                <a:defRPr/>
              </a:pPr>
              <a:endParaRPr lang="en-US" sz="2400" b="1" dirty="0">
                <a:solidFill>
                  <a:srgbClr val="FF9933"/>
                </a:solidFill>
                <a:effectLst>
                  <a:outerShdw blurRad="38100" dist="38100" dir="2700000" algn="tl">
                    <a:srgbClr val="000000"/>
                  </a:outerShdw>
                </a:effectLst>
              </a:endParaRPr>
            </a:p>
          </p:txBody>
        </p:sp>
        <p:sp>
          <p:nvSpPr>
            <p:cNvPr id="23563" name="Line 8"/>
            <p:cNvSpPr>
              <a:spLocks noChangeShapeType="1"/>
            </p:cNvSpPr>
            <p:nvPr/>
          </p:nvSpPr>
          <p:spPr bwMode="auto">
            <a:xfrm>
              <a:off x="2592" y="2640"/>
              <a:ext cx="603" cy="0"/>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23564" name="Line 9"/>
            <p:cNvSpPr>
              <a:spLocks noChangeShapeType="1"/>
            </p:cNvSpPr>
            <p:nvPr/>
          </p:nvSpPr>
          <p:spPr bwMode="auto">
            <a:xfrm>
              <a:off x="3216" y="1392"/>
              <a:ext cx="0" cy="1248"/>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3565" name="Line 10"/>
            <p:cNvSpPr>
              <a:spLocks noChangeShapeType="1"/>
            </p:cNvSpPr>
            <p:nvPr/>
          </p:nvSpPr>
          <p:spPr bwMode="auto">
            <a:xfrm>
              <a:off x="3168" y="2016"/>
              <a:ext cx="290" cy="0"/>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457739" name="Rectangle 11" descr="Risk Estimation&#10;"/>
            <p:cNvSpPr>
              <a:spLocks noChangeArrowheads="1"/>
            </p:cNvSpPr>
            <p:nvPr/>
          </p:nvSpPr>
          <p:spPr bwMode="auto">
            <a:xfrm>
              <a:off x="3408" y="1680"/>
              <a:ext cx="2059" cy="672"/>
            </a:xfrm>
            <a:prstGeom prst="rect">
              <a:avLst/>
            </a:prstGeom>
            <a:solidFill>
              <a:schemeClr val="tx2"/>
            </a:solidFill>
            <a:ln w="12700">
              <a:solidFill>
                <a:schemeClr val="bg2"/>
              </a:solidFill>
              <a:miter lim="800000"/>
              <a:headEnd type="none" w="sm" len="sm"/>
              <a:tailEnd type="none" w="sm" len="sm"/>
            </a:ln>
            <a:effectLst/>
            <a:extLst/>
          </p:spPr>
          <p:txBody>
            <a:bodyPr wrap="none" anchor="ctr"/>
            <a:lstStyle/>
            <a:p>
              <a:pPr eaLnBrk="0" hangingPunct="0">
                <a:defRPr/>
              </a:pPr>
              <a:endParaRPr lang="en-US" sz="2400" b="1" dirty="0">
                <a:solidFill>
                  <a:srgbClr val="FF9933"/>
                </a:solidFill>
                <a:effectLst>
                  <a:outerShdw blurRad="38100" dist="38100" dir="2700000" algn="tl">
                    <a:srgbClr val="000000"/>
                  </a:outerShdw>
                </a:effectLst>
                <a:latin typeface="Times New Roman" pitchFamily="18" charset="0"/>
              </a:endParaRPr>
            </a:p>
            <a:p>
              <a:pPr eaLnBrk="0" hangingPunct="0">
                <a:defRPr/>
              </a:pPr>
              <a:r>
                <a:rPr lang="en-US" sz="3200" b="1" dirty="0">
                  <a:solidFill>
                    <a:srgbClr val="FF9933"/>
                  </a:solidFill>
                  <a:effectLst>
                    <a:outerShdw blurRad="38100" dist="38100" dir="2700000" algn="tl">
                      <a:srgbClr val="000000"/>
                    </a:outerShdw>
                  </a:effectLst>
                </a:rPr>
                <a:t>Risk Estimation</a:t>
              </a:r>
            </a:p>
            <a:p>
              <a:pPr eaLnBrk="0" hangingPunct="0">
                <a:defRPr/>
              </a:pPr>
              <a:endParaRPr lang="en-US" sz="2400" b="1" dirty="0">
                <a:solidFill>
                  <a:srgbClr val="FF9933"/>
                </a:solidFill>
                <a:effectLst>
                  <a:outerShdw blurRad="38100" dist="38100" dir="2700000" algn="tl">
                    <a:srgbClr val="000000"/>
                  </a:outerShdw>
                </a:effectLst>
              </a:endParaRPr>
            </a:p>
          </p:txBody>
        </p:sp>
      </p:grpSp>
      <p:sp>
        <p:nvSpPr>
          <p:cNvPr id="14" name="Title 13"/>
          <p:cNvSpPr>
            <a:spLocks noGrp="1"/>
          </p:cNvSpPr>
          <p:nvPr>
            <p:ph type="title"/>
          </p:nvPr>
        </p:nvSpPr>
        <p:spPr/>
        <p:txBody>
          <a:bodyPr/>
          <a:lstStyle/>
          <a:p>
            <a:pPr algn="ctr">
              <a:defRPr/>
            </a:pPr>
            <a:r>
              <a:rPr lang="en-US" kern="1200" dirty="0" smtClean="0">
                <a:ea typeface="+mn-ea"/>
              </a:rPr>
              <a:t>Qualitative Risk Integration</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9812" name="Group 36" descr="This table provides a possible process for ranking of the extent of use of an antimicrobial drug based on the duration and the method of administration.  The left column descibes the duration of use (short, medium, or long) and the top column describes the number of animals for intended administration (individuals, select pens or groups, and flocks or herds of animals).  For example the risk for administering individual animals for a long duration would be ranked as medium."/>
          <p:cNvGraphicFramePr>
            <a:graphicFrameLocks noGrp="1"/>
          </p:cNvGraphicFramePr>
          <p:nvPr>
            <p:extLst>
              <p:ext uri="{D42A27DB-BD31-4B8C-83A1-F6EECF244321}">
                <p14:modId xmlns:p14="http://schemas.microsoft.com/office/powerpoint/2010/main" val="3388087588"/>
              </p:ext>
            </p:extLst>
          </p:nvPr>
        </p:nvGraphicFramePr>
        <p:xfrm>
          <a:off x="1447800" y="3505200"/>
          <a:ext cx="5915025" cy="2590800"/>
        </p:xfrm>
        <a:graphic>
          <a:graphicData uri="http://schemas.openxmlformats.org/drawingml/2006/table">
            <a:tbl>
              <a:tblPr firstRow="1"/>
              <a:tblGrid>
                <a:gridCol w="1482725"/>
                <a:gridCol w="1285875"/>
                <a:gridCol w="1573213"/>
                <a:gridCol w="1573212"/>
              </a:tblGrid>
              <a:tr h="762000">
                <a:tc>
                  <a:txBody>
                    <a:bodyPr/>
                    <a:lstStyle/>
                    <a:p>
                      <a:pPr marL="0" marR="0" lvl="0" indent="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defRPr/>
                      </a:pPr>
                      <a:r>
                        <a:rPr kumimoji="0" lang="en-US" sz="1200" b="1" i="0" u="none" strike="noStrike" cap="none" normalizeH="0" baseline="0" dirty="0" smtClean="0">
                          <a:ln>
                            <a:noFill/>
                          </a:ln>
                          <a:solidFill>
                            <a:schemeClr val="bg1"/>
                          </a:solidFill>
                          <a:effectLst/>
                          <a:latin typeface="Arial" charset="0"/>
                          <a:cs typeface="Times New Roman" pitchFamily="18" charset="0"/>
                        </a:rPr>
                        <a:t>Duration of use</a:t>
                      </a:r>
                      <a:endParaRPr kumimoji="0" lang="en-US" sz="1200" b="1" i="0" u="none" strike="noStrike" cap="none" normalizeH="0" baseline="0" dirty="0" smtClean="0">
                        <a:ln>
                          <a:noFill/>
                        </a:ln>
                        <a:solidFill>
                          <a:schemeClr val="bg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100" b="0" i="0" u="none" strike="noStrike" cap="none" normalizeH="0" baseline="0" dirty="0" smtClean="0">
                          <a:ln>
                            <a:noFill/>
                          </a:ln>
                          <a:solidFill>
                            <a:schemeClr val="bg1"/>
                          </a:solidFill>
                          <a:effectLst/>
                          <a:latin typeface="Arial" charset="0"/>
                          <a:cs typeface="Times New Roman" pitchFamily="18" charset="0"/>
                        </a:rPr>
                        <a:t>Intended administration to individual animals</a:t>
                      </a:r>
                      <a:endParaRPr kumimoji="0" lang="en-US" sz="1700" b="0" i="0" u="none" strike="noStrike" cap="none" normalizeH="0" baseline="0" dirty="0" smtClean="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100" b="0" i="0" u="none" strike="noStrike" cap="none" normalizeH="0" baseline="0" dirty="0" smtClean="0">
                          <a:ln>
                            <a:noFill/>
                          </a:ln>
                          <a:solidFill>
                            <a:schemeClr val="bg1"/>
                          </a:solidFill>
                          <a:effectLst/>
                          <a:latin typeface="Arial" charset="0"/>
                          <a:cs typeface="Times New Roman" pitchFamily="18" charset="0"/>
                        </a:rPr>
                        <a:t>Intended administration to select groups or pens of animals</a:t>
                      </a:r>
                      <a:endParaRPr kumimoji="0" lang="en-US" sz="1700" b="0" i="0" u="none" strike="noStrike" cap="none" normalizeH="0" baseline="0" dirty="0" smtClean="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100" b="0" i="0" u="none" strike="noStrike" cap="none" normalizeH="0" baseline="0" dirty="0" smtClean="0">
                          <a:ln>
                            <a:noFill/>
                          </a:ln>
                          <a:solidFill>
                            <a:schemeClr val="bg1"/>
                          </a:solidFill>
                          <a:effectLst/>
                          <a:latin typeface="Arial" charset="0"/>
                          <a:cs typeface="Times New Roman" pitchFamily="18" charset="0"/>
                        </a:rPr>
                        <a:t>Intended administration to flocks or herds of animals</a:t>
                      </a:r>
                      <a:endParaRPr kumimoji="0" lang="en-US" sz="1700" b="0" i="0" u="none" strike="noStrike" cap="none" normalizeH="0" baseline="0" dirty="0" smtClean="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609600">
                <a:tc>
                  <a:txBody>
                    <a:bodyPr/>
                    <a:lstStyle/>
                    <a:p>
                      <a:pPr marL="0" marR="0" lvl="0" indent="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100" b="1" i="0" u="none" strike="noStrike" cap="none" normalizeH="0" baseline="0" dirty="0" smtClean="0">
                          <a:ln>
                            <a:noFill/>
                          </a:ln>
                          <a:solidFill>
                            <a:schemeClr val="bg1"/>
                          </a:solidFill>
                          <a:effectLst/>
                          <a:latin typeface="Arial" charset="0"/>
                          <a:cs typeface="Times New Roman" pitchFamily="18" charset="0"/>
                        </a:rPr>
                        <a:t>Short</a:t>
                      </a:r>
                      <a:r>
                        <a:rPr kumimoji="0" lang="en-US" sz="1100" b="0" i="0" u="none" strike="noStrike" cap="none" normalizeH="0" baseline="0" dirty="0" smtClean="0">
                          <a:ln>
                            <a:noFill/>
                          </a:ln>
                          <a:solidFill>
                            <a:schemeClr val="bg1"/>
                          </a:solidFill>
                          <a:effectLst/>
                          <a:latin typeface="Arial" charset="0"/>
                          <a:cs typeface="Times New Roman" pitchFamily="18" charset="0"/>
                        </a:rPr>
                        <a:t/>
                      </a:r>
                      <a:br>
                        <a:rPr kumimoji="0" lang="en-US" sz="1100" b="0" i="0" u="none" strike="noStrike" cap="none" normalizeH="0" baseline="0" dirty="0" smtClean="0">
                          <a:ln>
                            <a:noFill/>
                          </a:ln>
                          <a:solidFill>
                            <a:schemeClr val="bg1"/>
                          </a:solidFill>
                          <a:effectLst/>
                          <a:latin typeface="Arial" charset="0"/>
                          <a:cs typeface="Times New Roman" pitchFamily="18" charset="0"/>
                        </a:rPr>
                      </a:br>
                      <a:r>
                        <a:rPr kumimoji="0" lang="en-US" sz="1100" b="0" i="0" u="none" strike="noStrike" cap="none" normalizeH="0" baseline="0" dirty="0" smtClean="0">
                          <a:ln>
                            <a:noFill/>
                          </a:ln>
                          <a:solidFill>
                            <a:schemeClr val="bg1"/>
                          </a:solidFill>
                          <a:effectLst/>
                          <a:latin typeface="Arial" charset="0"/>
                          <a:cs typeface="Times New Roman" pitchFamily="18" charset="0"/>
                        </a:rPr>
                        <a:t>(&lt;6 days)</a:t>
                      </a:r>
                      <a:endParaRPr kumimoji="0" lang="en-US" sz="1700" b="0" i="0" u="none" strike="noStrike" cap="none" normalizeH="0" baseline="0" dirty="0" smtClean="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100" b="1" i="0" u="none" strike="noStrike" cap="none" normalizeH="0" baseline="0" dirty="0" smtClean="0">
                          <a:ln>
                            <a:noFill/>
                          </a:ln>
                          <a:solidFill>
                            <a:schemeClr val="tx1"/>
                          </a:solidFill>
                          <a:effectLst/>
                          <a:latin typeface="Arial" charset="0"/>
                          <a:cs typeface="Times New Roman" pitchFamily="18" charset="0"/>
                        </a:rPr>
                        <a:t>L</a:t>
                      </a:r>
                      <a:r>
                        <a:rPr kumimoji="0" lang="en-US" sz="1100" b="0" i="0" u="none" strike="noStrike" cap="none" normalizeH="0" baseline="30000" dirty="0" smtClean="0">
                          <a:ln>
                            <a:noFill/>
                          </a:ln>
                          <a:solidFill>
                            <a:schemeClr val="tx1"/>
                          </a:solidFill>
                          <a:effectLst/>
                          <a:latin typeface="Arial" charset="0"/>
                          <a:cs typeface="Times New Roman" pitchFamily="18" charset="0"/>
                        </a:rPr>
                        <a:t>1</a:t>
                      </a:r>
                      <a:endParaRPr kumimoji="0" lang="en-US" sz="17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100" b="1" i="0" u="none" strike="noStrike" cap="none" normalizeH="0" baseline="0" dirty="0" smtClean="0">
                          <a:ln>
                            <a:noFill/>
                          </a:ln>
                          <a:solidFill>
                            <a:schemeClr val="tx1"/>
                          </a:solidFill>
                          <a:effectLst/>
                          <a:latin typeface="Arial" charset="0"/>
                          <a:cs typeface="Times New Roman" pitchFamily="18" charset="0"/>
                        </a:rPr>
                        <a:t>M</a:t>
                      </a:r>
                      <a:r>
                        <a:rPr kumimoji="0" lang="en-US" sz="1100" b="0" i="0" u="none" strike="noStrike" cap="none" normalizeH="0" baseline="30000" dirty="0" smtClean="0">
                          <a:ln>
                            <a:noFill/>
                          </a:ln>
                          <a:solidFill>
                            <a:schemeClr val="tx1"/>
                          </a:solidFill>
                          <a:effectLst/>
                          <a:latin typeface="Arial" charset="0"/>
                          <a:cs typeface="Times New Roman" pitchFamily="18" charset="0"/>
                        </a:rPr>
                        <a:t>2</a:t>
                      </a:r>
                      <a:endParaRPr kumimoji="0" lang="en-US" sz="17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100" b="1" i="0" u="none" strike="noStrike" cap="none" normalizeH="0" baseline="0" dirty="0" smtClean="0">
                          <a:ln>
                            <a:noFill/>
                          </a:ln>
                          <a:solidFill>
                            <a:schemeClr val="tx1"/>
                          </a:solidFill>
                          <a:effectLst/>
                          <a:latin typeface="Arial" charset="0"/>
                          <a:cs typeface="Times New Roman" pitchFamily="18" charset="0"/>
                        </a:rPr>
                        <a:t>H</a:t>
                      </a:r>
                      <a:r>
                        <a:rPr kumimoji="0" lang="en-US" sz="1100" b="0" i="0" u="none" strike="noStrike" cap="none" normalizeH="0" baseline="30000" dirty="0" smtClean="0">
                          <a:ln>
                            <a:noFill/>
                          </a:ln>
                          <a:solidFill>
                            <a:schemeClr val="tx1"/>
                          </a:solidFill>
                          <a:effectLst/>
                          <a:latin typeface="Arial" charset="0"/>
                          <a:cs typeface="Times New Roman" pitchFamily="18" charset="0"/>
                        </a:rPr>
                        <a:t>3</a:t>
                      </a:r>
                      <a:endParaRPr kumimoji="0" lang="en-US" sz="17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100" b="1" i="0" u="none" strike="noStrike" cap="none" normalizeH="0" baseline="0" dirty="0" smtClean="0">
                          <a:ln>
                            <a:noFill/>
                          </a:ln>
                          <a:solidFill>
                            <a:schemeClr val="bg1"/>
                          </a:solidFill>
                          <a:effectLst/>
                          <a:latin typeface="Arial" charset="0"/>
                          <a:cs typeface="Times New Roman" pitchFamily="18" charset="0"/>
                        </a:rPr>
                        <a:t>Medium</a:t>
                      </a:r>
                      <a:r>
                        <a:rPr kumimoji="0" lang="en-US" sz="1100" b="0" i="0" u="none" strike="noStrike" cap="none" normalizeH="0" baseline="0" dirty="0" smtClean="0">
                          <a:ln>
                            <a:noFill/>
                          </a:ln>
                          <a:solidFill>
                            <a:schemeClr val="bg1"/>
                          </a:solidFill>
                          <a:effectLst/>
                          <a:latin typeface="Arial" charset="0"/>
                          <a:cs typeface="Times New Roman" pitchFamily="18" charset="0"/>
                        </a:rPr>
                        <a:t/>
                      </a:r>
                      <a:br>
                        <a:rPr kumimoji="0" lang="en-US" sz="1100" b="0" i="0" u="none" strike="noStrike" cap="none" normalizeH="0" baseline="0" dirty="0" smtClean="0">
                          <a:ln>
                            <a:noFill/>
                          </a:ln>
                          <a:solidFill>
                            <a:schemeClr val="bg1"/>
                          </a:solidFill>
                          <a:effectLst/>
                          <a:latin typeface="Arial" charset="0"/>
                          <a:cs typeface="Times New Roman" pitchFamily="18" charset="0"/>
                        </a:rPr>
                      </a:br>
                      <a:r>
                        <a:rPr kumimoji="0" lang="en-US" sz="1100" b="0" i="0" u="none" strike="noStrike" cap="none" normalizeH="0" baseline="0" dirty="0" smtClean="0">
                          <a:ln>
                            <a:noFill/>
                          </a:ln>
                          <a:solidFill>
                            <a:schemeClr val="bg1"/>
                          </a:solidFill>
                          <a:effectLst/>
                          <a:latin typeface="Arial" charset="0"/>
                          <a:cs typeface="Times New Roman" pitchFamily="18" charset="0"/>
                        </a:rPr>
                        <a:t>(6-21 days)</a:t>
                      </a:r>
                      <a:endParaRPr kumimoji="0" lang="en-US" sz="1700" b="0" i="0" u="none" strike="noStrike" cap="none" normalizeH="0" baseline="0" dirty="0" smtClean="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100" b="1" i="0" u="none" strike="noStrike" cap="none" normalizeH="0" baseline="0" dirty="0" smtClean="0">
                          <a:ln>
                            <a:noFill/>
                          </a:ln>
                          <a:solidFill>
                            <a:schemeClr val="tx1"/>
                          </a:solidFill>
                          <a:effectLst/>
                          <a:latin typeface="Arial" charset="0"/>
                          <a:cs typeface="Times New Roman" pitchFamily="18" charset="0"/>
                        </a:rPr>
                        <a:t>L</a:t>
                      </a:r>
                      <a:endParaRPr kumimoji="0" lang="en-US" sz="17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100" b="1" i="0" u="none" strike="noStrike" cap="none" normalizeH="0" baseline="0" dirty="0" smtClean="0">
                          <a:ln>
                            <a:noFill/>
                          </a:ln>
                          <a:solidFill>
                            <a:schemeClr val="tx1"/>
                          </a:solidFill>
                          <a:effectLst/>
                          <a:latin typeface="Arial" charset="0"/>
                          <a:cs typeface="Times New Roman" pitchFamily="18" charset="0"/>
                        </a:rPr>
                        <a:t>M</a:t>
                      </a:r>
                      <a:endParaRPr kumimoji="0" lang="en-US" sz="17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100" b="1" i="0" u="none" strike="noStrike" cap="none" normalizeH="0" baseline="0" dirty="0" smtClean="0">
                          <a:ln>
                            <a:noFill/>
                          </a:ln>
                          <a:solidFill>
                            <a:schemeClr val="tx1"/>
                          </a:solidFill>
                          <a:effectLst/>
                          <a:latin typeface="Arial" charset="0"/>
                          <a:cs typeface="Times New Roman" pitchFamily="18" charset="0"/>
                        </a:rPr>
                        <a:t>H</a:t>
                      </a:r>
                      <a:endParaRPr kumimoji="0" lang="en-US" sz="17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100" b="1" i="0" u="none" strike="noStrike" cap="none" normalizeH="0" baseline="0" dirty="0" smtClean="0">
                          <a:ln>
                            <a:noFill/>
                          </a:ln>
                          <a:solidFill>
                            <a:schemeClr val="bg1"/>
                          </a:solidFill>
                          <a:effectLst/>
                          <a:latin typeface="Arial" charset="0"/>
                          <a:cs typeface="Times New Roman" pitchFamily="18" charset="0"/>
                        </a:rPr>
                        <a:t>Long</a:t>
                      </a:r>
                      <a:br>
                        <a:rPr kumimoji="0" lang="en-US" sz="1100" b="1" i="0" u="none" strike="noStrike" cap="none" normalizeH="0" baseline="0" dirty="0" smtClean="0">
                          <a:ln>
                            <a:noFill/>
                          </a:ln>
                          <a:solidFill>
                            <a:schemeClr val="bg1"/>
                          </a:solidFill>
                          <a:effectLst/>
                          <a:latin typeface="Arial" charset="0"/>
                          <a:cs typeface="Times New Roman" pitchFamily="18" charset="0"/>
                        </a:rPr>
                      </a:br>
                      <a:r>
                        <a:rPr kumimoji="0" lang="en-US" sz="1100" b="0" i="0" u="none" strike="noStrike" cap="none" normalizeH="0" baseline="0" dirty="0" smtClean="0">
                          <a:ln>
                            <a:noFill/>
                          </a:ln>
                          <a:solidFill>
                            <a:schemeClr val="bg1"/>
                          </a:solidFill>
                          <a:effectLst/>
                          <a:latin typeface="Arial" charset="0"/>
                          <a:cs typeface="Times New Roman" pitchFamily="18" charset="0"/>
                        </a:rPr>
                        <a:t>(&gt;21 days)</a:t>
                      </a:r>
                      <a:endParaRPr kumimoji="0" lang="en-US" sz="1700" b="0" i="0" u="none" strike="noStrike" cap="none" normalizeH="0" baseline="0" dirty="0" smtClean="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100" b="1" i="0" u="none" strike="noStrike" cap="none" normalizeH="0" baseline="0" dirty="0" smtClean="0">
                          <a:ln>
                            <a:noFill/>
                          </a:ln>
                          <a:solidFill>
                            <a:schemeClr val="tx1"/>
                          </a:solidFill>
                          <a:effectLst/>
                          <a:latin typeface="Arial" charset="0"/>
                          <a:cs typeface="Times New Roman" pitchFamily="18" charset="0"/>
                        </a:rPr>
                        <a:t>M</a:t>
                      </a:r>
                      <a:endParaRPr kumimoji="0" lang="en-US" sz="17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100" b="1" i="0" u="none" strike="noStrike" cap="none" normalizeH="0" baseline="0" dirty="0" smtClean="0">
                          <a:ln>
                            <a:noFill/>
                          </a:ln>
                          <a:solidFill>
                            <a:schemeClr val="tx1"/>
                          </a:solidFill>
                          <a:effectLst/>
                          <a:latin typeface="Arial" charset="0"/>
                          <a:cs typeface="Times New Roman" pitchFamily="18" charset="0"/>
                        </a:rPr>
                        <a:t>H</a:t>
                      </a:r>
                      <a:endParaRPr kumimoji="0" lang="en-US" sz="17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100" b="1" i="0" u="none" strike="noStrike" cap="none" normalizeH="0" baseline="0" dirty="0" smtClean="0">
                          <a:ln>
                            <a:noFill/>
                          </a:ln>
                          <a:solidFill>
                            <a:schemeClr val="tx1"/>
                          </a:solidFill>
                          <a:effectLst/>
                          <a:latin typeface="Arial" charset="0"/>
                          <a:cs typeface="Times New Roman" pitchFamily="18" charset="0"/>
                        </a:rPr>
                        <a:t>H</a:t>
                      </a:r>
                      <a:endParaRPr kumimoji="0" lang="en-US" sz="17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579" name="Content Placeholder 4"/>
          <p:cNvSpPr>
            <a:spLocks noGrp="1"/>
          </p:cNvSpPr>
          <p:nvPr>
            <p:ph idx="1"/>
          </p:nvPr>
        </p:nvSpPr>
        <p:spPr>
          <a:xfrm>
            <a:off x="838200" y="2362200"/>
            <a:ext cx="7693025" cy="990600"/>
          </a:xfrm>
        </p:spPr>
        <p:txBody>
          <a:bodyPr/>
          <a:lstStyle/>
          <a:p>
            <a:r>
              <a:rPr lang="en-US" sz="1800" dirty="0" smtClean="0">
                <a:solidFill>
                  <a:schemeClr val="tx2"/>
                </a:solidFill>
              </a:rPr>
              <a:t>Possible process for ranking (High, Medium, Low) of extent of antimicrobial drug use in animals based on duration and method of administration (Table 7, Page 23)</a:t>
            </a:r>
          </a:p>
          <a:p>
            <a:endParaRPr lang="en-US" dirty="0" smtClean="0"/>
          </a:p>
        </p:txBody>
      </p:sp>
      <p:sp>
        <p:nvSpPr>
          <p:cNvPr id="24578" name="AutoShape 2"/>
          <p:cNvSpPr>
            <a:spLocks noGrp="1" noChangeArrowheads="1"/>
          </p:cNvSpPr>
          <p:nvPr>
            <p:ph type="title"/>
          </p:nvPr>
        </p:nvSpPr>
        <p:spPr/>
        <p:txBody>
          <a:bodyPr/>
          <a:lstStyle/>
          <a:p>
            <a:pPr eaLnBrk="1" hangingPunct="1"/>
            <a:r>
              <a:rPr lang="en-US" altLang="zh-CN" b="0" smtClean="0">
                <a:ea typeface="SimSun" pitchFamily="2" charset="-122"/>
              </a:rPr>
              <a:t>Extent-of-use limitations</a:t>
            </a:r>
            <a:r>
              <a:rPr lang="en-US" altLang="zh-CN" smtClean="0">
                <a:ea typeface="SimSun" pitchFamily="2" charset="-122"/>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GFI #152, Table 8, pp. 25</a:t>
            </a:r>
          </a:p>
        </p:txBody>
      </p:sp>
      <p:graphicFrame>
        <p:nvGraphicFramePr>
          <p:cNvPr id="461871" name="Group 47" descr="o This table provides information on possible risk management strategies depending on the level of risk assigned to the drug.  The left column describes Approval Conditions, such as Marketing Status, Extra-label use, Extent of use, Post-approval Monitoring, and if an Advisory committee review is required.  Each of the three colums describes the requirements for each risk category.  For example, Category 1 or High Risk drugs should be available via prescription, are restricted for extra-label use, should have a low extent of use, are monitored post-approval via NARMS, and should have an advisory committee review."/>
          <p:cNvGraphicFramePr>
            <a:graphicFrameLocks noGrp="1"/>
          </p:cNvGraphicFramePr>
          <p:nvPr>
            <p:extLst>
              <p:ext uri="{D42A27DB-BD31-4B8C-83A1-F6EECF244321}">
                <p14:modId xmlns:p14="http://schemas.microsoft.com/office/powerpoint/2010/main" val="1277843591"/>
              </p:ext>
            </p:extLst>
          </p:nvPr>
        </p:nvGraphicFramePr>
        <p:xfrm>
          <a:off x="1295400" y="2514600"/>
          <a:ext cx="6477000" cy="2951241"/>
        </p:xfrm>
        <a:graphic>
          <a:graphicData uri="http://schemas.openxmlformats.org/drawingml/2006/table">
            <a:tbl>
              <a:tblPr firstRow="1"/>
              <a:tblGrid>
                <a:gridCol w="1619250"/>
                <a:gridCol w="1619250"/>
                <a:gridCol w="1619250"/>
                <a:gridCol w="1619250"/>
              </a:tblGrid>
              <a:tr h="41905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Approval Conditions</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Risk Category 1 (H)</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Risk Category 2 (M)</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Risk Category 3 (L)</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65087">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000" b="1" i="0" u="none" strike="noStrike" cap="none" normalizeH="0" baseline="0" dirty="0" smtClean="0">
                          <a:ln>
                            <a:noFill/>
                          </a:ln>
                          <a:solidFill>
                            <a:schemeClr val="bg1"/>
                          </a:solidFill>
                          <a:effectLst/>
                          <a:latin typeface="Arial" charset="0"/>
                          <a:cs typeface="Arial" charset="0"/>
                        </a:rPr>
                        <a:t>Marketing status</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300" b="0" i="0" u="none" strike="noStrike" cap="none" normalizeH="0" baseline="0" dirty="0" smtClean="0">
                          <a:ln>
                            <a:noFill/>
                          </a:ln>
                          <a:solidFill>
                            <a:schemeClr val="tx1"/>
                          </a:solidFill>
                          <a:effectLst/>
                          <a:latin typeface="Arial" charset="0"/>
                          <a:cs typeface="Arial" charset="0"/>
                        </a:rPr>
                        <a:t>Rx</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300" b="0" i="0" u="none" strike="noStrike" cap="none" normalizeH="0" baseline="0" smtClean="0">
                          <a:ln>
                            <a:noFill/>
                          </a:ln>
                          <a:solidFill>
                            <a:schemeClr val="tx1"/>
                          </a:solidFill>
                          <a:effectLst/>
                          <a:latin typeface="Arial" charset="0"/>
                          <a:cs typeface="Arial" charset="0"/>
                        </a:rPr>
                        <a:t>Rx/VFD</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300" b="0" i="0" u="none" strike="noStrike" cap="none" normalizeH="0" baseline="0" smtClean="0">
                          <a:ln>
                            <a:noFill/>
                          </a:ln>
                          <a:solidFill>
                            <a:schemeClr val="tx1"/>
                          </a:solidFill>
                          <a:effectLst/>
                          <a:latin typeface="Arial" charset="0"/>
                          <a:cs typeface="Arial" charset="0"/>
                        </a:rPr>
                        <a:t>Rx/VFD/OTC</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0803">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000" b="1" i="0" u="none" strike="noStrike" cap="none" normalizeH="0" baseline="0" dirty="0" smtClean="0">
                          <a:ln>
                            <a:noFill/>
                          </a:ln>
                          <a:solidFill>
                            <a:schemeClr val="bg1"/>
                          </a:solidFill>
                          <a:effectLst/>
                          <a:latin typeface="Arial" charset="0"/>
                          <a:cs typeface="Arial" charset="0"/>
                        </a:rPr>
                        <a:t>Extra-label use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300" b="0" i="0" u="none" strike="noStrike" cap="none" normalizeH="0" baseline="0" dirty="0" smtClean="0">
                          <a:ln>
                            <a:noFill/>
                          </a:ln>
                          <a:solidFill>
                            <a:schemeClr val="tx1"/>
                          </a:solidFill>
                          <a:effectLst/>
                          <a:latin typeface="Arial" charset="0"/>
                          <a:cs typeface="Arial" charset="0"/>
                        </a:rPr>
                        <a:t>ELU restriction</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300" b="0" i="0" u="none" strike="noStrike" cap="none" normalizeH="0" baseline="0" dirty="0" smtClean="0">
                          <a:ln>
                            <a:noFill/>
                          </a:ln>
                          <a:solidFill>
                            <a:schemeClr val="tx1"/>
                          </a:solidFill>
                          <a:effectLst/>
                          <a:latin typeface="Arial" charset="0"/>
                          <a:cs typeface="Arial" charset="0"/>
                        </a:rPr>
                        <a:t>Restricted in some cases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300" b="0" i="0" u="none" strike="noStrike" cap="none" normalizeH="0" baseline="0" smtClean="0">
                          <a:ln>
                            <a:noFill/>
                          </a:ln>
                          <a:solidFill>
                            <a:schemeClr val="tx1"/>
                          </a:solidFill>
                          <a:effectLst/>
                          <a:latin typeface="Arial" charset="0"/>
                          <a:cs typeface="Arial" charset="0"/>
                        </a:rPr>
                        <a:t>ELU permitted</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69">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000" b="1" i="0" u="none" strike="noStrike" cap="none" normalizeH="0" baseline="0" smtClean="0">
                          <a:ln>
                            <a:noFill/>
                          </a:ln>
                          <a:solidFill>
                            <a:schemeClr val="bg1"/>
                          </a:solidFill>
                          <a:effectLst/>
                          <a:latin typeface="Arial" charset="0"/>
                          <a:cs typeface="Arial" charset="0"/>
                        </a:rPr>
                        <a:t>Extent of use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300" b="0" i="0" u="none" strike="noStrike" cap="none" normalizeH="0" baseline="0" dirty="0" smtClean="0">
                          <a:ln>
                            <a:noFill/>
                          </a:ln>
                          <a:solidFill>
                            <a:schemeClr val="tx1"/>
                          </a:solidFill>
                          <a:effectLst/>
                          <a:latin typeface="Arial" charset="0"/>
                          <a:cs typeface="Arial" charset="0"/>
                        </a:rPr>
                        <a:t>Low</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300" b="0" i="0" u="none" strike="noStrike" cap="none" normalizeH="0" baseline="0" dirty="0" smtClean="0">
                          <a:ln>
                            <a:noFill/>
                          </a:ln>
                          <a:solidFill>
                            <a:schemeClr val="tx1"/>
                          </a:solidFill>
                          <a:effectLst/>
                          <a:latin typeface="Arial" charset="0"/>
                          <a:cs typeface="Arial" charset="0"/>
                        </a:rPr>
                        <a:t>Low, medium</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300" b="0" i="0" u="none" strike="noStrike" cap="none" normalizeH="0" baseline="0" smtClean="0">
                          <a:ln>
                            <a:noFill/>
                          </a:ln>
                          <a:solidFill>
                            <a:schemeClr val="tx1"/>
                          </a:solidFill>
                          <a:effectLst/>
                          <a:latin typeface="Arial" charset="0"/>
                          <a:cs typeface="Arial" charset="0"/>
                        </a:rPr>
                        <a:t>Low, medium, high</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484">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000" b="1" i="0" u="none" strike="noStrike" cap="none" normalizeH="0" baseline="0" smtClean="0">
                          <a:ln>
                            <a:noFill/>
                          </a:ln>
                          <a:solidFill>
                            <a:schemeClr val="bg1"/>
                          </a:solidFill>
                          <a:effectLst/>
                          <a:latin typeface="Arial" charset="0"/>
                          <a:cs typeface="Arial" charset="0"/>
                        </a:rPr>
                        <a:t>Post-approval monitoring</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300" b="0" i="0" u="none" strike="noStrike" cap="none" normalizeH="0" baseline="0" dirty="0" smtClean="0">
                          <a:ln>
                            <a:noFill/>
                          </a:ln>
                          <a:solidFill>
                            <a:schemeClr val="tx1"/>
                          </a:solidFill>
                          <a:effectLst/>
                          <a:latin typeface="Arial" charset="0"/>
                          <a:cs typeface="Arial" charset="0"/>
                        </a:rPr>
                        <a:t>NARMS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300" b="0" i="0" u="none" strike="noStrike" cap="none" normalizeH="0" baseline="0" dirty="0" smtClean="0">
                          <a:ln>
                            <a:noFill/>
                          </a:ln>
                          <a:solidFill>
                            <a:schemeClr val="tx1"/>
                          </a:solidFill>
                          <a:effectLst/>
                          <a:latin typeface="Arial" charset="0"/>
                          <a:cs typeface="Arial" charset="0"/>
                        </a:rPr>
                        <a:t>NARMS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300" b="0" i="0" u="none" strike="noStrike" cap="none" normalizeH="0" baseline="0" dirty="0" smtClean="0">
                          <a:ln>
                            <a:noFill/>
                          </a:ln>
                          <a:solidFill>
                            <a:schemeClr val="tx1"/>
                          </a:solidFill>
                          <a:effectLst/>
                          <a:latin typeface="Arial" charset="0"/>
                          <a:cs typeface="Arial" charset="0"/>
                        </a:rPr>
                        <a:t>NARMS</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00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000" b="1" i="0" u="none" strike="noStrike" cap="none" normalizeH="0" baseline="0" smtClean="0">
                          <a:ln>
                            <a:noFill/>
                          </a:ln>
                          <a:solidFill>
                            <a:schemeClr val="bg1"/>
                          </a:solidFill>
                          <a:effectLst/>
                          <a:latin typeface="Arial" charset="0"/>
                          <a:cs typeface="Arial" charset="0"/>
                        </a:rPr>
                        <a:t>Advisory committee review </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300" b="0" i="0" u="none" strike="noStrike" cap="none" normalizeH="0" baseline="0" smtClean="0">
                          <a:ln>
                            <a:noFill/>
                          </a:ln>
                          <a:solidFill>
                            <a:schemeClr val="tx1"/>
                          </a:solidFill>
                          <a:effectLst/>
                          <a:latin typeface="Arial" charset="0"/>
                          <a:cs typeface="Arial" charset="0"/>
                        </a:rPr>
                        <a:t>YES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300" b="0" i="0" u="none" strike="noStrike" cap="none" normalizeH="0" baseline="0" dirty="0" smtClean="0">
                          <a:ln>
                            <a:noFill/>
                          </a:ln>
                          <a:solidFill>
                            <a:schemeClr val="tx1"/>
                          </a:solidFill>
                          <a:effectLst/>
                          <a:latin typeface="Arial" charset="0"/>
                          <a:cs typeface="Arial" charset="0"/>
                        </a:rPr>
                        <a:t>In certain cases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300" b="0" i="0" u="none" strike="noStrike" cap="none" normalizeH="0" baseline="0" dirty="0" smtClean="0">
                          <a:ln>
                            <a:noFill/>
                          </a:ln>
                          <a:solidFill>
                            <a:schemeClr val="tx1"/>
                          </a:solidFill>
                          <a:effectLst/>
                          <a:latin typeface="Arial" charset="0"/>
                          <a:cs typeface="Arial" charset="0"/>
                        </a:rPr>
                        <a:t>NO</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itle 4" descr="This table provides information on possible risk management strategies depending on the level of risk assigned to the drug.  The left column describes Approval Conditions, such as Marketing Status, Extra-label use, Extent of use, Post-approval Monitoring, and if an Advisory committee review is required.  Each of the three colums describes the requirements for each risk category.  For example, Category 1 or High Risk drugs should be available via prescription, are restricted for extra-label use, should have a low extent of use, are monitored post-approval via NARMS, and should have an advisory committee review. "/>
          <p:cNvSpPr>
            <a:spLocks noGrp="1"/>
          </p:cNvSpPr>
          <p:nvPr>
            <p:ph type="title" idx="4294967295"/>
          </p:nvPr>
        </p:nvSpPr>
        <p:spPr>
          <a:xfrm>
            <a:off x="990600" y="1371600"/>
            <a:ext cx="7010400" cy="1143000"/>
          </a:xfrm>
        </p:spPr>
        <p:txBody>
          <a:bodyPr/>
          <a:lstStyle/>
          <a:p>
            <a:pPr algn="ctr">
              <a:defRPr/>
            </a:pPr>
            <a:r>
              <a:rPr lang="en-US" sz="2800" kern="1200" dirty="0" smtClean="0">
                <a:ea typeface="+mn-ea"/>
              </a:rPr>
              <a:t>Examples of Possible Risk Management Strategies Based on the Level of Risk (H, M, or L).</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381000" y="2332038"/>
            <a:ext cx="8229600" cy="4525962"/>
          </a:xfrm>
        </p:spPr>
        <p:txBody>
          <a:bodyPr/>
          <a:lstStyle/>
          <a:p>
            <a:pPr eaLnBrk="1" hangingPunct="1"/>
            <a:r>
              <a:rPr lang="en-US" sz="2400" dirty="0" smtClean="0"/>
              <a:t>Top pathogens transmitted by food: </a:t>
            </a:r>
            <a:r>
              <a:rPr lang="en-US" sz="2400" i="1" dirty="0" smtClean="0"/>
              <a:t>Salmonella </a:t>
            </a:r>
            <a:r>
              <a:rPr lang="en-US" sz="2400" i="1" dirty="0" err="1" smtClean="0"/>
              <a:t>enterica</a:t>
            </a:r>
            <a:r>
              <a:rPr lang="en-US" sz="2400" dirty="0" smtClean="0"/>
              <a:t> serotypes and </a:t>
            </a:r>
            <a:r>
              <a:rPr lang="en-US" sz="2400" i="1" dirty="0" smtClean="0"/>
              <a:t>Campylobacter</a:t>
            </a:r>
            <a:r>
              <a:rPr lang="en-US" sz="2400" dirty="0" smtClean="0"/>
              <a:t> sp.</a:t>
            </a:r>
            <a:r>
              <a:rPr lang="en-US" dirty="0" smtClean="0"/>
              <a:t> </a:t>
            </a:r>
          </a:p>
          <a:p>
            <a:pPr lvl="1" eaLnBrk="1" hangingPunct="1"/>
            <a:r>
              <a:rPr lang="en-US" sz="2000" dirty="0" smtClean="0"/>
              <a:t>Ground beef, Pork chops, Chicken breast, Ground turkey</a:t>
            </a:r>
          </a:p>
          <a:p>
            <a:pPr eaLnBrk="1" hangingPunct="1"/>
            <a:r>
              <a:rPr lang="en-US" sz="2400" dirty="0" smtClean="0"/>
              <a:t>Generic </a:t>
            </a:r>
            <a:r>
              <a:rPr lang="en-US" sz="2400" i="1" dirty="0" smtClean="0"/>
              <a:t>E. coli</a:t>
            </a:r>
            <a:r>
              <a:rPr lang="en-US" sz="2400" dirty="0" smtClean="0"/>
              <a:t> (Gram- antimicrobial resistance marker)</a:t>
            </a:r>
          </a:p>
          <a:p>
            <a:pPr eaLnBrk="1" hangingPunct="1"/>
            <a:r>
              <a:rPr lang="en-US" sz="2400" i="1" dirty="0" smtClean="0"/>
              <a:t>Enterococcus</a:t>
            </a:r>
            <a:r>
              <a:rPr lang="en-US" sz="2400" dirty="0" smtClean="0"/>
              <a:t> sp. (Gram+ antimicrobial resistance marker)</a:t>
            </a:r>
            <a:r>
              <a:rPr lang="en-US" dirty="0" smtClean="0"/>
              <a:t> </a:t>
            </a:r>
          </a:p>
          <a:p>
            <a:pPr eaLnBrk="1" hangingPunct="1"/>
            <a:r>
              <a:rPr lang="en-US" sz="2400" dirty="0" smtClean="0"/>
              <a:t>Other non-foodborne bacterial species if human therapy may be compromised by veterinary use of a particular drug</a:t>
            </a:r>
          </a:p>
          <a:p>
            <a:pPr eaLnBrk="1" hangingPunct="1"/>
            <a:endParaRPr lang="en-US" sz="2400" dirty="0" smtClean="0"/>
          </a:p>
        </p:txBody>
      </p:sp>
      <p:sp>
        <p:nvSpPr>
          <p:cNvPr id="26626" name="AutoShape 2"/>
          <p:cNvSpPr>
            <a:spLocks noGrp="1" noChangeArrowheads="1"/>
          </p:cNvSpPr>
          <p:nvPr>
            <p:ph type="title"/>
          </p:nvPr>
        </p:nvSpPr>
        <p:spPr>
          <a:xfrm>
            <a:off x="914400" y="1219200"/>
            <a:ext cx="7924800" cy="914400"/>
          </a:xfrm>
        </p:spPr>
        <p:txBody>
          <a:bodyPr/>
          <a:lstStyle/>
          <a:p>
            <a:pPr eaLnBrk="1" hangingPunct="1"/>
            <a:r>
              <a:rPr lang="en-US" sz="3200" b="0" smtClean="0"/>
              <a:t>Foodborne Pathogens Commonly Addressed as Hazards with Respect to Antimicrobial Resistance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p:txBody>
          <a:bodyPr/>
          <a:lstStyle/>
          <a:p>
            <a:pPr eaLnBrk="1" hangingPunct="1">
              <a:lnSpc>
                <a:spcPct val="90000"/>
              </a:lnSpc>
            </a:pPr>
            <a:r>
              <a:rPr lang="en-US" dirty="0" smtClean="0"/>
              <a:t>Sponsor X wishes to address microbiological food safety concerns in support of approval for a new </a:t>
            </a:r>
            <a:r>
              <a:rPr lang="el-GR" dirty="0" smtClean="0"/>
              <a:t>β</a:t>
            </a:r>
            <a:r>
              <a:rPr lang="en-US" dirty="0" smtClean="0"/>
              <a:t>-lactam 3</a:t>
            </a:r>
            <a:r>
              <a:rPr lang="en-US" baseline="30000" dirty="0" smtClean="0"/>
              <a:t>rd</a:t>
            </a:r>
            <a:r>
              <a:rPr lang="en-US" dirty="0" smtClean="0"/>
              <a:t> generation cephalosporin antimicrobial for use in cattle to control disease Y.</a:t>
            </a:r>
            <a:r>
              <a:rPr lang="en-US" sz="3200" dirty="0" smtClean="0"/>
              <a:t>  </a:t>
            </a:r>
          </a:p>
          <a:p>
            <a:pPr lvl="1" eaLnBrk="1" hangingPunct="1">
              <a:lnSpc>
                <a:spcPct val="90000"/>
              </a:lnSpc>
            </a:pPr>
            <a:r>
              <a:rPr lang="en-US" dirty="0" smtClean="0"/>
              <a:t>Sponsor X must address the effect of the new </a:t>
            </a:r>
            <a:r>
              <a:rPr lang="el-GR" dirty="0" smtClean="0"/>
              <a:t>β</a:t>
            </a:r>
            <a:r>
              <a:rPr lang="en-US" dirty="0" smtClean="0"/>
              <a:t>-lactam antimicrobial on bacteria that can be transmitted through cattle-associated food (retail ground meat, steak, </a:t>
            </a:r>
            <a:r>
              <a:rPr lang="en-US" dirty="0" err="1" smtClean="0"/>
              <a:t>etc</a:t>
            </a:r>
            <a:r>
              <a:rPr lang="en-US" dirty="0" smtClean="0"/>
              <a:t>).</a:t>
            </a:r>
            <a:endParaRPr lang="el-GR" dirty="0" smtClean="0"/>
          </a:p>
        </p:txBody>
      </p:sp>
      <p:sp>
        <p:nvSpPr>
          <p:cNvPr id="27650" name="AutoShape 2"/>
          <p:cNvSpPr>
            <a:spLocks noGrp="1" noChangeArrowheads="1"/>
          </p:cNvSpPr>
          <p:nvPr>
            <p:ph type="title"/>
          </p:nvPr>
        </p:nvSpPr>
        <p:spPr/>
        <p:txBody>
          <a:bodyPr/>
          <a:lstStyle/>
          <a:p>
            <a:pPr eaLnBrk="1" hangingPunct="1"/>
            <a:r>
              <a:rPr lang="en-US" b="0" smtClean="0"/>
              <a:t>Example: </a:t>
            </a:r>
            <a:r>
              <a:rPr lang="el-GR" b="0" smtClean="0">
                <a:cs typeface="Times New Roman" pitchFamily="18" charset="0"/>
              </a:rPr>
              <a:t>β</a:t>
            </a:r>
            <a:r>
              <a:rPr lang="en-US" b="0" smtClean="0"/>
              <a:t>-lactams 3</a:t>
            </a:r>
            <a:r>
              <a:rPr lang="en-US" b="0" baseline="30000" smtClean="0"/>
              <a:t>rd</a:t>
            </a:r>
            <a:r>
              <a:rPr lang="en-US" b="0" smtClean="0"/>
              <a:t> Generation cephalosporin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381000" y="2332038"/>
            <a:ext cx="8229600" cy="4525962"/>
          </a:xfrm>
        </p:spPr>
        <p:txBody>
          <a:bodyPr/>
          <a:lstStyle/>
          <a:p>
            <a:pPr eaLnBrk="1" hangingPunct="1"/>
            <a:r>
              <a:rPr lang="en-US" sz="2400" dirty="0" smtClean="0"/>
              <a:t>Release Assessment</a:t>
            </a:r>
          </a:p>
          <a:p>
            <a:pPr lvl="1" eaLnBrk="1" hangingPunct="1"/>
            <a:r>
              <a:rPr lang="en-US" dirty="0" smtClean="0"/>
              <a:t>Antimicrobial Resistance Mechanisms</a:t>
            </a:r>
          </a:p>
          <a:p>
            <a:pPr lvl="2" eaLnBrk="1" hangingPunct="1"/>
            <a:r>
              <a:rPr lang="en-US" dirty="0" smtClean="0"/>
              <a:t>Antimicrobial Resistance genes </a:t>
            </a:r>
            <a:r>
              <a:rPr lang="en-US" i="1" dirty="0" err="1" smtClean="0"/>
              <a:t>bla</a:t>
            </a:r>
            <a:r>
              <a:rPr lang="en-US" i="1" baseline="-25000" dirty="0" err="1" smtClean="0"/>
              <a:t>CMY</a:t>
            </a:r>
            <a:r>
              <a:rPr lang="en-US" i="1" dirty="0" smtClean="0"/>
              <a:t>, </a:t>
            </a:r>
            <a:r>
              <a:rPr lang="en-US" i="1" dirty="0" err="1" smtClean="0"/>
              <a:t>bla</a:t>
            </a:r>
            <a:r>
              <a:rPr lang="en-US" i="1" baseline="-25000" dirty="0" err="1" smtClean="0"/>
              <a:t>CTX</a:t>
            </a:r>
            <a:r>
              <a:rPr lang="en-US" i="1" baseline="-25000" dirty="0" smtClean="0"/>
              <a:t>-M</a:t>
            </a:r>
            <a:r>
              <a:rPr lang="en-US" i="1" dirty="0" smtClean="0"/>
              <a:t>, </a:t>
            </a:r>
            <a:r>
              <a:rPr lang="en-US" i="1" dirty="0" err="1" smtClean="0"/>
              <a:t>bla</a:t>
            </a:r>
            <a:r>
              <a:rPr lang="en-US" i="1" baseline="-25000" dirty="0" err="1" smtClean="0"/>
              <a:t>TEM</a:t>
            </a:r>
            <a:r>
              <a:rPr lang="en-US" i="1" dirty="0" smtClean="0"/>
              <a:t>, </a:t>
            </a:r>
            <a:r>
              <a:rPr lang="en-US" i="1" dirty="0" err="1" smtClean="0"/>
              <a:t>bla</a:t>
            </a:r>
            <a:r>
              <a:rPr lang="en-US" i="1" baseline="-25000" dirty="0" err="1" smtClean="0"/>
              <a:t>SHV</a:t>
            </a:r>
            <a:r>
              <a:rPr lang="en-US" i="1" dirty="0" smtClean="0"/>
              <a:t>, </a:t>
            </a:r>
            <a:r>
              <a:rPr lang="en-US" i="1" dirty="0" err="1" smtClean="0"/>
              <a:t>bla</a:t>
            </a:r>
            <a:r>
              <a:rPr lang="en-US" i="1" baseline="-25000" dirty="0" err="1" smtClean="0"/>
              <a:t>OXA</a:t>
            </a:r>
            <a:r>
              <a:rPr lang="en-US" i="1" dirty="0" smtClean="0"/>
              <a:t>, </a:t>
            </a:r>
            <a:r>
              <a:rPr lang="en-US" i="1" dirty="0" err="1" smtClean="0"/>
              <a:t>bla</a:t>
            </a:r>
            <a:r>
              <a:rPr lang="en-US" i="1" baseline="-25000" dirty="0" err="1" smtClean="0"/>
              <a:t>PSE</a:t>
            </a:r>
            <a:r>
              <a:rPr lang="en-US" dirty="0" smtClean="0"/>
              <a:t>, etc.</a:t>
            </a:r>
            <a:endParaRPr lang="en-US" i="1" baseline="-25000" dirty="0" smtClean="0"/>
          </a:p>
          <a:p>
            <a:pPr eaLnBrk="1" hangingPunct="1"/>
            <a:r>
              <a:rPr lang="en-US" sz="2400" dirty="0" smtClean="0"/>
              <a:t>Antimicrobial Resistance transfer</a:t>
            </a:r>
          </a:p>
          <a:p>
            <a:pPr lvl="2" eaLnBrk="1" hangingPunct="1"/>
            <a:r>
              <a:rPr lang="en-US" dirty="0" err="1" smtClean="0"/>
              <a:t>Integrons</a:t>
            </a:r>
            <a:r>
              <a:rPr lang="en-US" dirty="0" smtClean="0"/>
              <a:t>, transposons, plasmids – known carriers of these genes </a:t>
            </a:r>
          </a:p>
          <a:p>
            <a:pPr lvl="1" eaLnBrk="1" hangingPunct="1"/>
            <a:r>
              <a:rPr lang="en-US" dirty="0" smtClean="0"/>
              <a:t>Selection pressure: co-selection</a:t>
            </a:r>
          </a:p>
          <a:p>
            <a:pPr lvl="2" eaLnBrk="1" hangingPunct="1"/>
            <a:r>
              <a:rPr lang="en-US" dirty="0" smtClean="0"/>
              <a:t>Presence of other antimicrobial resistance genes on a mobile element with the cephalosporin gene may inadvertently co-select for other drug resistance</a:t>
            </a:r>
          </a:p>
        </p:txBody>
      </p:sp>
      <p:sp>
        <p:nvSpPr>
          <p:cNvPr id="28674" name="AutoShape 2"/>
          <p:cNvSpPr>
            <a:spLocks noGrp="1" noChangeArrowheads="1"/>
          </p:cNvSpPr>
          <p:nvPr>
            <p:ph type="title"/>
          </p:nvPr>
        </p:nvSpPr>
        <p:spPr/>
        <p:txBody>
          <a:bodyPr/>
          <a:lstStyle/>
          <a:p>
            <a:pPr eaLnBrk="1" hangingPunct="1"/>
            <a:r>
              <a:rPr lang="en-US" b="0" smtClean="0"/>
              <a:t>Example: </a:t>
            </a:r>
            <a:r>
              <a:rPr lang="el-GR" b="0" smtClean="0">
                <a:cs typeface="Times New Roman" pitchFamily="18" charset="0"/>
              </a:rPr>
              <a:t>β</a:t>
            </a:r>
            <a:r>
              <a:rPr lang="en-US" b="0" smtClean="0"/>
              <a:t>-lactam -3</a:t>
            </a:r>
            <a:r>
              <a:rPr lang="en-US" b="0" baseline="30000" smtClean="0"/>
              <a:t>rd</a:t>
            </a:r>
            <a:r>
              <a:rPr lang="en-US" b="0" smtClean="0"/>
              <a:t> Generation cephalosporin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838200" y="2651125"/>
            <a:ext cx="7848600" cy="3978275"/>
          </a:xfrm>
        </p:spPr>
        <p:txBody>
          <a:bodyPr/>
          <a:lstStyle/>
          <a:p>
            <a:pPr eaLnBrk="1" hangingPunct="1"/>
            <a:r>
              <a:rPr lang="en-US" dirty="0" smtClean="0"/>
              <a:t>Exposure Assessment</a:t>
            </a:r>
          </a:p>
          <a:p>
            <a:pPr lvl="1" eaLnBrk="1" hangingPunct="1"/>
            <a:r>
              <a:rPr lang="en-US" dirty="0" smtClean="0"/>
              <a:t>Baseline prevalence of antimicrobial resistance – NARMS data can be used</a:t>
            </a:r>
          </a:p>
          <a:p>
            <a:pPr lvl="2" eaLnBrk="1" hangingPunct="1"/>
            <a:r>
              <a:rPr lang="en-US" sz="2400" dirty="0" smtClean="0"/>
              <a:t>Prevalence of </a:t>
            </a:r>
            <a:r>
              <a:rPr lang="en-US" sz="2400" i="1" dirty="0" smtClean="0"/>
              <a:t>S. </a:t>
            </a:r>
            <a:r>
              <a:rPr lang="en-US" sz="2400" i="1" dirty="0" err="1" smtClean="0"/>
              <a:t>enterica</a:t>
            </a:r>
            <a:r>
              <a:rPr lang="en-US" sz="2400" dirty="0" smtClean="0"/>
              <a:t> is &lt;5% in ground beef and resistance is 10-15%. </a:t>
            </a:r>
          </a:p>
          <a:p>
            <a:pPr lvl="2" eaLnBrk="1" hangingPunct="1"/>
            <a:r>
              <a:rPr lang="en-US" sz="2400" dirty="0" smtClean="0"/>
              <a:t>Prevalence of </a:t>
            </a:r>
            <a:r>
              <a:rPr lang="en-US" sz="2400" i="1" dirty="0" smtClean="0"/>
              <a:t>E. coli</a:t>
            </a:r>
            <a:r>
              <a:rPr lang="en-US" sz="2400" dirty="0" smtClean="0"/>
              <a:t> is 70-80% and resistance is &lt;5%.</a:t>
            </a:r>
          </a:p>
          <a:p>
            <a:pPr lvl="2" eaLnBrk="1" hangingPunct="1">
              <a:buFont typeface="Wingdings" pitchFamily="2" charset="2"/>
              <a:buNone/>
            </a:pPr>
            <a:r>
              <a:rPr lang="en-US" sz="800" dirty="0" smtClean="0">
                <a:hlinkClick r:id="rId2"/>
              </a:rPr>
              <a:t>http://www.fda.gov/AnimalVeterinary/SafetyHealth/AntimicrobialResistance/NationalAntimicrobialResistanceMonitoringSystem/ucm268951.htm</a:t>
            </a:r>
            <a:r>
              <a:rPr lang="en-US" dirty="0" smtClean="0"/>
              <a:t> </a:t>
            </a:r>
            <a:endParaRPr lang="en-US" sz="800" dirty="0" smtClean="0"/>
          </a:p>
          <a:p>
            <a:pPr marL="914400" lvl="2" indent="0" eaLnBrk="1" hangingPunct="1">
              <a:buNone/>
            </a:pPr>
            <a:endParaRPr lang="en-US" sz="2400" i="1" baseline="-25000" dirty="0" smtClean="0"/>
          </a:p>
          <a:p>
            <a:pPr lvl="2" eaLnBrk="1" hangingPunct="1"/>
            <a:endParaRPr lang="en-US" i="1" dirty="0" smtClean="0">
              <a:latin typeface="Times New Roman" pitchFamily="18" charset="0"/>
            </a:endParaRPr>
          </a:p>
        </p:txBody>
      </p:sp>
      <p:sp>
        <p:nvSpPr>
          <p:cNvPr id="29698" name="AutoShape 2"/>
          <p:cNvSpPr>
            <a:spLocks noGrp="1" noChangeArrowheads="1"/>
          </p:cNvSpPr>
          <p:nvPr>
            <p:ph type="title"/>
          </p:nvPr>
        </p:nvSpPr>
        <p:spPr>
          <a:xfrm>
            <a:off x="609600" y="1219200"/>
            <a:ext cx="7924800" cy="914400"/>
          </a:xfrm>
        </p:spPr>
        <p:txBody>
          <a:bodyPr/>
          <a:lstStyle/>
          <a:p>
            <a:pPr eaLnBrk="1" hangingPunct="1"/>
            <a:r>
              <a:rPr lang="en-US" b="0" smtClean="0"/>
              <a:t>Example: </a:t>
            </a:r>
            <a:r>
              <a:rPr lang="el-GR" b="0" smtClean="0">
                <a:cs typeface="Times New Roman" pitchFamily="18" charset="0"/>
              </a:rPr>
              <a:t>β</a:t>
            </a:r>
            <a:r>
              <a:rPr lang="en-US" b="0" smtClean="0"/>
              <a:t>-lactam -3</a:t>
            </a:r>
            <a:r>
              <a:rPr lang="en-US" b="0" baseline="30000" smtClean="0"/>
              <a:t>rd</a:t>
            </a:r>
            <a:r>
              <a:rPr lang="en-US" b="0" smtClean="0"/>
              <a:t> Generation cephalosporin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p:txBody>
          <a:bodyPr/>
          <a:lstStyle/>
          <a:p>
            <a:pPr eaLnBrk="1" hangingPunct="1">
              <a:lnSpc>
                <a:spcPct val="90000"/>
              </a:lnSpc>
            </a:pPr>
            <a:r>
              <a:rPr lang="en-US" dirty="0" smtClean="0"/>
              <a:t>Release Assessment:  </a:t>
            </a:r>
            <a:r>
              <a:rPr lang="en-US" sz="2400" dirty="0" smtClean="0"/>
              <a:t> </a:t>
            </a:r>
            <a:r>
              <a:rPr lang="en-US" dirty="0" smtClean="0">
                <a:solidFill>
                  <a:srgbClr val="FF0000"/>
                </a:solidFill>
              </a:rPr>
              <a:t>HIGH</a:t>
            </a:r>
          </a:p>
          <a:p>
            <a:pPr lvl="1" eaLnBrk="1" hangingPunct="1">
              <a:lnSpc>
                <a:spcPct val="90000"/>
              </a:lnSpc>
            </a:pPr>
            <a:r>
              <a:rPr lang="en-US" sz="2000" dirty="0" smtClean="0"/>
              <a:t>Many antimicrobial resistance genes detected and associated with mobile elements</a:t>
            </a:r>
            <a:endParaRPr lang="en-US" sz="2000" dirty="0" smtClean="0">
              <a:solidFill>
                <a:srgbClr val="FF3300"/>
              </a:solidFill>
            </a:endParaRPr>
          </a:p>
          <a:p>
            <a:pPr eaLnBrk="1" hangingPunct="1">
              <a:lnSpc>
                <a:spcPct val="90000"/>
              </a:lnSpc>
            </a:pPr>
            <a:r>
              <a:rPr lang="en-US" dirty="0" smtClean="0"/>
              <a:t>Exposure Assessment:  </a:t>
            </a:r>
            <a:r>
              <a:rPr lang="en-US" dirty="0" smtClean="0">
                <a:solidFill>
                  <a:srgbClr val="FF0000"/>
                </a:solidFill>
              </a:rPr>
              <a:t>MEDIUM</a:t>
            </a:r>
            <a:endParaRPr lang="en-US" dirty="0" smtClean="0"/>
          </a:p>
          <a:p>
            <a:pPr lvl="1" eaLnBrk="1" hangingPunct="1">
              <a:lnSpc>
                <a:spcPct val="90000"/>
              </a:lnSpc>
            </a:pPr>
            <a:r>
              <a:rPr lang="en-US" sz="2000" dirty="0" smtClean="0"/>
              <a:t>&lt;5% prevalence </a:t>
            </a:r>
            <a:r>
              <a:rPr lang="en-US" sz="2000" i="1" dirty="0" smtClean="0"/>
              <a:t>S. </a:t>
            </a:r>
            <a:r>
              <a:rPr lang="en-US" sz="2000" i="1" dirty="0" err="1" smtClean="0"/>
              <a:t>enterica</a:t>
            </a:r>
            <a:r>
              <a:rPr lang="en-US" sz="2000" dirty="0" smtClean="0"/>
              <a:t> in meat, 70-80% prevalence in </a:t>
            </a:r>
            <a:r>
              <a:rPr lang="en-US" sz="2000" i="1" dirty="0" smtClean="0"/>
              <a:t>E. coli</a:t>
            </a:r>
            <a:r>
              <a:rPr lang="en-US" sz="2000" dirty="0" smtClean="0"/>
              <a:t>, with low antimicrobial resistance prevalence</a:t>
            </a:r>
            <a:endParaRPr lang="en-US" sz="2000" dirty="0" smtClean="0">
              <a:solidFill>
                <a:srgbClr val="FF3300"/>
              </a:solidFill>
            </a:endParaRPr>
          </a:p>
          <a:p>
            <a:pPr eaLnBrk="1" hangingPunct="1">
              <a:lnSpc>
                <a:spcPct val="90000"/>
              </a:lnSpc>
            </a:pPr>
            <a:r>
              <a:rPr lang="en-US" dirty="0" smtClean="0"/>
              <a:t>Consequence Assessment:  </a:t>
            </a:r>
            <a:r>
              <a:rPr lang="en-US" dirty="0" smtClean="0">
                <a:solidFill>
                  <a:srgbClr val="FF0000"/>
                </a:solidFill>
              </a:rPr>
              <a:t>HIGH</a:t>
            </a:r>
          </a:p>
          <a:p>
            <a:pPr lvl="1" eaLnBrk="1" hangingPunct="1">
              <a:lnSpc>
                <a:spcPct val="90000"/>
              </a:lnSpc>
            </a:pPr>
            <a:r>
              <a:rPr lang="en-US" sz="2000" dirty="0" smtClean="0"/>
              <a:t>Critically Important drug</a:t>
            </a:r>
            <a:endParaRPr lang="en-US" sz="2000" dirty="0" smtClean="0">
              <a:solidFill>
                <a:srgbClr val="FF3300"/>
              </a:solidFill>
            </a:endParaRPr>
          </a:p>
          <a:p>
            <a:pPr eaLnBrk="1" hangingPunct="1">
              <a:lnSpc>
                <a:spcPct val="90000"/>
              </a:lnSpc>
            </a:pPr>
            <a:r>
              <a:rPr lang="en-US" dirty="0" smtClean="0"/>
              <a:t>Risk Estimation: </a:t>
            </a:r>
            <a:r>
              <a:rPr lang="en-US" dirty="0" smtClean="0">
                <a:solidFill>
                  <a:srgbClr val="FF3300"/>
                </a:solidFill>
              </a:rPr>
              <a:t>HIGH</a:t>
            </a:r>
          </a:p>
          <a:p>
            <a:pPr lvl="1" eaLnBrk="1" hangingPunct="1">
              <a:lnSpc>
                <a:spcPct val="90000"/>
              </a:lnSpc>
            </a:pPr>
            <a:endParaRPr lang="en-US" sz="2800" dirty="0" smtClean="0"/>
          </a:p>
          <a:p>
            <a:pPr lvl="1" eaLnBrk="1" hangingPunct="1">
              <a:lnSpc>
                <a:spcPct val="90000"/>
              </a:lnSpc>
              <a:buFontTx/>
              <a:buNone/>
            </a:pPr>
            <a:endParaRPr lang="en-US" sz="2800" dirty="0" smtClean="0"/>
          </a:p>
        </p:txBody>
      </p:sp>
      <p:sp>
        <p:nvSpPr>
          <p:cNvPr id="30722" name="AutoShape 2"/>
          <p:cNvSpPr>
            <a:spLocks noGrp="1" noChangeArrowheads="1"/>
          </p:cNvSpPr>
          <p:nvPr>
            <p:ph type="title"/>
          </p:nvPr>
        </p:nvSpPr>
        <p:spPr/>
        <p:txBody>
          <a:bodyPr/>
          <a:lstStyle/>
          <a:p>
            <a:pPr eaLnBrk="1" hangingPunct="1"/>
            <a:r>
              <a:rPr lang="en-US" b="0" smtClean="0"/>
              <a:t>Example: </a:t>
            </a:r>
            <a:r>
              <a:rPr lang="el-GR" b="0" smtClean="0">
                <a:cs typeface="Times New Roman" pitchFamily="18" charset="0"/>
              </a:rPr>
              <a:t>β</a:t>
            </a:r>
            <a:r>
              <a:rPr lang="en-US" b="0" smtClean="0"/>
              <a:t>-lactam -3</a:t>
            </a:r>
            <a:r>
              <a:rPr lang="en-US" b="0" baseline="30000" smtClean="0"/>
              <a:t>rd</a:t>
            </a:r>
            <a:r>
              <a:rPr lang="en-US" b="0" smtClean="0"/>
              <a:t> Generation cephalosporin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381000" y="2362200"/>
            <a:ext cx="8229600" cy="3657600"/>
          </a:xfrm>
        </p:spPr>
        <p:txBody>
          <a:bodyPr/>
          <a:lstStyle/>
          <a:p>
            <a:pPr eaLnBrk="1" hangingPunct="1">
              <a:lnSpc>
                <a:spcPct val="90000"/>
              </a:lnSpc>
            </a:pPr>
            <a:r>
              <a:rPr lang="en-US" dirty="0" smtClean="0"/>
              <a:t>Evaluate the acceptable daily intake (ADI) per day of drug that can be consumed by humans in animal-derived food product with no adverse effects</a:t>
            </a:r>
          </a:p>
          <a:p>
            <a:pPr eaLnBrk="1" hangingPunct="1">
              <a:lnSpc>
                <a:spcPct val="90000"/>
              </a:lnSpc>
            </a:pPr>
            <a:r>
              <a:rPr lang="en-US" dirty="0" smtClean="0"/>
              <a:t>Adverse effects: </a:t>
            </a:r>
          </a:p>
          <a:p>
            <a:pPr lvl="1" eaLnBrk="1" hangingPunct="1">
              <a:lnSpc>
                <a:spcPct val="90000"/>
              </a:lnSpc>
            </a:pPr>
            <a:r>
              <a:rPr lang="en-US" dirty="0" smtClean="0"/>
              <a:t>Potential disruption of the colonization of the human intestinal bacteria</a:t>
            </a:r>
          </a:p>
          <a:p>
            <a:pPr lvl="1" eaLnBrk="1" hangingPunct="1">
              <a:lnSpc>
                <a:spcPct val="90000"/>
              </a:lnSpc>
            </a:pPr>
            <a:r>
              <a:rPr lang="en-US" dirty="0" smtClean="0"/>
              <a:t>Potential for development of human intestinal microbe antimicrobial resistance</a:t>
            </a:r>
            <a:r>
              <a:rPr lang="en-US" dirty="0" smtClean="0">
                <a:solidFill>
                  <a:srgbClr val="6600CC"/>
                </a:solidFill>
              </a:rPr>
              <a:t> </a:t>
            </a:r>
          </a:p>
        </p:txBody>
      </p:sp>
      <p:sp>
        <p:nvSpPr>
          <p:cNvPr id="31746" name="AutoShape 2"/>
          <p:cNvSpPr>
            <a:spLocks noGrp="1" noChangeArrowheads="1"/>
          </p:cNvSpPr>
          <p:nvPr>
            <p:ph type="title"/>
          </p:nvPr>
        </p:nvSpPr>
        <p:spPr>
          <a:xfrm>
            <a:off x="304800" y="990600"/>
            <a:ext cx="9067800" cy="914400"/>
          </a:xfrm>
        </p:spPr>
        <p:txBody>
          <a:bodyPr/>
          <a:lstStyle/>
          <a:p>
            <a:pPr algn="ctr" eaLnBrk="1" hangingPunct="1"/>
            <a:r>
              <a:rPr lang="en-US" b="0" smtClean="0">
                <a:solidFill>
                  <a:schemeClr val="tx1"/>
                </a:solidFill>
              </a:rPr>
              <a:t>Effects on the Human Intestinal Bacteria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txBox="1">
            <a:spLocks noGrp="1"/>
          </p:cNvSpPr>
          <p:nvPr/>
        </p:nvSpPr>
        <p:spPr bwMode="auto">
          <a:xfrm>
            <a:off x="5791200" y="6248400"/>
            <a:ext cx="2897188" cy="474663"/>
          </a:xfrm>
          <a:prstGeom prst="rect">
            <a:avLst/>
          </a:prstGeom>
          <a:noFill/>
          <a:extLst/>
        </p:spPr>
        <p:txBody>
          <a:bodyPr anchor="b"/>
          <a:lstStyle/>
          <a:p>
            <a:pPr>
              <a:defRPr/>
            </a:pPr>
            <a:r>
              <a:rPr lang="en-US" sz="1400">
                <a:latin typeface="+mn-lt"/>
              </a:rPr>
              <a:t>FDA/CVM</a:t>
            </a:r>
          </a:p>
        </p:txBody>
      </p:sp>
      <p:sp>
        <p:nvSpPr>
          <p:cNvPr id="4" name="Date Placeholder 1"/>
          <p:cNvSpPr txBox="1">
            <a:spLocks noGrp="1"/>
          </p:cNvSpPr>
          <p:nvPr/>
        </p:nvSpPr>
        <p:spPr bwMode="auto">
          <a:xfrm>
            <a:off x="2438400" y="6248400"/>
            <a:ext cx="2130425" cy="474663"/>
          </a:xfrm>
          <a:prstGeom prst="rect">
            <a:avLst/>
          </a:prstGeom>
          <a:noFill/>
          <a:extLst/>
        </p:spPr>
        <p:txBody>
          <a:bodyPr anchor="b"/>
          <a:lstStyle/>
          <a:p>
            <a:pPr algn="r">
              <a:defRPr/>
            </a:pPr>
            <a:r>
              <a:rPr lang="en-US" sz="1400">
                <a:latin typeface="+mn-lt"/>
              </a:rPr>
              <a:t>6/14/2012</a:t>
            </a:r>
          </a:p>
        </p:txBody>
      </p:sp>
      <p:sp>
        <p:nvSpPr>
          <p:cNvPr id="6" name="Slide Number Placeholder 3"/>
          <p:cNvSpPr txBox="1">
            <a:spLocks noGrp="1"/>
          </p:cNvSpPr>
          <p:nvPr/>
        </p:nvSpPr>
        <p:spPr bwMode="auto">
          <a:xfrm>
            <a:off x="84138" y="6242050"/>
            <a:ext cx="587375" cy="488950"/>
          </a:xfrm>
          <a:prstGeom prst="rect">
            <a:avLst/>
          </a:prstGeom>
          <a:noFill/>
          <a:extLst/>
        </p:spPr>
        <p:txBody>
          <a:bodyPr anchor="b" anchorCtr="1"/>
          <a:lstStyle/>
          <a:p>
            <a:pPr algn="l">
              <a:defRPr/>
            </a:pPr>
            <a:fld id="{8F6B0934-FDEF-408D-A6D9-1D41F6F41A99}" type="slidenum">
              <a:rPr lang="en-US" sz="2600" b="1">
                <a:solidFill>
                  <a:schemeClr val="bg1"/>
                </a:solidFill>
                <a:latin typeface="+mn-lt"/>
              </a:rPr>
              <a:pPr algn="l">
                <a:defRPr/>
              </a:pPr>
              <a:t>3</a:t>
            </a:fld>
            <a:endParaRPr lang="en-US" sz="2600" b="1">
              <a:solidFill>
                <a:schemeClr val="bg1"/>
              </a:solidFill>
              <a:latin typeface="+mn-lt"/>
            </a:endParaRPr>
          </a:p>
        </p:txBody>
      </p:sp>
      <p:sp>
        <p:nvSpPr>
          <p:cNvPr id="5126" name="Content Placeholder 2"/>
          <p:cNvSpPr>
            <a:spLocks noGrp="1"/>
          </p:cNvSpPr>
          <p:nvPr>
            <p:ph idx="4294967295"/>
          </p:nvPr>
        </p:nvSpPr>
        <p:spPr/>
        <p:txBody>
          <a:bodyPr/>
          <a:lstStyle/>
          <a:p>
            <a:pPr eaLnBrk="1" hangingPunct="1">
              <a:lnSpc>
                <a:spcPct val="90000"/>
              </a:lnSpc>
              <a:buFont typeface="Wingdings" pitchFamily="2" charset="2"/>
              <a:buBlip>
                <a:blip r:embed="rId3"/>
              </a:buBlip>
            </a:pPr>
            <a:r>
              <a:rPr lang="en-US" dirty="0" smtClean="0">
                <a:solidFill>
                  <a:srgbClr val="002060"/>
                </a:solidFill>
              </a:rPr>
              <a:t>The evaluation of safety is based on risk assessment principles</a:t>
            </a:r>
          </a:p>
          <a:p>
            <a:pPr eaLnBrk="1" hangingPunct="1">
              <a:lnSpc>
                <a:spcPct val="90000"/>
              </a:lnSpc>
              <a:buFont typeface="Wingdings" pitchFamily="2" charset="2"/>
              <a:buNone/>
            </a:pPr>
            <a:r>
              <a:rPr lang="en-US" dirty="0" smtClean="0">
                <a:solidFill>
                  <a:srgbClr val="002060"/>
                </a:solidFill>
              </a:rPr>
              <a:t>		Risk = Hazard x Exposure</a:t>
            </a:r>
          </a:p>
          <a:p>
            <a:pPr eaLnBrk="1" hangingPunct="1">
              <a:lnSpc>
                <a:spcPct val="90000"/>
              </a:lnSpc>
              <a:buFont typeface="Wingdings" pitchFamily="2" charset="2"/>
              <a:buBlip>
                <a:blip r:embed="rId3"/>
              </a:buBlip>
            </a:pPr>
            <a:r>
              <a:rPr lang="en-US" dirty="0" smtClean="0">
                <a:solidFill>
                  <a:srgbClr val="002060"/>
                </a:solidFill>
              </a:rPr>
              <a:t>Hazard: toxicity, antimicrobial resistance</a:t>
            </a:r>
          </a:p>
          <a:p>
            <a:pPr eaLnBrk="1" hangingPunct="1">
              <a:lnSpc>
                <a:spcPct val="90000"/>
              </a:lnSpc>
              <a:buFont typeface="Wingdings" pitchFamily="2" charset="2"/>
              <a:buBlip>
                <a:blip r:embed="rId3"/>
              </a:buBlip>
            </a:pPr>
            <a:r>
              <a:rPr lang="en-US" dirty="0" smtClean="0">
                <a:solidFill>
                  <a:srgbClr val="002060"/>
                </a:solidFill>
              </a:rPr>
              <a:t>Exposure: potential human exposure to drug residues through consumption of edible tissues</a:t>
            </a:r>
          </a:p>
          <a:p>
            <a:pPr eaLnBrk="1" hangingPunct="1">
              <a:buFont typeface="Wingdings" pitchFamily="2" charset="2"/>
              <a:buBlip>
                <a:blip r:embed="rId3"/>
              </a:buBlip>
            </a:pPr>
            <a:endParaRPr lang="en-US" dirty="0" smtClean="0"/>
          </a:p>
        </p:txBody>
      </p:sp>
      <p:sp>
        <p:nvSpPr>
          <p:cNvPr id="5125" name="Title 1"/>
          <p:cNvSpPr>
            <a:spLocks noGrp="1"/>
          </p:cNvSpPr>
          <p:nvPr>
            <p:ph type="title" idx="4294967295"/>
          </p:nvPr>
        </p:nvSpPr>
        <p:spPr/>
        <p:txBody>
          <a:bodyPr/>
          <a:lstStyle/>
          <a:p>
            <a:pPr eaLnBrk="1" hangingPunct="1"/>
            <a:r>
              <a:rPr lang="en-US" smtClean="0">
                <a:solidFill>
                  <a:srgbClr val="FF0000"/>
                </a:solidFill>
              </a:rPr>
              <a:t>Human Food Safety Evaluation</a:t>
            </a:r>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457200" y="2362200"/>
            <a:ext cx="8229600" cy="4876800"/>
          </a:xfrm>
        </p:spPr>
        <p:txBody>
          <a:bodyPr/>
          <a:lstStyle/>
          <a:p>
            <a:pPr eaLnBrk="1" hangingPunct="1"/>
            <a:r>
              <a:rPr lang="en-US" sz="2400" dirty="0" smtClean="0"/>
              <a:t>Are residues of a drug (and/or its metabolites) microbiologically active against representative human intestinal bacteria? </a:t>
            </a:r>
          </a:p>
          <a:p>
            <a:pPr eaLnBrk="1" hangingPunct="1"/>
            <a:r>
              <a:rPr lang="en-US" sz="2400" b="1" dirty="0" smtClean="0"/>
              <a:t>Recommended data to answer the question:</a:t>
            </a:r>
          </a:p>
          <a:p>
            <a:pPr eaLnBrk="1" hangingPunct="1">
              <a:buFont typeface="Wingdings" pitchFamily="2" charset="2"/>
              <a:buNone/>
            </a:pPr>
            <a:r>
              <a:rPr lang="en-US" sz="2400" dirty="0" smtClean="0"/>
              <a:t>	Examples of selected intestinal bacteria including:  </a:t>
            </a:r>
          </a:p>
          <a:p>
            <a:pPr eaLnBrk="1" hangingPunct="1">
              <a:buFont typeface="Wingdings" pitchFamily="2" charset="2"/>
              <a:buNone/>
            </a:pPr>
            <a:r>
              <a:rPr lang="en-US" sz="2400" i="1" dirty="0" smtClean="0"/>
              <a:t>	E. coli</a:t>
            </a:r>
            <a:r>
              <a:rPr lang="en-US" sz="2400" dirty="0" smtClean="0"/>
              <a:t>, and species of </a:t>
            </a:r>
            <a:r>
              <a:rPr lang="en-US" sz="2400" i="1" dirty="0" err="1" smtClean="0"/>
              <a:t>Bacteroides</a:t>
            </a:r>
            <a:r>
              <a:rPr lang="en-US" sz="2400" dirty="0" smtClean="0"/>
              <a:t>, </a:t>
            </a:r>
            <a:r>
              <a:rPr lang="en-US" sz="2400" i="1" dirty="0" err="1" smtClean="0"/>
              <a:t>Bifidobacterium</a:t>
            </a:r>
            <a:r>
              <a:rPr lang="en-US" sz="2400" dirty="0" smtClean="0"/>
              <a:t>, </a:t>
            </a:r>
            <a:r>
              <a:rPr lang="en-US" sz="2400" i="1" dirty="0" smtClean="0"/>
              <a:t>Clostridium</a:t>
            </a:r>
            <a:r>
              <a:rPr lang="en-US" sz="2400" dirty="0" smtClean="0"/>
              <a:t>, </a:t>
            </a:r>
            <a:r>
              <a:rPr lang="en-US" sz="2400" i="1" dirty="0" smtClean="0"/>
              <a:t>Enterococcus</a:t>
            </a:r>
            <a:r>
              <a:rPr lang="en-US" sz="2400" dirty="0" smtClean="0"/>
              <a:t>, </a:t>
            </a:r>
            <a:r>
              <a:rPr lang="en-US" sz="2400" i="1" dirty="0" err="1" smtClean="0"/>
              <a:t>Eubacterium</a:t>
            </a:r>
            <a:r>
              <a:rPr lang="en-US" sz="2400" dirty="0" smtClean="0"/>
              <a:t>, </a:t>
            </a:r>
            <a:r>
              <a:rPr lang="en-US" sz="2400" i="1" dirty="0" err="1" smtClean="0"/>
              <a:t>Fusobacterium</a:t>
            </a:r>
            <a:r>
              <a:rPr lang="en-US" sz="2400" dirty="0" smtClean="0"/>
              <a:t>, </a:t>
            </a:r>
            <a:r>
              <a:rPr lang="en-US" sz="2400" i="1" dirty="0" smtClean="0"/>
              <a:t>Lactobacillus</a:t>
            </a:r>
            <a:r>
              <a:rPr lang="en-US" sz="2400" dirty="0" smtClean="0"/>
              <a:t>, </a:t>
            </a:r>
            <a:r>
              <a:rPr lang="en-US" sz="2400" i="1" dirty="0" err="1" smtClean="0"/>
              <a:t>Peptostreptococcus</a:t>
            </a:r>
            <a:r>
              <a:rPr lang="en-US" sz="2400" dirty="0" smtClean="0"/>
              <a:t>/</a:t>
            </a:r>
            <a:r>
              <a:rPr lang="en-US" sz="2400" i="1" dirty="0" err="1" smtClean="0"/>
              <a:t>Peptococcus</a:t>
            </a:r>
            <a:r>
              <a:rPr lang="en-US" sz="2400" i="1" dirty="0" smtClean="0"/>
              <a:t>.</a:t>
            </a:r>
            <a:r>
              <a:rPr lang="en-US" sz="2400" dirty="0" smtClean="0">
                <a:solidFill>
                  <a:schemeClr val="bg1"/>
                </a:solidFill>
              </a:rPr>
              <a:t> </a:t>
            </a:r>
          </a:p>
        </p:txBody>
      </p:sp>
      <p:sp>
        <p:nvSpPr>
          <p:cNvPr id="32770" name="AutoShape 2"/>
          <p:cNvSpPr>
            <a:spLocks noGrp="1" noChangeArrowheads="1"/>
          </p:cNvSpPr>
          <p:nvPr>
            <p:ph type="title"/>
          </p:nvPr>
        </p:nvSpPr>
        <p:spPr>
          <a:xfrm>
            <a:off x="685800" y="685800"/>
            <a:ext cx="7848600" cy="1143000"/>
          </a:xfrm>
        </p:spPr>
        <p:txBody>
          <a:bodyPr/>
          <a:lstStyle/>
          <a:p>
            <a:pPr eaLnBrk="1" hangingPunct="1"/>
            <a:r>
              <a:rPr lang="en-US" b="0" smtClean="0">
                <a:solidFill>
                  <a:schemeClr val="tx1"/>
                </a:solidFill>
              </a:rPr>
              <a:t>Scientific Questions to be Addressed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33388" y="2514600"/>
            <a:ext cx="8229600" cy="3276600"/>
          </a:xfrm>
        </p:spPr>
        <p:txBody>
          <a:bodyPr/>
          <a:lstStyle/>
          <a:p>
            <a:pPr eaLnBrk="1" hangingPunct="1"/>
            <a:r>
              <a:rPr lang="en-US" dirty="0" smtClean="0"/>
              <a:t>Do residues enter the human colon? </a:t>
            </a:r>
          </a:p>
          <a:p>
            <a:pPr eaLnBrk="1" hangingPunct="1"/>
            <a:r>
              <a:rPr lang="en-US" b="1" dirty="0" smtClean="0"/>
              <a:t>Recommended data to answer the question:</a:t>
            </a:r>
            <a:endParaRPr lang="en-US" dirty="0" smtClean="0"/>
          </a:p>
          <a:p>
            <a:pPr eaLnBrk="1" hangingPunct="1">
              <a:spcBef>
                <a:spcPct val="0"/>
              </a:spcBef>
              <a:buFont typeface="Wingdings" pitchFamily="2" charset="2"/>
              <a:buNone/>
            </a:pPr>
            <a:r>
              <a:rPr lang="en-US" dirty="0" smtClean="0"/>
              <a:t>	Drug’s absorption, distribution, metabolism, excretion (ADME), bioavailability, or similar data may provide information on the percentage of the ingested residue that enters the colon. </a:t>
            </a:r>
          </a:p>
        </p:txBody>
      </p:sp>
      <p:sp>
        <p:nvSpPr>
          <p:cNvPr id="33794" name="AutoShape 2"/>
          <p:cNvSpPr>
            <a:spLocks noGrp="1" noChangeArrowheads="1"/>
          </p:cNvSpPr>
          <p:nvPr>
            <p:ph type="title"/>
          </p:nvPr>
        </p:nvSpPr>
        <p:spPr>
          <a:xfrm>
            <a:off x="685800" y="533400"/>
            <a:ext cx="8229600" cy="1143000"/>
          </a:xfrm>
        </p:spPr>
        <p:txBody>
          <a:bodyPr/>
          <a:lstStyle/>
          <a:p>
            <a:pPr eaLnBrk="1" hangingPunct="1"/>
            <a:r>
              <a:rPr lang="en-US" b="0" smtClean="0">
                <a:solidFill>
                  <a:schemeClr val="tx1"/>
                </a:solidFill>
              </a:rPr>
              <a:t>Scientific Questions to be Addressed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433388" y="2332038"/>
            <a:ext cx="8229600" cy="4525962"/>
          </a:xfrm>
        </p:spPr>
        <p:txBody>
          <a:bodyPr/>
          <a:lstStyle/>
          <a:p>
            <a:pPr eaLnBrk="1" hangingPunct="1"/>
            <a:r>
              <a:rPr lang="en-US" sz="2400" dirty="0" smtClean="0"/>
              <a:t>Do the residues entering the human colon remain microbiologically active?</a:t>
            </a:r>
          </a:p>
          <a:p>
            <a:pPr eaLnBrk="1" hangingPunct="1"/>
            <a:r>
              <a:rPr lang="en-US" sz="2400" b="1" dirty="0" smtClean="0"/>
              <a:t>Recommended data to answer the question:</a:t>
            </a:r>
          </a:p>
          <a:p>
            <a:pPr eaLnBrk="1" hangingPunct="1">
              <a:buFont typeface="Wingdings" pitchFamily="2" charset="2"/>
              <a:buNone/>
            </a:pPr>
            <a:r>
              <a:rPr lang="en-US" sz="2400" dirty="0" smtClean="0"/>
              <a:t>	Data demonstrating loss of microbiological activity from </a:t>
            </a:r>
            <a:r>
              <a:rPr lang="en-US" sz="2400" i="1" dirty="0" smtClean="0"/>
              <a:t>in vitro</a:t>
            </a:r>
            <a:r>
              <a:rPr lang="en-US" sz="2400" dirty="0" smtClean="0"/>
              <a:t> inactivation studies of the drug incubated with feces, or data from </a:t>
            </a:r>
            <a:r>
              <a:rPr lang="en-US" sz="2400" i="1" dirty="0" smtClean="0"/>
              <a:t>in vivo</a:t>
            </a:r>
            <a:r>
              <a:rPr lang="en-US" sz="2400" dirty="0" smtClean="0"/>
              <a:t> studies evaluating the drug’s microbiological activity in feces or colon content of animals.</a:t>
            </a:r>
          </a:p>
        </p:txBody>
      </p:sp>
      <p:sp>
        <p:nvSpPr>
          <p:cNvPr id="34818" name="AutoShape 2"/>
          <p:cNvSpPr>
            <a:spLocks noGrp="1" noChangeArrowheads="1"/>
          </p:cNvSpPr>
          <p:nvPr>
            <p:ph type="title"/>
          </p:nvPr>
        </p:nvSpPr>
        <p:spPr>
          <a:xfrm>
            <a:off x="685800" y="685800"/>
            <a:ext cx="8229600" cy="1143000"/>
          </a:xfrm>
        </p:spPr>
        <p:txBody>
          <a:bodyPr/>
          <a:lstStyle/>
          <a:p>
            <a:pPr eaLnBrk="1" hangingPunct="1"/>
            <a:r>
              <a:rPr lang="en-US" b="0" smtClean="0">
                <a:solidFill>
                  <a:schemeClr val="tx1"/>
                </a:solidFill>
              </a:rPr>
              <a:t>Scientific Questions to be Addressed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457200" y="2362200"/>
            <a:ext cx="7693025" cy="3886200"/>
          </a:xfrm>
        </p:spPr>
        <p:txBody>
          <a:bodyPr/>
          <a:lstStyle/>
          <a:p>
            <a:pPr eaLnBrk="1" hangingPunct="1">
              <a:lnSpc>
                <a:spcPct val="90000"/>
              </a:lnSpc>
            </a:pPr>
            <a:r>
              <a:rPr lang="en-US" dirty="0" smtClean="0"/>
              <a:t>If it can be shown that the antimicrobial drug is not active against human intestinal bacteria, the drug does not enter the colon, or is not active upon reaching the human colon, then the ADI will </a:t>
            </a:r>
            <a:r>
              <a:rPr lang="en-US" b="1" dirty="0" smtClean="0"/>
              <a:t>not</a:t>
            </a:r>
            <a:r>
              <a:rPr lang="en-US" dirty="0" smtClean="0"/>
              <a:t> be based on microbiological endpoints and remaining questions need </a:t>
            </a:r>
            <a:r>
              <a:rPr lang="en-US" b="1" dirty="0" smtClean="0"/>
              <a:t>not</a:t>
            </a:r>
            <a:r>
              <a:rPr lang="en-US" dirty="0" smtClean="0"/>
              <a:t> be addressed.  </a:t>
            </a:r>
          </a:p>
          <a:p>
            <a:pPr eaLnBrk="1" hangingPunct="1">
              <a:lnSpc>
                <a:spcPct val="90000"/>
              </a:lnSpc>
            </a:pPr>
            <a:r>
              <a:rPr lang="en-US" dirty="0" smtClean="0"/>
              <a:t>The ADI will be determined using a NOEL derived from traditional toxicology studies</a:t>
            </a:r>
            <a:r>
              <a:rPr lang="en-US" dirty="0" smtClean="0">
                <a:latin typeface="Times New Roman" pitchFamily="18" charset="0"/>
              </a:rPr>
              <a:t>.</a:t>
            </a:r>
          </a:p>
        </p:txBody>
      </p:sp>
      <p:sp>
        <p:nvSpPr>
          <p:cNvPr id="35842" name="AutoShape 2"/>
          <p:cNvSpPr>
            <a:spLocks noGrp="1" noChangeArrowheads="1"/>
          </p:cNvSpPr>
          <p:nvPr>
            <p:ph type="title"/>
          </p:nvPr>
        </p:nvSpPr>
        <p:spPr>
          <a:xfrm>
            <a:off x="609600" y="914400"/>
            <a:ext cx="8534400" cy="1143000"/>
          </a:xfrm>
        </p:spPr>
        <p:txBody>
          <a:bodyPr/>
          <a:lstStyle/>
          <a:p>
            <a:pPr eaLnBrk="1" hangingPunct="1"/>
            <a:r>
              <a:rPr lang="en-US" sz="3200" b="0" smtClean="0">
                <a:solidFill>
                  <a:schemeClr val="tx1"/>
                </a:solidFill>
              </a:rPr>
              <a:t>A scenario where there is reasonable certainty of no microbiological effects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685800" y="2514600"/>
            <a:ext cx="8229600" cy="4525963"/>
          </a:xfrm>
        </p:spPr>
        <p:txBody>
          <a:bodyPr/>
          <a:lstStyle/>
          <a:p>
            <a:pPr eaLnBrk="1" hangingPunct="1"/>
            <a:r>
              <a:rPr lang="en-US" sz="3200" dirty="0" smtClean="0"/>
              <a:t>If it can be shown that microbiologically active drug or metabolites reach the human colon, further scientific questions should be addressed.</a:t>
            </a:r>
          </a:p>
        </p:txBody>
      </p:sp>
      <p:sp>
        <p:nvSpPr>
          <p:cNvPr id="36866" name="AutoShape 2"/>
          <p:cNvSpPr>
            <a:spLocks noGrp="1" noChangeArrowheads="1"/>
          </p:cNvSpPr>
          <p:nvPr>
            <p:ph type="title"/>
          </p:nvPr>
        </p:nvSpPr>
        <p:spPr>
          <a:xfrm>
            <a:off x="609600" y="914400"/>
            <a:ext cx="8229600" cy="1143000"/>
          </a:xfrm>
        </p:spPr>
        <p:txBody>
          <a:bodyPr/>
          <a:lstStyle/>
          <a:p>
            <a:pPr eaLnBrk="1" hangingPunct="1"/>
            <a:r>
              <a:rPr lang="en-US" sz="3200" b="0" smtClean="0">
                <a:solidFill>
                  <a:schemeClr val="tx1"/>
                </a:solidFill>
              </a:rPr>
              <a:t>A Scenario Where the Microbiological ADI Should Be Determined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609600" y="2819400"/>
            <a:ext cx="7924800" cy="2532063"/>
          </a:xfrm>
        </p:spPr>
        <p:txBody>
          <a:bodyPr/>
          <a:lstStyle/>
          <a:p>
            <a:pPr eaLnBrk="1" hangingPunct="1">
              <a:lnSpc>
                <a:spcPct val="90000"/>
              </a:lnSpc>
              <a:buFont typeface="Wingdings" pitchFamily="2" charset="2"/>
              <a:buNone/>
            </a:pPr>
            <a:r>
              <a:rPr lang="en-US" smtClean="0">
                <a:solidFill>
                  <a:schemeClr val="bg1"/>
                </a:solidFill>
              </a:rPr>
              <a:t>	</a:t>
            </a:r>
            <a:r>
              <a:rPr lang="en-US" sz="3200" smtClean="0"/>
              <a:t>1.  Disruption of the colonization barrier, 	and</a:t>
            </a:r>
          </a:p>
          <a:p>
            <a:pPr eaLnBrk="1" hangingPunct="1">
              <a:lnSpc>
                <a:spcPct val="90000"/>
              </a:lnSpc>
              <a:buFont typeface="Wingdings" pitchFamily="2" charset="2"/>
              <a:buNone/>
            </a:pPr>
            <a:r>
              <a:rPr lang="en-GB" sz="3200" smtClean="0"/>
              <a:t>	2.  Increase in the population of 	antimicrobial resistant bacteria in the 	human colon.</a:t>
            </a:r>
            <a:endParaRPr lang="en-US" sz="3200" smtClean="0"/>
          </a:p>
          <a:p>
            <a:pPr eaLnBrk="1" hangingPunct="1">
              <a:lnSpc>
                <a:spcPct val="90000"/>
              </a:lnSpc>
            </a:pPr>
            <a:endParaRPr lang="en-US" sz="3200" smtClean="0"/>
          </a:p>
        </p:txBody>
      </p:sp>
      <p:sp>
        <p:nvSpPr>
          <p:cNvPr id="37890" name="AutoShape 2"/>
          <p:cNvSpPr>
            <a:spLocks noGrp="1" noChangeArrowheads="1"/>
          </p:cNvSpPr>
          <p:nvPr>
            <p:ph type="title"/>
          </p:nvPr>
        </p:nvSpPr>
        <p:spPr>
          <a:xfrm>
            <a:off x="838200" y="762000"/>
            <a:ext cx="6172200" cy="1143000"/>
          </a:xfrm>
        </p:spPr>
        <p:txBody>
          <a:bodyPr/>
          <a:lstStyle/>
          <a:p>
            <a:pPr eaLnBrk="1" hangingPunct="1"/>
            <a:r>
              <a:rPr lang="en-US" b="0" smtClean="0">
                <a:solidFill>
                  <a:schemeClr val="tx1"/>
                </a:solidFill>
              </a:rPr>
              <a:t>Endpoints of </a:t>
            </a:r>
            <a:br>
              <a:rPr lang="en-US" b="0" smtClean="0">
                <a:solidFill>
                  <a:schemeClr val="tx1"/>
                </a:solidFill>
              </a:rPr>
            </a:br>
            <a:r>
              <a:rPr lang="en-US" b="0" smtClean="0">
                <a:solidFill>
                  <a:schemeClr val="tx1"/>
                </a:solidFill>
              </a:rPr>
              <a:t>Human Health Concern</a:t>
            </a:r>
            <a:r>
              <a:rPr lang="en-US" sz="3200" smtClean="0">
                <a:solidFill>
                  <a:schemeClr val="bg1"/>
                </a:solidFill>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457200" y="2490788"/>
            <a:ext cx="8229600" cy="3078162"/>
          </a:xfrm>
        </p:spPr>
        <p:txBody>
          <a:bodyPr/>
          <a:lstStyle/>
          <a:p>
            <a:pPr eaLnBrk="1" hangingPunct="1"/>
            <a:r>
              <a:rPr lang="en-US" dirty="0" smtClean="0"/>
              <a:t>Provide scientific justification to eliminate the need for testing either one or both endpoints of concern; </a:t>
            </a:r>
          </a:p>
          <a:p>
            <a:pPr eaLnBrk="1" hangingPunct="1"/>
            <a:r>
              <a:rPr lang="en-US" dirty="0" smtClean="0"/>
              <a:t>If a decision cannot be made based on the available information, both endpoints should be examined.</a:t>
            </a:r>
            <a:r>
              <a:rPr lang="en-US" dirty="0" smtClean="0">
                <a:solidFill>
                  <a:schemeClr val="bg1"/>
                </a:solidFill>
              </a:rPr>
              <a:t> </a:t>
            </a:r>
          </a:p>
        </p:txBody>
      </p:sp>
      <p:sp>
        <p:nvSpPr>
          <p:cNvPr id="38914" name="AutoShape 2"/>
          <p:cNvSpPr>
            <a:spLocks noGrp="1" noChangeArrowheads="1"/>
          </p:cNvSpPr>
          <p:nvPr>
            <p:ph type="title"/>
          </p:nvPr>
        </p:nvSpPr>
        <p:spPr>
          <a:xfrm>
            <a:off x="838200" y="685800"/>
            <a:ext cx="7467600" cy="1143000"/>
          </a:xfrm>
        </p:spPr>
        <p:txBody>
          <a:bodyPr/>
          <a:lstStyle/>
          <a:p>
            <a:pPr eaLnBrk="1" hangingPunct="1"/>
            <a:r>
              <a:rPr lang="en-US" sz="3200" b="0" smtClean="0">
                <a:solidFill>
                  <a:schemeClr val="tx1"/>
                </a:solidFill>
              </a:rPr>
              <a:t>Scientific Questions to be Addressed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609600" y="2362200"/>
            <a:ext cx="8001000" cy="4114800"/>
          </a:xfrm>
        </p:spPr>
        <p:txBody>
          <a:bodyPr/>
          <a:lstStyle/>
          <a:p>
            <a:pPr eaLnBrk="1" hangingPunct="1"/>
            <a:r>
              <a:rPr lang="en-US" dirty="0" smtClean="0"/>
              <a:t>The </a:t>
            </a:r>
            <a:r>
              <a:rPr lang="en-US" dirty="0" err="1" smtClean="0"/>
              <a:t>microbiolgical</a:t>
            </a:r>
            <a:r>
              <a:rPr lang="en-US" dirty="0" smtClean="0"/>
              <a:t> ADI can be determined by:</a:t>
            </a:r>
          </a:p>
          <a:p>
            <a:pPr lvl="1" eaLnBrk="1" hangingPunct="1"/>
            <a:r>
              <a:rPr lang="en-US" dirty="0" smtClean="0"/>
              <a:t>Calculating the </a:t>
            </a:r>
            <a:r>
              <a:rPr lang="en-US" dirty="0" err="1" smtClean="0"/>
              <a:t>MIC</a:t>
            </a:r>
            <a:r>
              <a:rPr lang="en-US" baseline="-25000" dirty="0" err="1" smtClean="0"/>
              <a:t>calc</a:t>
            </a:r>
            <a:r>
              <a:rPr lang="en-US" dirty="0" smtClean="0"/>
              <a:t>, a value which will provide information regarding the potential for the drug dose in the human intestine to be bactericidal</a:t>
            </a:r>
          </a:p>
          <a:p>
            <a:pPr lvl="1" eaLnBrk="1" hangingPunct="1"/>
            <a:r>
              <a:rPr lang="en-US" dirty="0" smtClean="0"/>
              <a:t>Establishing a NOAEC/NOAEL using:</a:t>
            </a:r>
          </a:p>
          <a:p>
            <a:pPr lvl="2" eaLnBrk="1" hangingPunct="1"/>
            <a:r>
              <a:rPr lang="en-US" i="1" dirty="0" smtClean="0"/>
              <a:t>In vitro</a:t>
            </a:r>
            <a:r>
              <a:rPr lang="en-US" dirty="0" smtClean="0"/>
              <a:t> or </a:t>
            </a:r>
            <a:r>
              <a:rPr lang="en-US" i="1" dirty="0" smtClean="0"/>
              <a:t>in vivo</a:t>
            </a:r>
            <a:r>
              <a:rPr lang="en-US" dirty="0" smtClean="0"/>
              <a:t> studies examining bactericidal activity mimicking gut conditions</a:t>
            </a:r>
          </a:p>
          <a:p>
            <a:pPr lvl="2" eaLnBrk="1" hangingPunct="1"/>
            <a:r>
              <a:rPr lang="en-US" i="1" dirty="0" smtClean="0"/>
              <a:t>In vitro</a:t>
            </a:r>
            <a:r>
              <a:rPr lang="en-US" dirty="0" smtClean="0"/>
              <a:t> or </a:t>
            </a:r>
            <a:r>
              <a:rPr lang="en-US" i="1" dirty="0" smtClean="0"/>
              <a:t>in vivo</a:t>
            </a:r>
            <a:r>
              <a:rPr lang="en-US" dirty="0" smtClean="0"/>
              <a:t> studies examining the potential for antimicrobial resistance development in human intestinal bacteria</a:t>
            </a:r>
          </a:p>
          <a:p>
            <a:pPr lvl="1" eaLnBrk="1" hangingPunct="1"/>
            <a:endParaRPr lang="en-US" dirty="0" smtClean="0"/>
          </a:p>
        </p:txBody>
      </p:sp>
      <p:sp>
        <p:nvSpPr>
          <p:cNvPr id="39938" name="AutoShape 2"/>
          <p:cNvSpPr>
            <a:spLocks noGrp="1" noChangeArrowheads="1"/>
          </p:cNvSpPr>
          <p:nvPr>
            <p:ph type="title"/>
          </p:nvPr>
        </p:nvSpPr>
        <p:spPr>
          <a:xfrm>
            <a:off x="609600" y="685800"/>
            <a:ext cx="8229600" cy="1143000"/>
          </a:xfrm>
        </p:spPr>
        <p:txBody>
          <a:bodyPr/>
          <a:lstStyle/>
          <a:p>
            <a:pPr eaLnBrk="1" hangingPunct="1"/>
            <a:r>
              <a:rPr lang="en-US" sz="3200" b="0" smtClean="0">
                <a:solidFill>
                  <a:schemeClr val="tx1"/>
                </a:solidFill>
              </a:rPr>
              <a:t>Addressing Endpoints of Human Health Concern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This slide shows a diagram that starts with Antimicrobial Drug.  Two arrows lead from Antimicrobial Drug.  &#10;The top arrow leads to the words, Toxicological ADI.  A line leads from Toxicological ADI, on top of this line is the phrase Tox ADI is less than Micro ADI.  An arrow leads from this line to the words, Final ADI.&#10; &#10;The bottom arrow leads to the words, Microbiological ADI. A line leads from Microbiological ADI, on top of this line is the phrase Micro ADI is less than Tox ADI. An arrow leads from this line to the words, Final ADI."/>
          <p:cNvGrpSpPr/>
          <p:nvPr/>
        </p:nvGrpSpPr>
        <p:grpSpPr>
          <a:xfrm>
            <a:off x="1143000" y="3581400"/>
            <a:ext cx="6705600" cy="2362200"/>
            <a:chOff x="1143000" y="3581400"/>
            <a:chExt cx="6705600" cy="2362200"/>
          </a:xfrm>
        </p:grpSpPr>
        <p:sp>
          <p:nvSpPr>
            <p:cNvPr id="40964" name="AutoShape 4"/>
            <p:cNvSpPr>
              <a:spLocks noChangeArrowheads="1"/>
            </p:cNvSpPr>
            <p:nvPr/>
          </p:nvSpPr>
          <p:spPr bwMode="auto">
            <a:xfrm>
              <a:off x="1143000" y="4343400"/>
              <a:ext cx="1600200" cy="838200"/>
            </a:xfrm>
            <a:prstGeom prst="flowChartAlternateProcess">
              <a:avLst/>
            </a:prstGeom>
            <a:solidFill>
              <a:schemeClr val="accent1"/>
            </a:solidFill>
            <a:ln w="9525">
              <a:solidFill>
                <a:schemeClr val="tx1"/>
              </a:solidFill>
              <a:miter lim="800000"/>
              <a:headEnd/>
              <a:tailEnd/>
            </a:ln>
          </p:spPr>
          <p:txBody>
            <a:bodyPr wrap="none" anchor="ctr"/>
            <a:lstStyle/>
            <a:p>
              <a:r>
                <a:rPr lang="en-US"/>
                <a:t>Antimicrobial</a:t>
              </a:r>
            </a:p>
            <a:p>
              <a:r>
                <a:rPr lang="en-US"/>
                <a:t>Drug</a:t>
              </a:r>
            </a:p>
          </p:txBody>
        </p:sp>
        <p:sp>
          <p:nvSpPr>
            <p:cNvPr id="40965" name="AutoShape 5"/>
            <p:cNvSpPr>
              <a:spLocks noChangeArrowheads="1"/>
            </p:cNvSpPr>
            <p:nvPr/>
          </p:nvSpPr>
          <p:spPr bwMode="auto">
            <a:xfrm>
              <a:off x="3733800" y="3733800"/>
              <a:ext cx="914400" cy="609600"/>
            </a:xfrm>
            <a:prstGeom prst="flowChartProcess">
              <a:avLst/>
            </a:prstGeom>
            <a:solidFill>
              <a:schemeClr val="accent1"/>
            </a:solidFill>
            <a:ln w="9525">
              <a:solidFill>
                <a:schemeClr val="tx1"/>
              </a:solidFill>
              <a:miter lim="800000"/>
              <a:headEnd/>
              <a:tailEnd/>
            </a:ln>
          </p:spPr>
          <p:txBody>
            <a:bodyPr wrap="none" anchor="ctr"/>
            <a:lstStyle/>
            <a:p>
              <a:r>
                <a:rPr lang="en-US"/>
                <a:t>Tox</a:t>
              </a:r>
            </a:p>
            <a:p>
              <a:r>
                <a:rPr lang="en-US"/>
                <a:t>ADI</a:t>
              </a:r>
            </a:p>
          </p:txBody>
        </p:sp>
        <p:sp>
          <p:nvSpPr>
            <p:cNvPr id="40966" name="AutoShape 6"/>
            <p:cNvSpPr>
              <a:spLocks noChangeArrowheads="1"/>
            </p:cNvSpPr>
            <p:nvPr/>
          </p:nvSpPr>
          <p:spPr bwMode="auto">
            <a:xfrm>
              <a:off x="3733800" y="5181600"/>
              <a:ext cx="914400" cy="609600"/>
            </a:xfrm>
            <a:prstGeom prst="flowChartProcess">
              <a:avLst/>
            </a:prstGeom>
            <a:solidFill>
              <a:schemeClr val="accent1"/>
            </a:solidFill>
            <a:ln w="9525">
              <a:solidFill>
                <a:schemeClr val="tx1"/>
              </a:solidFill>
              <a:miter lim="800000"/>
              <a:headEnd/>
              <a:tailEnd/>
            </a:ln>
          </p:spPr>
          <p:txBody>
            <a:bodyPr wrap="none" anchor="ctr"/>
            <a:lstStyle/>
            <a:p>
              <a:r>
                <a:rPr lang="en-US"/>
                <a:t>Micro</a:t>
              </a:r>
            </a:p>
            <a:p>
              <a:r>
                <a:rPr lang="en-US"/>
                <a:t>ADI</a:t>
              </a:r>
            </a:p>
          </p:txBody>
        </p:sp>
        <p:sp>
          <p:nvSpPr>
            <p:cNvPr id="40967" name="Line 7"/>
            <p:cNvSpPr>
              <a:spLocks noChangeShapeType="1"/>
            </p:cNvSpPr>
            <p:nvPr/>
          </p:nvSpPr>
          <p:spPr bwMode="auto">
            <a:xfrm>
              <a:off x="4648200" y="4038600"/>
              <a:ext cx="2286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68" name="AutoShape 8"/>
            <p:cNvSpPr>
              <a:spLocks noChangeArrowheads="1"/>
            </p:cNvSpPr>
            <p:nvPr/>
          </p:nvSpPr>
          <p:spPr bwMode="auto">
            <a:xfrm>
              <a:off x="6934200" y="3581400"/>
              <a:ext cx="914400" cy="914400"/>
            </a:xfrm>
            <a:prstGeom prst="star32">
              <a:avLst>
                <a:gd name="adj" fmla="val 37500"/>
              </a:avLst>
            </a:prstGeom>
            <a:solidFill>
              <a:schemeClr val="accent1"/>
            </a:solidFill>
            <a:ln w="9525">
              <a:solidFill>
                <a:schemeClr val="tx1"/>
              </a:solidFill>
              <a:miter lim="800000"/>
              <a:headEnd/>
              <a:tailEnd/>
            </a:ln>
          </p:spPr>
          <p:txBody>
            <a:bodyPr wrap="none" anchor="ctr"/>
            <a:lstStyle/>
            <a:p>
              <a:r>
                <a:rPr lang="en-US"/>
                <a:t>Final</a:t>
              </a:r>
            </a:p>
            <a:p>
              <a:r>
                <a:rPr lang="en-US"/>
                <a:t>ADI</a:t>
              </a:r>
            </a:p>
          </p:txBody>
        </p:sp>
        <p:sp>
          <p:nvSpPr>
            <p:cNvPr id="40969" name="AutoShape 9"/>
            <p:cNvSpPr>
              <a:spLocks noChangeArrowheads="1"/>
            </p:cNvSpPr>
            <p:nvPr/>
          </p:nvSpPr>
          <p:spPr bwMode="auto">
            <a:xfrm>
              <a:off x="6934200" y="5029200"/>
              <a:ext cx="914400" cy="914400"/>
            </a:xfrm>
            <a:prstGeom prst="star32">
              <a:avLst>
                <a:gd name="adj" fmla="val 37500"/>
              </a:avLst>
            </a:prstGeom>
            <a:solidFill>
              <a:schemeClr val="accent1"/>
            </a:solidFill>
            <a:ln w="9525">
              <a:solidFill>
                <a:schemeClr val="tx1"/>
              </a:solidFill>
              <a:miter lim="800000"/>
              <a:headEnd/>
              <a:tailEnd/>
            </a:ln>
          </p:spPr>
          <p:txBody>
            <a:bodyPr wrap="none" anchor="ctr"/>
            <a:lstStyle/>
            <a:p>
              <a:r>
                <a:rPr lang="en-US"/>
                <a:t>Final</a:t>
              </a:r>
            </a:p>
            <a:p>
              <a:r>
                <a:rPr lang="en-US"/>
                <a:t>ADI</a:t>
              </a:r>
            </a:p>
          </p:txBody>
        </p:sp>
        <p:sp>
          <p:nvSpPr>
            <p:cNvPr id="40970" name="Text Box 10"/>
            <p:cNvSpPr txBox="1">
              <a:spLocks noChangeArrowheads="1"/>
            </p:cNvSpPr>
            <p:nvPr/>
          </p:nvSpPr>
          <p:spPr bwMode="auto">
            <a:xfrm>
              <a:off x="4800600" y="3662363"/>
              <a:ext cx="1747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US" sz="1400"/>
                <a:t>tox ADI &lt; micro ADI</a:t>
              </a:r>
            </a:p>
          </p:txBody>
        </p:sp>
        <p:sp>
          <p:nvSpPr>
            <p:cNvPr id="40971" name="Line 11"/>
            <p:cNvSpPr>
              <a:spLocks noChangeShapeType="1"/>
            </p:cNvSpPr>
            <p:nvPr/>
          </p:nvSpPr>
          <p:spPr bwMode="auto">
            <a:xfrm>
              <a:off x="4648200" y="5486400"/>
              <a:ext cx="2286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2" name="Text Box 12"/>
            <p:cNvSpPr txBox="1">
              <a:spLocks noChangeArrowheads="1"/>
            </p:cNvSpPr>
            <p:nvPr/>
          </p:nvSpPr>
          <p:spPr bwMode="auto">
            <a:xfrm>
              <a:off x="4800600" y="5110163"/>
              <a:ext cx="1747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US" sz="1400"/>
                <a:t>Micro ADI &lt; tox ADI</a:t>
              </a:r>
            </a:p>
          </p:txBody>
        </p:sp>
        <p:sp>
          <p:nvSpPr>
            <p:cNvPr id="40973" name="Line 13"/>
            <p:cNvSpPr>
              <a:spLocks noChangeShapeType="1"/>
            </p:cNvSpPr>
            <p:nvPr/>
          </p:nvSpPr>
          <p:spPr bwMode="auto">
            <a:xfrm flipV="1">
              <a:off x="2743200" y="4038600"/>
              <a:ext cx="990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4" name="Line 14"/>
            <p:cNvSpPr>
              <a:spLocks noChangeShapeType="1"/>
            </p:cNvSpPr>
            <p:nvPr/>
          </p:nvSpPr>
          <p:spPr bwMode="auto">
            <a:xfrm>
              <a:off x="2743200" y="5105400"/>
              <a:ext cx="990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0963" name="Rectangle 3"/>
          <p:cNvSpPr>
            <a:spLocks noGrp="1" noChangeArrowheads="1"/>
          </p:cNvSpPr>
          <p:nvPr>
            <p:ph type="body" idx="1"/>
          </p:nvPr>
        </p:nvSpPr>
        <p:spPr/>
        <p:txBody>
          <a:bodyPr/>
          <a:lstStyle/>
          <a:p>
            <a:pPr eaLnBrk="1" hangingPunct="1"/>
            <a:r>
              <a:rPr lang="en-US" sz="2400" dirty="0" smtClean="0"/>
              <a:t>The final ADI for total residues of an antimicrobial drug in edible animal tissues will be the toxicological ADI or the microbiological ADI, whichever is the lowest.</a:t>
            </a:r>
          </a:p>
        </p:txBody>
      </p:sp>
      <p:sp>
        <p:nvSpPr>
          <p:cNvPr id="40962" name="AutoShape 2"/>
          <p:cNvSpPr>
            <a:spLocks noGrp="1" noChangeArrowheads="1"/>
          </p:cNvSpPr>
          <p:nvPr>
            <p:ph type="title"/>
          </p:nvPr>
        </p:nvSpPr>
        <p:spPr>
          <a:xfrm>
            <a:off x="685800" y="990600"/>
            <a:ext cx="8458200" cy="914400"/>
          </a:xfrm>
        </p:spPr>
        <p:txBody>
          <a:bodyPr/>
          <a:lstStyle/>
          <a:p>
            <a:pPr eaLnBrk="1" hangingPunct="1"/>
            <a:r>
              <a:rPr lang="en-US" b="0" smtClean="0"/>
              <a:t>Final ADI for an Antimicrobial Drug</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838200" y="2362200"/>
            <a:ext cx="7696200" cy="4267200"/>
          </a:xfrm>
        </p:spPr>
        <p:txBody>
          <a:bodyPr/>
          <a:lstStyle/>
          <a:p>
            <a:pPr>
              <a:lnSpc>
                <a:spcPct val="90000"/>
              </a:lnSpc>
              <a:spcBef>
                <a:spcPct val="50000"/>
              </a:spcBef>
            </a:pPr>
            <a:r>
              <a:rPr lang="en-US" dirty="0" smtClean="0"/>
              <a:t>Assess the Microbial Food Safety of New Animal Drugs in the following categories:</a:t>
            </a:r>
          </a:p>
          <a:p>
            <a:pPr lvl="2">
              <a:lnSpc>
                <a:spcPct val="90000"/>
              </a:lnSpc>
              <a:spcBef>
                <a:spcPct val="50000"/>
              </a:spcBef>
            </a:pPr>
            <a:r>
              <a:rPr lang="en-US" dirty="0" smtClean="0"/>
              <a:t>Antimicrobial resistance development in drugs of human concern</a:t>
            </a:r>
          </a:p>
          <a:p>
            <a:pPr lvl="3">
              <a:lnSpc>
                <a:spcPct val="90000"/>
              </a:lnSpc>
              <a:spcBef>
                <a:spcPct val="50000"/>
              </a:spcBef>
            </a:pPr>
            <a:r>
              <a:rPr lang="en-US" dirty="0" smtClean="0"/>
              <a:t>Guidance for Industry #152 –Evaluating the Safety of Antimicrobial New Animal Drugs with Regard to Their Microbiological Effects on Bacteria of Human Health Concern</a:t>
            </a:r>
          </a:p>
          <a:p>
            <a:pPr lvl="2">
              <a:lnSpc>
                <a:spcPct val="90000"/>
              </a:lnSpc>
              <a:spcBef>
                <a:spcPct val="50000"/>
              </a:spcBef>
            </a:pPr>
            <a:r>
              <a:rPr lang="en-US" dirty="0" smtClean="0"/>
              <a:t>Potential disruption of the human intestinal bacteria</a:t>
            </a:r>
          </a:p>
          <a:p>
            <a:pPr lvl="3">
              <a:lnSpc>
                <a:spcPct val="90000"/>
              </a:lnSpc>
              <a:spcBef>
                <a:spcPct val="50000"/>
              </a:spcBef>
            </a:pPr>
            <a:r>
              <a:rPr lang="en-US" dirty="0" smtClean="0"/>
              <a:t>Guidance for Industry #159 – </a:t>
            </a:r>
            <a:r>
              <a:rPr lang="en-GB" dirty="0" smtClean="0"/>
              <a:t>Studies to Evaluate the Safety of Residues of Veterinary Drugs in Human Food:  General Approach to Establish a Microbiological ADI (VICH GL36(R))</a:t>
            </a:r>
          </a:p>
          <a:p>
            <a:pPr lvl="2">
              <a:lnSpc>
                <a:spcPct val="90000"/>
              </a:lnSpc>
              <a:spcBef>
                <a:spcPct val="50000"/>
              </a:spcBef>
            </a:pPr>
            <a:endParaRPr lang="en-US" dirty="0" smtClean="0"/>
          </a:p>
          <a:p>
            <a:pPr eaLnBrk="1" hangingPunct="1">
              <a:lnSpc>
                <a:spcPct val="90000"/>
              </a:lnSpc>
            </a:pPr>
            <a:endParaRPr lang="en-US" dirty="0" smtClean="0"/>
          </a:p>
        </p:txBody>
      </p:sp>
      <p:sp>
        <p:nvSpPr>
          <p:cNvPr id="41986" name="AutoShape 2"/>
          <p:cNvSpPr>
            <a:spLocks noGrp="1" noChangeArrowheads="1"/>
          </p:cNvSpPr>
          <p:nvPr>
            <p:ph type="title"/>
          </p:nvPr>
        </p:nvSpPr>
        <p:spPr/>
        <p:txBody>
          <a:bodyPr/>
          <a:lstStyle/>
          <a:p>
            <a:pPr eaLnBrk="1" hangingPunct="1"/>
            <a:r>
              <a:rPr lang="en-US" b="0" smtClean="0">
                <a:solidFill>
                  <a:schemeClr val="tx1"/>
                </a:solidFill>
              </a:rPr>
              <a:t>Microbial Food Safety Analysis</a:t>
            </a:r>
            <a:r>
              <a:rPr lang="en-US"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6" descr="c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013325"/>
            <a:ext cx="1871663"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body" idx="4294967295"/>
          </p:nvPr>
        </p:nvSpPr>
        <p:spPr>
          <a:xfrm>
            <a:off x="838200" y="2362200"/>
            <a:ext cx="7693025" cy="3733800"/>
          </a:xfrm>
        </p:spPr>
        <p:txBody>
          <a:bodyPr/>
          <a:lstStyle/>
          <a:p>
            <a:pPr eaLnBrk="1" hangingPunct="1">
              <a:buSzPct val="120000"/>
              <a:buFontTx/>
              <a:buChar char="•"/>
            </a:pPr>
            <a:r>
              <a:rPr lang="en-US" dirty="0" smtClean="0"/>
              <a:t>Any compound present in the edible tissues after treatment with the new animal drug.</a:t>
            </a:r>
          </a:p>
          <a:p>
            <a:pPr eaLnBrk="1" hangingPunct="1">
              <a:buSzPct val="120000"/>
              <a:buFontTx/>
              <a:buChar char="•"/>
            </a:pPr>
            <a:r>
              <a:rPr lang="en-US" dirty="0" smtClean="0"/>
              <a:t>Includes parent drug, metabolites, and any substance formed in or on food.</a:t>
            </a:r>
          </a:p>
          <a:p>
            <a:pPr eaLnBrk="1" hangingPunct="1">
              <a:buSzPct val="120000"/>
              <a:buFontTx/>
              <a:buChar char="•"/>
            </a:pPr>
            <a:r>
              <a:rPr lang="en-US" dirty="0" smtClean="0"/>
              <a:t>The definition is broad enough to include resistant bacteria.</a:t>
            </a:r>
          </a:p>
          <a:p>
            <a:pPr eaLnBrk="1" hangingPunct="1">
              <a:buFont typeface="Wingdings" pitchFamily="2" charset="2"/>
              <a:buNone/>
            </a:pPr>
            <a:endParaRPr lang="en-US" dirty="0" smtClean="0"/>
          </a:p>
        </p:txBody>
      </p:sp>
      <p:sp>
        <p:nvSpPr>
          <p:cNvPr id="6146" name="AutoShape 2"/>
          <p:cNvSpPr>
            <a:spLocks noGrp="1" noChangeArrowheads="1"/>
          </p:cNvSpPr>
          <p:nvPr>
            <p:ph type="title" idx="4294967295"/>
          </p:nvPr>
        </p:nvSpPr>
        <p:spPr/>
        <p:txBody>
          <a:bodyPr/>
          <a:lstStyle/>
          <a:p>
            <a:pPr eaLnBrk="1" hangingPunct="1"/>
            <a:r>
              <a:rPr lang="en-US" smtClean="0"/>
              <a:t>Definition of Residue: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457200" y="2438400"/>
            <a:ext cx="8458200" cy="3611563"/>
          </a:xfrm>
        </p:spPr>
        <p:txBody>
          <a:bodyPr/>
          <a:lstStyle/>
          <a:p>
            <a:pPr eaLnBrk="1" hangingPunct="1">
              <a:lnSpc>
                <a:spcPct val="80000"/>
              </a:lnSpc>
            </a:pPr>
            <a:r>
              <a:rPr lang="en-US" sz="2400" dirty="0" smtClean="0"/>
              <a:t>Qualitative Risk Assessments aid in science-based decision-making for new animal drug approvals to preserve and protect human health</a:t>
            </a:r>
          </a:p>
          <a:p>
            <a:pPr lvl="1" eaLnBrk="1" hangingPunct="1">
              <a:lnSpc>
                <a:spcPct val="80000"/>
              </a:lnSpc>
            </a:pPr>
            <a:r>
              <a:rPr lang="en-US" sz="2000" dirty="0" smtClean="0"/>
              <a:t>Using existing surveillance system and research data</a:t>
            </a:r>
          </a:p>
          <a:p>
            <a:pPr lvl="1" eaLnBrk="1" hangingPunct="1">
              <a:lnSpc>
                <a:spcPct val="80000"/>
              </a:lnSpc>
            </a:pPr>
            <a:r>
              <a:rPr lang="en-US" sz="2000" dirty="0" smtClean="0"/>
              <a:t>Using literature reviews of previous studies</a:t>
            </a:r>
          </a:p>
          <a:p>
            <a:pPr lvl="1" eaLnBrk="1" hangingPunct="1">
              <a:lnSpc>
                <a:spcPct val="80000"/>
              </a:lnSpc>
            </a:pPr>
            <a:r>
              <a:rPr lang="en-US" sz="2000" dirty="0" smtClean="0"/>
              <a:t>Sponsors voluntarily conducting studies to address concerns</a:t>
            </a:r>
          </a:p>
          <a:p>
            <a:pPr eaLnBrk="1" hangingPunct="1">
              <a:lnSpc>
                <a:spcPct val="80000"/>
              </a:lnSpc>
            </a:pPr>
            <a:r>
              <a:rPr lang="en-US" sz="2400" dirty="0" smtClean="0"/>
              <a:t>Mitigation for risk can be achieved by</a:t>
            </a:r>
          </a:p>
          <a:p>
            <a:pPr lvl="1" eaLnBrk="1" hangingPunct="1">
              <a:lnSpc>
                <a:spcPct val="80000"/>
              </a:lnSpc>
            </a:pPr>
            <a:r>
              <a:rPr lang="en-US" sz="2000" dirty="0" smtClean="0"/>
              <a:t>Limiting extra-label use, requiring oversight by a Veterinarian, modifying delivery method, and/or extending withdrawal periods</a:t>
            </a:r>
          </a:p>
          <a:p>
            <a:pPr eaLnBrk="1" hangingPunct="1">
              <a:lnSpc>
                <a:spcPct val="80000"/>
              </a:lnSpc>
            </a:pPr>
            <a:r>
              <a:rPr lang="en-US" sz="2400" dirty="0" smtClean="0"/>
              <a:t>Microbiological ADIs mitigate the risk of antimicrobial residues effecting the human intestinal bacteria</a:t>
            </a:r>
          </a:p>
          <a:p>
            <a:pPr lvl="1" eaLnBrk="1" hangingPunct="1">
              <a:lnSpc>
                <a:spcPct val="80000"/>
              </a:lnSpc>
              <a:buFontTx/>
              <a:buNone/>
            </a:pPr>
            <a:endParaRPr lang="en-US" sz="2000" dirty="0" smtClean="0"/>
          </a:p>
        </p:txBody>
      </p:sp>
      <p:sp>
        <p:nvSpPr>
          <p:cNvPr id="43010" name="AutoShape 2"/>
          <p:cNvSpPr>
            <a:spLocks noGrp="1" noChangeArrowheads="1"/>
          </p:cNvSpPr>
          <p:nvPr>
            <p:ph type="title"/>
          </p:nvPr>
        </p:nvSpPr>
        <p:spPr>
          <a:xfrm>
            <a:off x="685800" y="914400"/>
            <a:ext cx="7924800" cy="914400"/>
          </a:xfrm>
        </p:spPr>
        <p:txBody>
          <a:bodyPr/>
          <a:lstStyle/>
          <a:p>
            <a:pPr eaLnBrk="1" hangingPunct="1"/>
            <a:r>
              <a:rPr lang="en-US" b="0" smtClean="0"/>
              <a:t>Conclusions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4294967295"/>
          </p:nvPr>
        </p:nvSpPr>
        <p:spPr/>
        <p:txBody>
          <a:bodyPr/>
          <a:lstStyle/>
          <a:p>
            <a:pPr eaLnBrk="1" hangingPunct="1"/>
            <a:r>
              <a:rPr lang="en-US" sz="2400" dirty="0" smtClean="0"/>
              <a:t> A human food safety evaluation is part of the approval process for animal drugs intended for use in food-producing animals.</a:t>
            </a:r>
          </a:p>
          <a:p>
            <a:pPr eaLnBrk="1" hangingPunct="1"/>
            <a:r>
              <a:rPr lang="en-US" sz="2400" dirty="0" smtClean="0"/>
              <a:t>Risk assessment approach is used to evaluate human food safety of animal drug residues.</a:t>
            </a:r>
          </a:p>
          <a:p>
            <a:pPr eaLnBrk="1" hangingPunct="1"/>
            <a:r>
              <a:rPr lang="en-US" sz="2400" dirty="0" smtClean="0"/>
              <a:t>The hazard from animal drugs is identified and characterized from microbial food safety and toxicological information, and the exposure of the hazard to humans is mitigated by information from residue chemistry studies.</a:t>
            </a:r>
          </a:p>
        </p:txBody>
      </p:sp>
      <p:pic>
        <p:nvPicPr>
          <p:cNvPr id="44036" name="Picture 7" descr="455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8600"/>
            <a:ext cx="24384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AutoShape 2"/>
          <p:cNvSpPr>
            <a:spLocks noGrp="1" noChangeArrowheads="1"/>
          </p:cNvSpPr>
          <p:nvPr>
            <p:ph type="title" idx="4294967295"/>
          </p:nvPr>
        </p:nvSpPr>
        <p:spPr/>
        <p:txBody>
          <a:bodyPr/>
          <a:lstStyle/>
          <a:p>
            <a:pPr eaLnBrk="1" hangingPunct="1"/>
            <a:r>
              <a:rPr lang="en-US" smtClean="0"/>
              <a:t>Summary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5" descr="This slide includes an image of two cows, followed by the words “Thank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590800"/>
            <a:ext cx="3810000"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pPr>
              <a:defRPr/>
            </a:pPr>
            <a:r>
              <a:rPr lang="en-US" sz="2800" dirty="0" smtClean="0">
                <a:solidFill>
                  <a:schemeClr val="tx1"/>
                </a:solidFill>
                <a:ea typeface="+mn-ea"/>
              </a:rPr>
              <a:t> Thank you!</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1" name="Picture 3" descr="Three circles overlapping.&#10;1. Toxicology - ADI, Safe Concentrations&#10;2. Microbial Food Safety - Antimicrobial Resistance, human intestinal flora&#10;3. Residue Chemistry - Tolerance/MRL, Regulatory Method Withdrawl Period, Milk Discard Tim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514600"/>
            <a:ext cx="6107113"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AutoShape 2"/>
          <p:cNvSpPr>
            <a:spLocks noGrp="1" noChangeArrowheads="1"/>
          </p:cNvSpPr>
          <p:nvPr>
            <p:ph type="title" idx="4294967295"/>
          </p:nvPr>
        </p:nvSpPr>
        <p:spPr/>
        <p:txBody>
          <a:bodyPr/>
          <a:lstStyle/>
          <a:p>
            <a:pPr eaLnBrk="1" hangingPunct="1"/>
            <a:r>
              <a:rPr lang="en-US" smtClean="0"/>
              <a:t>Human Food Safety Assessment</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838200" y="2362200"/>
            <a:ext cx="7696200" cy="4267200"/>
          </a:xfrm>
        </p:spPr>
        <p:txBody>
          <a:bodyPr/>
          <a:lstStyle/>
          <a:p>
            <a:pPr>
              <a:spcBef>
                <a:spcPct val="50000"/>
              </a:spcBef>
            </a:pPr>
            <a:r>
              <a:rPr lang="en-US" dirty="0" smtClean="0"/>
              <a:t>Assess the Microbial Food Safety of New Animal Drugs in the following categories:</a:t>
            </a:r>
          </a:p>
          <a:p>
            <a:pPr lvl="1">
              <a:spcBef>
                <a:spcPct val="50000"/>
              </a:spcBef>
            </a:pPr>
            <a:r>
              <a:rPr lang="en-US" dirty="0" smtClean="0"/>
              <a:t>Antimicrobial resistance development in drugs of human concern</a:t>
            </a:r>
          </a:p>
          <a:p>
            <a:pPr lvl="1">
              <a:spcBef>
                <a:spcPct val="50000"/>
              </a:spcBef>
            </a:pPr>
            <a:r>
              <a:rPr lang="en-US" dirty="0" smtClean="0"/>
              <a:t>Potential disruption and/or development of antimicrobial resistance in the human intestinal bacteria</a:t>
            </a:r>
          </a:p>
          <a:p>
            <a:pPr eaLnBrk="1" hangingPunct="1"/>
            <a:endParaRPr lang="en-US" dirty="0" smtClean="0"/>
          </a:p>
        </p:txBody>
      </p:sp>
      <p:sp>
        <p:nvSpPr>
          <p:cNvPr id="8194" name="AutoShape 2"/>
          <p:cNvSpPr>
            <a:spLocks noGrp="1" noChangeArrowheads="1"/>
          </p:cNvSpPr>
          <p:nvPr>
            <p:ph type="title"/>
          </p:nvPr>
        </p:nvSpPr>
        <p:spPr/>
        <p:txBody>
          <a:bodyPr/>
          <a:lstStyle/>
          <a:p>
            <a:pPr eaLnBrk="1" hangingPunct="1"/>
            <a:r>
              <a:rPr lang="en-US" b="0" smtClean="0">
                <a:solidFill>
                  <a:schemeClr val="tx1"/>
                </a:solidFill>
              </a:rPr>
              <a:t>Microbial Food Safety Analysis</a:t>
            </a:r>
            <a:r>
              <a:rPr lang="en-US"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descr="Risk = Hazard * Exposure"/>
          <p:cNvSpPr>
            <a:spLocks noChangeArrowheads="1"/>
          </p:cNvSpPr>
          <p:nvPr/>
        </p:nvSpPr>
        <p:spPr bwMode="auto">
          <a:xfrm>
            <a:off x="1905000" y="4343400"/>
            <a:ext cx="4953000" cy="4619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l"/>
            <a:r>
              <a:rPr lang="en-US" altLang="zh-CN" sz="2400">
                <a:latin typeface="Verdana" pitchFamily="34" charset="0"/>
                <a:ea typeface="SimSun" pitchFamily="2" charset="-122"/>
              </a:rPr>
              <a:t>    Risk = </a:t>
            </a:r>
            <a:r>
              <a:rPr lang="en-US" altLang="zh-CN" sz="2400">
                <a:solidFill>
                  <a:srgbClr val="990000"/>
                </a:solidFill>
                <a:latin typeface="Verdana" pitchFamily="34" charset="0"/>
                <a:ea typeface="SimSun" pitchFamily="2" charset="-122"/>
              </a:rPr>
              <a:t>Hazard</a:t>
            </a:r>
            <a:r>
              <a:rPr lang="en-US" altLang="zh-CN" sz="2400">
                <a:latin typeface="Verdana" pitchFamily="34" charset="0"/>
                <a:ea typeface="SimSun" pitchFamily="2" charset="-122"/>
              </a:rPr>
              <a:t> x </a:t>
            </a:r>
            <a:r>
              <a:rPr lang="en-US" altLang="zh-CN" sz="2400">
                <a:solidFill>
                  <a:srgbClr val="990000"/>
                </a:solidFill>
                <a:latin typeface="Verdana" pitchFamily="34" charset="0"/>
                <a:ea typeface="SimSun" pitchFamily="2" charset="-122"/>
              </a:rPr>
              <a:t>Exposure</a:t>
            </a:r>
            <a:endParaRPr lang="en-US" sz="2400">
              <a:solidFill>
                <a:srgbClr val="990000"/>
              </a:solidFill>
              <a:latin typeface="Verdana" pitchFamily="34" charset="0"/>
            </a:endParaRPr>
          </a:p>
        </p:txBody>
      </p:sp>
      <p:sp>
        <p:nvSpPr>
          <p:cNvPr id="9219" name="Rectangle 3"/>
          <p:cNvSpPr>
            <a:spLocks noGrp="1" noChangeArrowheads="1"/>
          </p:cNvSpPr>
          <p:nvPr>
            <p:ph type="body" idx="4294967295"/>
          </p:nvPr>
        </p:nvSpPr>
        <p:spPr>
          <a:xfrm>
            <a:off x="762000" y="2038350"/>
            <a:ext cx="8001000" cy="4800600"/>
          </a:xfrm>
        </p:spPr>
        <p:txBody>
          <a:bodyPr/>
          <a:lstStyle/>
          <a:p>
            <a:pPr algn="ctr" eaLnBrk="1" hangingPunct="1">
              <a:buClr>
                <a:srgbClr val="FF9900"/>
              </a:buClr>
              <a:buFont typeface="Wingdings" pitchFamily="2" charset="2"/>
              <a:buNone/>
            </a:pPr>
            <a:r>
              <a:rPr lang="en-US" altLang="zh-CN" sz="2900" dirty="0" smtClean="0">
                <a:solidFill>
                  <a:srgbClr val="0000FF"/>
                </a:solidFill>
                <a:ea typeface="SimSun" pitchFamily="2" charset="-122"/>
              </a:rPr>
              <a:t> </a:t>
            </a:r>
            <a:endParaRPr lang="en-US" altLang="zh-CN" dirty="0" smtClean="0">
              <a:solidFill>
                <a:srgbClr val="990000"/>
              </a:solidFill>
              <a:ea typeface="SimSun" pitchFamily="2" charset="-122"/>
              <a:cs typeface="Arial Unicode MS" pitchFamily="34" charset="-128"/>
            </a:endParaRPr>
          </a:p>
          <a:p>
            <a:pPr eaLnBrk="1" hangingPunct="1">
              <a:buClr>
                <a:srgbClr val="006600"/>
              </a:buClr>
              <a:buFont typeface="Arial" charset="0"/>
              <a:buChar char="•"/>
            </a:pPr>
            <a:r>
              <a:rPr lang="en-US" altLang="zh-CN" sz="2700" dirty="0" smtClean="0">
                <a:solidFill>
                  <a:srgbClr val="0000FF"/>
                </a:solidFill>
                <a:ea typeface="SimSun" pitchFamily="2" charset="-122"/>
              </a:rPr>
              <a:t>Mitigate the </a:t>
            </a:r>
            <a:r>
              <a:rPr lang="en-US" altLang="zh-CN" sz="2700" dirty="0" smtClean="0">
                <a:solidFill>
                  <a:srgbClr val="990000"/>
                </a:solidFill>
                <a:ea typeface="SimSun" pitchFamily="2" charset="-122"/>
              </a:rPr>
              <a:t>hazard</a:t>
            </a:r>
            <a:r>
              <a:rPr lang="en-US" altLang="zh-CN" sz="2700" dirty="0" smtClean="0">
                <a:solidFill>
                  <a:srgbClr val="0000FF"/>
                </a:solidFill>
                <a:ea typeface="SimSun" pitchFamily="2" charset="-122"/>
              </a:rPr>
              <a:t> identified in the microbial food safety studies by </a:t>
            </a:r>
            <a:r>
              <a:rPr lang="en-US" altLang="zh-CN" sz="2700" dirty="0" smtClean="0">
                <a:solidFill>
                  <a:srgbClr val="990000"/>
                </a:solidFill>
                <a:ea typeface="SimSun" pitchFamily="2" charset="-122"/>
              </a:rPr>
              <a:t>controlling exposure.</a:t>
            </a:r>
            <a:endParaRPr lang="zh-CN" altLang="en-US" sz="2300" dirty="0" smtClean="0">
              <a:ea typeface="SimSun" pitchFamily="2" charset="-122"/>
            </a:endParaRPr>
          </a:p>
        </p:txBody>
      </p:sp>
      <p:sp>
        <p:nvSpPr>
          <p:cNvPr id="9218" name="AutoShape 2"/>
          <p:cNvSpPr>
            <a:spLocks noGrp="1" noChangeArrowheads="1"/>
          </p:cNvSpPr>
          <p:nvPr>
            <p:ph type="title" idx="4294967295"/>
          </p:nvPr>
        </p:nvSpPr>
        <p:spPr>
          <a:xfrm>
            <a:off x="609600" y="838200"/>
            <a:ext cx="8534400" cy="758825"/>
          </a:xfrm>
        </p:spPr>
        <p:txBody>
          <a:bodyPr/>
          <a:lstStyle/>
          <a:p>
            <a:pPr eaLnBrk="1" hangingPunct="1"/>
            <a:r>
              <a:rPr lang="en-US" altLang="zh-CN" sz="2800" smtClean="0">
                <a:solidFill>
                  <a:schemeClr val="tx1"/>
                </a:solidFill>
                <a:ea typeface="SimSun" pitchFamily="2" charset="-122"/>
              </a:rPr>
              <a:t>Objective of Microbial Food Safety Assessment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381000" y="2590800"/>
            <a:ext cx="8497888" cy="3768725"/>
          </a:xfrm>
        </p:spPr>
        <p:txBody>
          <a:bodyPr/>
          <a:lstStyle/>
          <a:p>
            <a:pPr lvl="1" eaLnBrk="1" hangingPunct="1"/>
            <a:r>
              <a:rPr lang="en-US" altLang="zh-CN" sz="3100" dirty="0" smtClean="0">
                <a:ea typeface="SimSun" pitchFamily="2" charset="-122"/>
              </a:rPr>
              <a:t>Using a Qualitative risk assessment approach</a:t>
            </a:r>
          </a:p>
          <a:p>
            <a:pPr lvl="2" eaLnBrk="1" hangingPunct="1"/>
            <a:r>
              <a:rPr lang="en-US" altLang="zh-CN" sz="2700" dirty="0" smtClean="0">
                <a:ea typeface="SimSun" pitchFamily="2" charset="-122"/>
              </a:rPr>
              <a:t>Assess antimicrobial drugs intended for food-producing animals regarding the development of antimicrobial resistance</a:t>
            </a:r>
          </a:p>
          <a:p>
            <a:pPr lvl="2" eaLnBrk="1" hangingPunct="1"/>
            <a:r>
              <a:rPr lang="en-US" altLang="zh-CN" sz="2700" dirty="0" smtClean="0">
                <a:ea typeface="SimSun" pitchFamily="2" charset="-122"/>
              </a:rPr>
              <a:t>Address human exposure to antimicrobial resistant microbes through ingestion of animal-derived food</a:t>
            </a:r>
            <a:endParaRPr lang="en-US" altLang="zh-CN" sz="3500" b="1" dirty="0" smtClean="0">
              <a:solidFill>
                <a:schemeClr val="hlink"/>
              </a:solidFill>
              <a:latin typeface="Times New Roman" pitchFamily="18" charset="0"/>
              <a:ea typeface="SimSun" pitchFamily="2" charset="-122"/>
            </a:endParaRPr>
          </a:p>
          <a:p>
            <a:pPr eaLnBrk="1" hangingPunct="1">
              <a:buFont typeface="Wingdings" pitchFamily="2" charset="2"/>
              <a:buNone/>
            </a:pPr>
            <a:endParaRPr lang="zh-CN" altLang="en-US" sz="1400" b="1" dirty="0" smtClean="0">
              <a:solidFill>
                <a:schemeClr val="hlink"/>
              </a:solidFill>
              <a:latin typeface="Times New Roman" pitchFamily="18" charset="0"/>
              <a:ea typeface="SimSun" pitchFamily="2" charset="-122"/>
            </a:endParaRPr>
          </a:p>
        </p:txBody>
      </p:sp>
      <p:sp>
        <p:nvSpPr>
          <p:cNvPr id="10242" name="AutoShape 2"/>
          <p:cNvSpPr>
            <a:spLocks noGrp="1" noChangeArrowheads="1"/>
          </p:cNvSpPr>
          <p:nvPr>
            <p:ph type="title"/>
          </p:nvPr>
        </p:nvSpPr>
        <p:spPr>
          <a:xfrm>
            <a:off x="228600" y="1143000"/>
            <a:ext cx="8686800" cy="914400"/>
          </a:xfrm>
        </p:spPr>
        <p:txBody>
          <a:bodyPr/>
          <a:lstStyle/>
          <a:p>
            <a:pPr eaLnBrk="1" hangingPunct="1"/>
            <a:r>
              <a:rPr lang="en-US" altLang="zh-CN" sz="3200" smtClean="0">
                <a:solidFill>
                  <a:schemeClr val="tx1"/>
                </a:solidFill>
                <a:ea typeface="SimSun" pitchFamily="2" charset="-122"/>
              </a:rPr>
              <a:t>    Hazard:  Development of Resistance</a:t>
            </a:r>
            <a:endParaRPr lang="en-US" altLang="zh-CN" sz="3200" b="0" smtClean="0">
              <a:solidFill>
                <a:schemeClr val="tx1"/>
              </a:solidFill>
              <a:ea typeface="SimSun"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12" descr="tesc"/>
          <p:cNvGrpSpPr>
            <a:grpSpLocks/>
          </p:cNvGrpSpPr>
          <p:nvPr/>
        </p:nvGrpSpPr>
        <p:grpSpPr bwMode="auto">
          <a:xfrm>
            <a:off x="990600" y="2514600"/>
            <a:ext cx="7085013" cy="3962400"/>
            <a:chOff x="528" y="1248"/>
            <a:chExt cx="4463" cy="2496"/>
          </a:xfrm>
        </p:grpSpPr>
        <p:sp>
          <p:nvSpPr>
            <p:cNvPr id="11269" name="Rectangle 2"/>
            <p:cNvSpPr>
              <a:spLocks noChangeArrowheads="1"/>
            </p:cNvSpPr>
            <p:nvPr/>
          </p:nvSpPr>
          <p:spPr bwMode="auto">
            <a:xfrm>
              <a:off x="528" y="1248"/>
              <a:ext cx="4463" cy="2496"/>
            </a:xfrm>
            <a:prstGeom prst="rect">
              <a:avLst/>
            </a:prstGeom>
            <a:noFill/>
            <a:ln w="28575">
              <a:solidFill>
                <a:schemeClr val="tx1"/>
              </a:solidFill>
              <a:miter lim="800000"/>
              <a:headEnd/>
              <a:tailEnd/>
            </a:ln>
            <a:scene3d>
              <a:camera prst="legacyObliqueBottomLeft"/>
              <a:lightRig rig="legacyFlat3" dir="t"/>
            </a:scene3d>
            <a:sp3d extrusionH="430200" prstMaterial="legacyMatte">
              <a:bevelT w="13500" h="13500" prst="angle"/>
              <a:bevelB w="13500" h="13500" prst="angle"/>
              <a:extrusionClr>
                <a:schemeClr val="tx1"/>
              </a:extrusionClr>
            </a:sp3d>
            <a:extLst>
              <a:ext uri="{909E8E84-426E-40DD-AFC4-6F175D3DCCD1}">
                <a14:hiddenFill xmlns:a14="http://schemas.microsoft.com/office/drawing/2010/main">
                  <a:solidFill>
                    <a:srgbClr val="FFFFFF"/>
                  </a:solidFill>
                </a14:hiddenFill>
              </a:ext>
            </a:extLst>
          </p:spPr>
          <p:txBody>
            <a:bodyPr wrap="none" anchor="ctr">
              <a:flatTx/>
            </a:bodyPr>
            <a:lstStyle/>
            <a:p>
              <a:endParaRPr lang="en-US"/>
            </a:p>
          </p:txBody>
        </p:sp>
        <p:sp>
          <p:nvSpPr>
            <p:cNvPr id="443395" name="Text Box 3" descr="Qualitative Risk Assessment&#10;"/>
            <p:cNvSpPr txBox="1">
              <a:spLocks noChangeArrowheads="1"/>
            </p:cNvSpPr>
            <p:nvPr/>
          </p:nvSpPr>
          <p:spPr bwMode="auto">
            <a:xfrm>
              <a:off x="1392" y="1344"/>
              <a:ext cx="2550" cy="288"/>
            </a:xfrm>
            <a:prstGeom prst="rect">
              <a:avLst/>
            </a:prstGeom>
            <a:noFill/>
            <a:ln>
              <a:noFill/>
            </a:ln>
            <a:effectLst/>
            <a:extLst/>
          </p:spPr>
          <p:txBody>
            <a:bodyPr wrap="none">
              <a:spAutoFit/>
            </a:bodyPr>
            <a:lstStyle/>
            <a:p>
              <a:pPr algn="l" eaLnBrk="0" hangingPunct="0">
                <a:defRPr/>
              </a:pPr>
              <a:r>
                <a:rPr lang="en-US" sz="2400" dirty="0">
                  <a:solidFill>
                    <a:schemeClr val="tx2"/>
                  </a:solidFill>
                  <a:effectLst>
                    <a:outerShdw blurRad="38100" dist="38100" dir="2700000" algn="tl">
                      <a:srgbClr val="C0C0C0"/>
                    </a:outerShdw>
                  </a:effectLst>
                </a:rPr>
                <a:t>Qualitative Risk Assessment</a:t>
              </a:r>
            </a:p>
          </p:txBody>
        </p:sp>
        <p:sp>
          <p:nvSpPr>
            <p:cNvPr id="443396" name="Text Box 4" descr="Step 1. Release Assessment&#10;"/>
            <p:cNvSpPr txBox="1">
              <a:spLocks noChangeArrowheads="1"/>
            </p:cNvSpPr>
            <p:nvPr/>
          </p:nvSpPr>
          <p:spPr bwMode="auto">
            <a:xfrm>
              <a:off x="1255" y="1680"/>
              <a:ext cx="2825" cy="275"/>
            </a:xfrm>
            <a:prstGeom prst="rect">
              <a:avLst/>
            </a:prstGeom>
            <a:noFill/>
            <a:ln w="9525">
              <a:solidFill>
                <a:schemeClr val="tx1"/>
              </a:solidFill>
              <a:miter lim="800000"/>
              <a:headEnd/>
              <a:tailEnd/>
            </a:ln>
            <a:effectLst/>
            <a:extLst/>
          </p:spPr>
          <p:txBody>
            <a:bodyPr>
              <a:spAutoFit/>
            </a:bodyPr>
            <a:lstStyle/>
            <a:p>
              <a:pPr eaLnBrk="0" hangingPunct="0">
                <a:defRPr/>
              </a:pPr>
              <a:r>
                <a:rPr lang="en-US" sz="2200" dirty="0">
                  <a:effectLst>
                    <a:outerShdw blurRad="38100" dist="38100" dir="2700000" algn="tl">
                      <a:srgbClr val="C0C0C0"/>
                    </a:outerShdw>
                  </a:effectLst>
                </a:rPr>
                <a:t>Step 1. Release Assessment</a:t>
              </a:r>
            </a:p>
          </p:txBody>
        </p:sp>
        <p:sp>
          <p:nvSpPr>
            <p:cNvPr id="443397" name="Text Box 5" descr="Step 2. Exposure Assessment&#10;"/>
            <p:cNvSpPr txBox="1">
              <a:spLocks noChangeArrowheads="1"/>
            </p:cNvSpPr>
            <p:nvPr/>
          </p:nvSpPr>
          <p:spPr bwMode="auto">
            <a:xfrm>
              <a:off x="1248" y="2064"/>
              <a:ext cx="2834" cy="275"/>
            </a:xfrm>
            <a:prstGeom prst="rect">
              <a:avLst/>
            </a:prstGeom>
            <a:noFill/>
            <a:ln w="9525">
              <a:solidFill>
                <a:schemeClr val="tx1"/>
              </a:solidFill>
              <a:miter lim="800000"/>
              <a:headEnd/>
              <a:tailEnd/>
            </a:ln>
            <a:effectLst/>
            <a:extLst/>
          </p:spPr>
          <p:txBody>
            <a:bodyPr>
              <a:spAutoFit/>
            </a:bodyPr>
            <a:lstStyle/>
            <a:p>
              <a:pPr eaLnBrk="0" hangingPunct="0">
                <a:defRPr/>
              </a:pPr>
              <a:r>
                <a:rPr lang="en-US" sz="2200" dirty="0">
                  <a:effectLst>
                    <a:outerShdw blurRad="38100" dist="38100" dir="2700000" algn="tl">
                      <a:srgbClr val="C0C0C0"/>
                    </a:outerShdw>
                  </a:effectLst>
                </a:rPr>
                <a:t>Step 2. Exposure Assessment</a:t>
              </a:r>
            </a:p>
          </p:txBody>
        </p:sp>
        <p:sp>
          <p:nvSpPr>
            <p:cNvPr id="443398" name="Text Box 6" descr="Step 3. Consequence Assessment&#10;"/>
            <p:cNvSpPr txBox="1">
              <a:spLocks noChangeArrowheads="1"/>
            </p:cNvSpPr>
            <p:nvPr/>
          </p:nvSpPr>
          <p:spPr bwMode="auto">
            <a:xfrm>
              <a:off x="1248" y="2448"/>
              <a:ext cx="2832" cy="275"/>
            </a:xfrm>
            <a:prstGeom prst="rect">
              <a:avLst/>
            </a:prstGeom>
            <a:noFill/>
            <a:ln w="9525">
              <a:solidFill>
                <a:schemeClr val="tx1"/>
              </a:solidFill>
              <a:miter lim="800000"/>
              <a:headEnd/>
              <a:tailEnd/>
            </a:ln>
            <a:effectLst/>
            <a:extLst/>
          </p:spPr>
          <p:txBody>
            <a:bodyPr>
              <a:spAutoFit/>
            </a:bodyPr>
            <a:lstStyle/>
            <a:p>
              <a:pPr algn="l" eaLnBrk="0" hangingPunct="0">
                <a:defRPr/>
              </a:pPr>
              <a:r>
                <a:rPr lang="en-US" sz="2200" dirty="0">
                  <a:effectLst>
                    <a:outerShdw blurRad="38100" dist="38100" dir="2700000" algn="tl">
                      <a:srgbClr val="C0C0C0"/>
                    </a:outerShdw>
                  </a:effectLst>
                </a:rPr>
                <a:t>Step 3. Consequence Assessment</a:t>
              </a:r>
            </a:p>
          </p:txBody>
        </p:sp>
        <p:sp>
          <p:nvSpPr>
            <p:cNvPr id="443399" name="Text Box 7" descr="Leads to:&#10;Risk Estimation&#10;"/>
            <p:cNvSpPr txBox="1">
              <a:spLocks noChangeArrowheads="1"/>
            </p:cNvSpPr>
            <p:nvPr/>
          </p:nvSpPr>
          <p:spPr bwMode="auto">
            <a:xfrm>
              <a:off x="2112" y="3312"/>
              <a:ext cx="1446" cy="294"/>
            </a:xfrm>
            <a:prstGeom prst="rect">
              <a:avLst/>
            </a:prstGeom>
            <a:noFill/>
            <a:ln w="9525">
              <a:solidFill>
                <a:schemeClr val="tx1"/>
              </a:solidFill>
              <a:miter lim="800000"/>
              <a:headEnd/>
              <a:tailEnd/>
            </a:ln>
            <a:effectLst/>
            <a:extLst/>
          </p:spPr>
          <p:txBody>
            <a:bodyPr wrap="none">
              <a:spAutoFit/>
            </a:bodyPr>
            <a:lstStyle/>
            <a:p>
              <a:pPr algn="l" eaLnBrk="0" hangingPunct="0">
                <a:defRPr/>
              </a:pPr>
              <a:r>
                <a:rPr lang="en-US" sz="2400" dirty="0">
                  <a:solidFill>
                    <a:srgbClr val="FF0000"/>
                  </a:solidFill>
                  <a:effectLst>
                    <a:outerShdw blurRad="38100" dist="38100" dir="2700000" algn="tl">
                      <a:srgbClr val="C0C0C0"/>
                    </a:outerShdw>
                  </a:effectLst>
                </a:rPr>
                <a:t>Risk Estimation</a:t>
              </a:r>
            </a:p>
          </p:txBody>
        </p:sp>
        <p:sp>
          <p:nvSpPr>
            <p:cNvPr id="11275" name="AutoShape 8"/>
            <p:cNvSpPr>
              <a:spLocks noChangeArrowheads="1"/>
            </p:cNvSpPr>
            <p:nvPr/>
          </p:nvSpPr>
          <p:spPr bwMode="auto">
            <a:xfrm>
              <a:off x="2448" y="2928"/>
              <a:ext cx="678" cy="336"/>
            </a:xfrm>
            <a:prstGeom prst="downArrow">
              <a:avLst>
                <a:gd name="adj1" fmla="val 50000"/>
                <a:gd name="adj2" fmla="val 25000"/>
              </a:avLst>
            </a:prstGeom>
            <a:solidFill>
              <a:schemeClr val="tx2"/>
            </a:solidFill>
            <a:ln w="9525">
              <a:solidFill>
                <a:schemeClr val="bg2"/>
              </a:solidFill>
              <a:miter lim="800000"/>
              <a:headEnd/>
              <a:tailEnd/>
            </a:ln>
            <a:effectLst>
              <a:outerShdw sy="50000" kx="2453608" rotWithShape="0">
                <a:schemeClr val="bg2">
                  <a:alpha val="50000"/>
                </a:schemeClr>
              </a:outerShdw>
            </a:effectLst>
          </p:spPr>
          <p:txBody>
            <a:bodyPr vert="eaVert" wrap="none" anchor="ctr"/>
            <a:lstStyle/>
            <a:p>
              <a:pPr>
                <a:defRPr/>
              </a:pPr>
              <a:endParaRPr lang="en-US"/>
            </a:p>
          </p:txBody>
        </p:sp>
      </p:grpSp>
      <p:sp>
        <p:nvSpPr>
          <p:cNvPr id="11267" name="Rectangle 10" descr="hazard characterization"/>
          <p:cNvSpPr>
            <a:spLocks noChangeArrowheads="1"/>
          </p:cNvSpPr>
          <p:nvPr/>
        </p:nvSpPr>
        <p:spPr bwMode="auto">
          <a:xfrm>
            <a:off x="1295400" y="609600"/>
            <a:ext cx="6553200" cy="1066800"/>
          </a:xfrm>
          <a:prstGeom prst="rect">
            <a:avLst/>
          </a:prstGeom>
          <a:noFill/>
          <a:ln w="9525">
            <a:solidFill>
              <a:schemeClr val="tx1"/>
            </a:solidFill>
            <a:miter lim="800000"/>
            <a:headEnd/>
            <a:tailEnd/>
          </a:ln>
          <a:scene3d>
            <a:camera prst="legacyObliqueBottomLeft"/>
            <a:lightRig rig="legacyFlat3" dir="t"/>
          </a:scene3d>
          <a:sp3d extrusionH="430200" prstMaterial="legacyMatte">
            <a:bevelT w="13500" h="13500" prst="angle"/>
            <a:bevelB w="13500" h="13500" prst="angle"/>
            <a:extrusionClr>
              <a:schemeClr val="tx1"/>
            </a:extrusionClr>
          </a:sp3d>
          <a:extLst>
            <a:ext uri="{909E8E84-426E-40DD-AFC4-6F175D3DCCD1}">
              <a14:hiddenFill xmlns:a14="http://schemas.microsoft.com/office/drawing/2010/main">
                <a:solidFill>
                  <a:srgbClr val="FFFFFF"/>
                </a:solidFill>
              </a14:hiddenFill>
            </a:ext>
          </a:extLst>
        </p:spPr>
        <p:txBody>
          <a:bodyPr wrap="none" anchor="ctr">
            <a:flatTx/>
          </a:bodyPr>
          <a:lstStyle/>
          <a:p>
            <a:endParaRPr lang="en-US"/>
          </a:p>
        </p:txBody>
      </p:sp>
      <p:sp>
        <p:nvSpPr>
          <p:cNvPr id="12" name="Title 11"/>
          <p:cNvSpPr>
            <a:spLocks noGrp="1"/>
          </p:cNvSpPr>
          <p:nvPr>
            <p:ph type="title" idx="4294967295"/>
          </p:nvPr>
        </p:nvSpPr>
        <p:spPr>
          <a:xfrm>
            <a:off x="1676400" y="914400"/>
            <a:ext cx="6019800" cy="1143000"/>
          </a:xfrm>
        </p:spPr>
        <p:txBody>
          <a:bodyPr/>
          <a:lstStyle/>
          <a:p>
            <a:pPr>
              <a:defRPr/>
            </a:pPr>
            <a:r>
              <a:rPr lang="en-US" kern="1200" dirty="0" smtClean="0">
                <a:effectLst>
                  <a:outerShdw blurRad="50800" dist="38100" algn="tr" rotWithShape="0">
                    <a:prstClr val="black">
                      <a:alpha val="40000"/>
                    </a:prstClr>
                  </a:outerShdw>
                </a:effectLst>
                <a:ea typeface="+mn-ea"/>
              </a:rPr>
              <a:t>Hazard Characterization</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29756</TotalTime>
  <Words>2306</Words>
  <Application>Microsoft Office PowerPoint</Application>
  <PresentationFormat>On-screen Show (4:3)</PresentationFormat>
  <Paragraphs>310</Paragraphs>
  <Slides>42</Slides>
  <Notes>20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Capsules</vt:lpstr>
      <vt:lpstr>Human Food Safety of New Animal Drugs: Microbial Food Safety</vt:lpstr>
      <vt:lpstr>Human Food Safety Evaluation</vt:lpstr>
      <vt:lpstr>Human Food Safety Evaluation</vt:lpstr>
      <vt:lpstr>Definition of Residue:</vt:lpstr>
      <vt:lpstr>Human Food Safety Assessment</vt:lpstr>
      <vt:lpstr>Microbial Food Safety Analysis </vt:lpstr>
      <vt:lpstr>Objective of Microbial Food Safety Assessment</vt:lpstr>
      <vt:lpstr>    Hazard:  Development of Resistance</vt:lpstr>
      <vt:lpstr>Hazard Characterization </vt:lpstr>
      <vt:lpstr>Hazard Identification</vt:lpstr>
      <vt:lpstr>Hazard:  Emergence of Antimicrobial Resistance</vt:lpstr>
      <vt:lpstr>Factors Contributing to the Emergence of Resistance</vt:lpstr>
      <vt:lpstr>Where can we use Surveillance and Research Data?</vt:lpstr>
      <vt:lpstr>Hazard: Exposure to Antimicrobial Resistant Bacteria </vt:lpstr>
      <vt:lpstr>Exposure Assessment</vt:lpstr>
      <vt:lpstr>Where can we use Surveillance and Research Data?</vt:lpstr>
      <vt:lpstr>Foodborne Surveillance in the U.S.</vt:lpstr>
      <vt:lpstr>Exposure Assessment</vt:lpstr>
      <vt:lpstr>How important is the antimicrobial drug for use in human disease?</vt:lpstr>
      <vt:lpstr>Drug Rankings and Examples</vt:lpstr>
      <vt:lpstr>Qualitative Risk Integration </vt:lpstr>
      <vt:lpstr>Extent-of-use limitations </vt:lpstr>
      <vt:lpstr>Examples of Possible Risk Management Strategies Based on the Level of Risk (H, M, or L). </vt:lpstr>
      <vt:lpstr>Foodborne Pathogens Commonly Addressed as Hazards with Respect to Antimicrobial Resistance </vt:lpstr>
      <vt:lpstr>Example: β-lactams 3rd Generation cephalosporin</vt:lpstr>
      <vt:lpstr>Example: β-lactam -3rd Generation cephalosporin</vt:lpstr>
      <vt:lpstr>Example: β-lactam -3rd Generation cephalosporin</vt:lpstr>
      <vt:lpstr>Example: β-lactam -3rd Generation cephalosporin</vt:lpstr>
      <vt:lpstr>Effects on the Human Intestinal Bacteria</vt:lpstr>
      <vt:lpstr>Scientific Questions to be Addressed </vt:lpstr>
      <vt:lpstr>Scientific Questions to be Addressed</vt:lpstr>
      <vt:lpstr>Scientific Questions to be Addressed</vt:lpstr>
      <vt:lpstr>A scenario where there is reasonable certainty of no microbiological effects </vt:lpstr>
      <vt:lpstr>A Scenario Where the Microbiological ADI Should Be Determined </vt:lpstr>
      <vt:lpstr>Endpoints of  Human Health Concern </vt:lpstr>
      <vt:lpstr>Scientific Questions to be Addressed</vt:lpstr>
      <vt:lpstr>Addressing Endpoints of Human Health Concern</vt:lpstr>
      <vt:lpstr>Final ADI for an Antimicrobial Drug</vt:lpstr>
      <vt:lpstr>Microbial Food Safety Analysis </vt:lpstr>
      <vt:lpstr>Conclusions</vt:lpstr>
      <vt:lpstr>Summary</vt:lpstr>
      <vt:lpstr> Thank you!</vt:lpstr>
    </vt:vector>
  </TitlesOfParts>
  <Company>US FDA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Food Safety of New Animal Drugs: Microbial Food Safety</dc:title>
  <dc:subject>Microbial food safety evaluation for new animal drugs</dc:subject>
  <dc:creator>FDA/CVM/ONADE</dc:creator>
  <cp:keywords>Human food safety, residue, metabolites, resistant bacteria, hazard, exposure, risk, antimicrobial resistant bacteria</cp:keywords>
  <dc:description>Explanation of the microbial food safety analysis that is part of the human food safety evaluation which is done to determine when the edible tissues in food-producing animals treated with a new animal drug are safe for humans to consume.</dc:description>
  <cp:lastModifiedBy>Almeter, Brian </cp:lastModifiedBy>
  <cp:revision>287</cp:revision>
  <dcterms:created xsi:type="dcterms:W3CDTF">2009-08-05T16:20:29Z</dcterms:created>
  <dcterms:modified xsi:type="dcterms:W3CDTF">2013-03-08T20:43:48Z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