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9" r:id="rId1"/>
  </p:sldMasterIdLst>
  <p:notesMasterIdLst>
    <p:notesMasterId r:id="rId47"/>
  </p:notesMasterIdLst>
  <p:handoutMasterIdLst>
    <p:handoutMasterId r:id="rId48"/>
  </p:handoutMasterIdLst>
  <p:sldIdLst>
    <p:sldId id="459" r:id="rId2"/>
    <p:sldId id="538" r:id="rId3"/>
    <p:sldId id="589" r:id="rId4"/>
    <p:sldId id="562" r:id="rId5"/>
    <p:sldId id="561" r:id="rId6"/>
    <p:sldId id="563" r:id="rId7"/>
    <p:sldId id="564" r:id="rId8"/>
    <p:sldId id="565" r:id="rId9"/>
    <p:sldId id="567" r:id="rId10"/>
    <p:sldId id="568" r:id="rId11"/>
    <p:sldId id="569" r:id="rId12"/>
    <p:sldId id="570" r:id="rId13"/>
    <p:sldId id="542" r:id="rId14"/>
    <p:sldId id="600" r:id="rId15"/>
    <p:sldId id="601" r:id="rId16"/>
    <p:sldId id="462" r:id="rId17"/>
    <p:sldId id="534" r:id="rId18"/>
    <p:sldId id="536" r:id="rId19"/>
    <p:sldId id="286" r:id="rId20"/>
    <p:sldId id="530" r:id="rId21"/>
    <p:sldId id="537" r:id="rId22"/>
    <p:sldId id="531" r:id="rId23"/>
    <p:sldId id="587" r:id="rId24"/>
    <p:sldId id="594" r:id="rId25"/>
    <p:sldId id="578" r:id="rId26"/>
    <p:sldId id="595" r:id="rId27"/>
    <p:sldId id="596" r:id="rId28"/>
    <p:sldId id="599" r:id="rId29"/>
    <p:sldId id="533" r:id="rId30"/>
    <p:sldId id="526" r:id="rId31"/>
    <p:sldId id="535" r:id="rId32"/>
    <p:sldId id="528" r:id="rId33"/>
    <p:sldId id="527" r:id="rId34"/>
    <p:sldId id="544" r:id="rId35"/>
    <p:sldId id="592" r:id="rId36"/>
    <p:sldId id="547" r:id="rId37"/>
    <p:sldId id="590" r:id="rId38"/>
    <p:sldId id="548" r:id="rId39"/>
    <p:sldId id="550" r:id="rId40"/>
    <p:sldId id="546" r:id="rId41"/>
    <p:sldId id="553" r:id="rId42"/>
    <p:sldId id="555" r:id="rId43"/>
    <p:sldId id="551" r:id="rId44"/>
    <p:sldId id="591" r:id="rId45"/>
    <p:sldId id="593" r:id="rId46"/>
  </p:sldIdLst>
  <p:sldSz cx="9144000" cy="6858000" type="screen4x3"/>
  <p:notesSz cx="7010400" cy="9296400"/>
  <p:custDataLst>
    <p:tags r:id="rId49"/>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a:srgbClr val="FFFFFF"/>
    <a:srgbClr val="687129"/>
    <a:srgbClr val="669900"/>
    <a:srgbClr val="339966"/>
    <a:srgbClr val="339933"/>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1" autoAdjust="0"/>
    <p:restoredTop sz="86429" autoAdjust="0"/>
  </p:normalViewPr>
  <p:slideViewPr>
    <p:cSldViewPr>
      <p:cViewPr varScale="1">
        <p:scale>
          <a:sx n="77" d="100"/>
          <a:sy n="77" d="100"/>
        </p:scale>
        <p:origin x="-1555" y="-86"/>
      </p:cViewPr>
      <p:guideLst>
        <p:guide orient="horz" pos="2160"/>
        <p:guide pos="2880"/>
      </p:guideLst>
    </p:cSldViewPr>
  </p:slideViewPr>
  <p:outlineViewPr>
    <p:cViewPr>
      <p:scale>
        <a:sx n="33" d="100"/>
        <a:sy n="33" d="100"/>
      </p:scale>
      <p:origin x="0" y="21594"/>
    </p:cViewPr>
  </p:outlineViewPr>
  <p:notesTextViewPr>
    <p:cViewPr>
      <p:scale>
        <a:sx n="100" d="100"/>
        <a:sy n="100" d="100"/>
      </p:scale>
      <p:origin x="0" y="0"/>
    </p:cViewPr>
  </p:notesTextViewPr>
  <p:sorterViewPr>
    <p:cViewPr>
      <p:scale>
        <a:sx n="66" d="100"/>
        <a:sy n="66" d="100"/>
      </p:scale>
      <p:origin x="0" y="14760"/>
    </p:cViewPr>
  </p:sorterViewPr>
  <p:notesViewPr>
    <p:cSldViewPr>
      <p:cViewPr varScale="1">
        <p:scale>
          <a:sx n="49" d="100"/>
          <a:sy n="49" d="100"/>
        </p:scale>
        <p:origin x="-1236" y="-9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967" tIns="46484" rIns="92967" bIns="46484" numCol="1" anchor="t" anchorCtr="0" compatLnSpc="1">
            <a:prstTxWarp prst="textNoShape">
              <a:avLst/>
            </a:prstTxWarp>
          </a:bodyPr>
          <a:lstStyle>
            <a:lvl1pPr defTabSz="930275">
              <a:defRPr sz="1200">
                <a:latin typeface="Times New Roman" pitchFamily="18" charset="0"/>
              </a:defRPr>
            </a:lvl1pPr>
          </a:lstStyle>
          <a:p>
            <a:pPr>
              <a:defRPr/>
            </a:pPr>
            <a:endParaRPr lang="en-US"/>
          </a:p>
        </p:txBody>
      </p:sp>
      <p:sp>
        <p:nvSpPr>
          <p:cNvPr id="30723" name="Rectangle 3"/>
          <p:cNvSpPr>
            <a:spLocks noGrp="1" noChangeArrowheads="1"/>
          </p:cNvSpPr>
          <p:nvPr>
            <p:ph type="dt" sz="quarter" idx="1"/>
          </p:nvPr>
        </p:nvSpPr>
        <p:spPr bwMode="auto">
          <a:xfrm>
            <a:off x="3971925" y="0"/>
            <a:ext cx="3038475" cy="465138"/>
          </a:xfrm>
          <a:prstGeom prst="rect">
            <a:avLst/>
          </a:prstGeom>
          <a:noFill/>
          <a:ln>
            <a:noFill/>
          </a:ln>
          <a:effectLst/>
          <a:extLst/>
        </p:spPr>
        <p:txBody>
          <a:bodyPr vert="horz" wrap="square" lIns="92967" tIns="46484" rIns="92967" bIns="46484" numCol="1" anchor="t" anchorCtr="0" compatLnSpc="1">
            <a:prstTxWarp prst="textNoShape">
              <a:avLst/>
            </a:prstTxWarp>
          </a:bodyPr>
          <a:lstStyle>
            <a:lvl1pPr algn="r" defTabSz="930275">
              <a:defRPr sz="1200">
                <a:latin typeface="Times New Roman" pitchFamily="18" charset="0"/>
              </a:defRPr>
            </a:lvl1pPr>
          </a:lstStyle>
          <a:p>
            <a:pPr>
              <a:defRPr/>
            </a:pPr>
            <a:endParaRPr lang="en-US"/>
          </a:p>
        </p:txBody>
      </p:sp>
      <p:sp>
        <p:nvSpPr>
          <p:cNvPr id="30724" name="Rectangle 4"/>
          <p:cNvSpPr>
            <a:spLocks noGrp="1" noChangeArrowheads="1"/>
          </p:cNvSpPr>
          <p:nvPr>
            <p:ph type="ftr" sz="quarter" idx="2"/>
          </p:nvPr>
        </p:nvSpPr>
        <p:spPr bwMode="auto">
          <a:xfrm>
            <a:off x="0" y="8831263"/>
            <a:ext cx="3038475" cy="465137"/>
          </a:xfrm>
          <a:prstGeom prst="rect">
            <a:avLst/>
          </a:prstGeom>
          <a:noFill/>
          <a:ln>
            <a:noFill/>
          </a:ln>
          <a:effectLst/>
          <a:extLst/>
        </p:spPr>
        <p:txBody>
          <a:bodyPr vert="horz" wrap="square" lIns="92967" tIns="46484" rIns="92967" bIns="46484" numCol="1" anchor="b" anchorCtr="0" compatLnSpc="1">
            <a:prstTxWarp prst="textNoShape">
              <a:avLst/>
            </a:prstTxWarp>
          </a:bodyPr>
          <a:lstStyle>
            <a:lvl1pPr defTabSz="930275">
              <a:defRPr sz="1200">
                <a:latin typeface="Times New Roman" pitchFamily="18" charset="0"/>
              </a:defRPr>
            </a:lvl1pPr>
          </a:lstStyle>
          <a:p>
            <a:pPr>
              <a:defRPr/>
            </a:pPr>
            <a:endParaRPr lang="en-US"/>
          </a:p>
        </p:txBody>
      </p:sp>
      <p:sp>
        <p:nvSpPr>
          <p:cNvPr id="30725" name="Rectangle 5"/>
          <p:cNvSpPr>
            <a:spLocks noGrp="1" noChangeArrowheads="1"/>
          </p:cNvSpPr>
          <p:nvPr>
            <p:ph type="sldNum" sz="quarter" idx="3"/>
          </p:nvPr>
        </p:nvSpPr>
        <p:spPr bwMode="auto">
          <a:xfrm>
            <a:off x="3971925" y="8831263"/>
            <a:ext cx="3038475" cy="465137"/>
          </a:xfrm>
          <a:prstGeom prst="rect">
            <a:avLst/>
          </a:prstGeom>
          <a:noFill/>
          <a:ln>
            <a:noFill/>
          </a:ln>
          <a:effectLst/>
          <a:extLst/>
        </p:spPr>
        <p:txBody>
          <a:bodyPr vert="horz" wrap="square" lIns="92967" tIns="46484" rIns="92967" bIns="46484" numCol="1" anchor="b" anchorCtr="0" compatLnSpc="1">
            <a:prstTxWarp prst="textNoShape">
              <a:avLst/>
            </a:prstTxWarp>
          </a:bodyPr>
          <a:lstStyle>
            <a:lvl1pPr algn="r" defTabSz="930275">
              <a:defRPr sz="1200">
                <a:latin typeface="Times New Roman" pitchFamily="18" charset="0"/>
              </a:defRPr>
            </a:lvl1pPr>
          </a:lstStyle>
          <a:p>
            <a:pPr>
              <a:defRPr/>
            </a:pPr>
            <a:fld id="{052BAC7E-7880-41FD-AF16-D050C583EF36}" type="slidenum">
              <a:rPr lang="en-US"/>
              <a:pPr>
                <a:defRPr/>
              </a:pPr>
              <a:t>‹#›</a:t>
            </a:fld>
            <a:endParaRPr lang="en-US"/>
          </a:p>
        </p:txBody>
      </p:sp>
    </p:spTree>
    <p:extLst>
      <p:ext uri="{BB962C8B-B14F-4D97-AF65-F5344CB8AC3E}">
        <p14:creationId xmlns:p14="http://schemas.microsoft.com/office/powerpoint/2010/main" val="1613006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967" tIns="46484" rIns="92967" bIns="46484" numCol="1" anchor="t" anchorCtr="0" compatLnSpc="1">
            <a:prstTxWarp prst="textNoShape">
              <a:avLst/>
            </a:prstTxWarp>
          </a:bodyPr>
          <a:lstStyle>
            <a:lvl1pPr defTabSz="930275">
              <a:defRPr sz="1200">
                <a:latin typeface="Times New Roman" pitchFamily="18" charset="0"/>
              </a:defRPr>
            </a:lvl1pPr>
          </a:lstStyle>
          <a:p>
            <a:pPr>
              <a:defRPr/>
            </a:pPr>
            <a:endParaRPr lang="en-US"/>
          </a:p>
        </p:txBody>
      </p:sp>
      <p:sp>
        <p:nvSpPr>
          <p:cNvPr id="33795" name="Rectangle 3"/>
          <p:cNvSpPr>
            <a:spLocks noGrp="1" noChangeArrowheads="1"/>
          </p:cNvSpPr>
          <p:nvPr>
            <p:ph type="dt" idx="1"/>
          </p:nvPr>
        </p:nvSpPr>
        <p:spPr bwMode="auto">
          <a:xfrm>
            <a:off x="3971925" y="0"/>
            <a:ext cx="3038475" cy="465138"/>
          </a:xfrm>
          <a:prstGeom prst="rect">
            <a:avLst/>
          </a:prstGeom>
          <a:noFill/>
          <a:ln>
            <a:noFill/>
          </a:ln>
          <a:effectLst/>
          <a:extLst/>
        </p:spPr>
        <p:txBody>
          <a:bodyPr vert="horz" wrap="square" lIns="92967" tIns="46484" rIns="92967" bIns="46484" numCol="1" anchor="t" anchorCtr="0" compatLnSpc="1">
            <a:prstTxWarp prst="textNoShape">
              <a:avLst/>
            </a:prstTxWarp>
          </a:bodyPr>
          <a:lstStyle>
            <a:lvl1pPr algn="r" defTabSz="930275">
              <a:defRPr sz="1200">
                <a:latin typeface="Times New Roman" pitchFamily="18"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935038" y="4416425"/>
            <a:ext cx="5140325" cy="4183063"/>
          </a:xfrm>
          <a:prstGeom prst="rect">
            <a:avLst/>
          </a:prstGeom>
          <a:noFill/>
          <a:ln>
            <a:noFill/>
          </a:ln>
          <a:effectLst/>
          <a:extLst/>
        </p:spPr>
        <p:txBody>
          <a:bodyPr vert="horz" wrap="square" lIns="92967" tIns="46484" rIns="92967" bIns="4648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831263"/>
            <a:ext cx="3038475" cy="465137"/>
          </a:xfrm>
          <a:prstGeom prst="rect">
            <a:avLst/>
          </a:prstGeom>
          <a:noFill/>
          <a:ln>
            <a:noFill/>
          </a:ln>
          <a:effectLst/>
          <a:extLst/>
        </p:spPr>
        <p:txBody>
          <a:bodyPr vert="horz" wrap="square" lIns="92967" tIns="46484" rIns="92967" bIns="46484" numCol="1" anchor="b" anchorCtr="0" compatLnSpc="1">
            <a:prstTxWarp prst="textNoShape">
              <a:avLst/>
            </a:prstTxWarp>
          </a:bodyPr>
          <a:lstStyle>
            <a:lvl1pPr defTabSz="930275">
              <a:defRPr sz="1200">
                <a:latin typeface="Times New Roman" pitchFamily="18" charset="0"/>
              </a:defRPr>
            </a:lvl1pPr>
          </a:lstStyle>
          <a:p>
            <a:pPr>
              <a:defRPr/>
            </a:pPr>
            <a:endParaRPr lang="en-US"/>
          </a:p>
        </p:txBody>
      </p:sp>
      <p:sp>
        <p:nvSpPr>
          <p:cNvPr id="33799" name="Rectangle 7"/>
          <p:cNvSpPr>
            <a:spLocks noGrp="1" noChangeArrowheads="1"/>
          </p:cNvSpPr>
          <p:nvPr>
            <p:ph type="sldNum" sz="quarter" idx="5"/>
          </p:nvPr>
        </p:nvSpPr>
        <p:spPr bwMode="auto">
          <a:xfrm>
            <a:off x="3971925" y="8831263"/>
            <a:ext cx="3038475" cy="465137"/>
          </a:xfrm>
          <a:prstGeom prst="rect">
            <a:avLst/>
          </a:prstGeom>
          <a:noFill/>
          <a:ln>
            <a:noFill/>
          </a:ln>
          <a:effectLst/>
          <a:extLst/>
        </p:spPr>
        <p:txBody>
          <a:bodyPr vert="horz" wrap="square" lIns="92967" tIns="46484" rIns="92967" bIns="46484" numCol="1" anchor="b" anchorCtr="0" compatLnSpc="1">
            <a:prstTxWarp prst="textNoShape">
              <a:avLst/>
            </a:prstTxWarp>
          </a:bodyPr>
          <a:lstStyle>
            <a:lvl1pPr algn="r" defTabSz="930275">
              <a:defRPr sz="1200">
                <a:latin typeface="Times New Roman" pitchFamily="18" charset="0"/>
              </a:defRPr>
            </a:lvl1pPr>
          </a:lstStyle>
          <a:p>
            <a:pPr>
              <a:defRPr/>
            </a:pPr>
            <a:fld id="{33E63FA7-D50A-41EF-B03C-D18FED960E25}" type="slidenum">
              <a:rPr lang="en-US"/>
              <a:pPr>
                <a:defRPr/>
              </a:pPr>
              <a:t>‹#›</a:t>
            </a:fld>
            <a:endParaRPr lang="en-US"/>
          </a:p>
        </p:txBody>
      </p:sp>
    </p:spTree>
    <p:extLst>
      <p:ext uri="{BB962C8B-B14F-4D97-AF65-F5344CB8AC3E}">
        <p14:creationId xmlns:p14="http://schemas.microsoft.com/office/powerpoint/2010/main" val="36612089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Tahoma" pitchFamily="34" charset="0"/>
              </a:defRPr>
            </a:lvl1pPr>
            <a:lvl2pPr marL="742950" indent="-285750" defTabSz="930275">
              <a:defRPr>
                <a:solidFill>
                  <a:schemeClr val="tx1"/>
                </a:solidFill>
                <a:latin typeface="Tahoma" pitchFamily="34" charset="0"/>
              </a:defRPr>
            </a:lvl2pPr>
            <a:lvl3pPr marL="1143000" indent="-228600" defTabSz="930275">
              <a:defRPr>
                <a:solidFill>
                  <a:schemeClr val="tx1"/>
                </a:solidFill>
                <a:latin typeface="Tahoma" pitchFamily="34" charset="0"/>
              </a:defRPr>
            </a:lvl3pPr>
            <a:lvl4pPr marL="1600200" indent="-228600" defTabSz="930275">
              <a:defRPr>
                <a:solidFill>
                  <a:schemeClr val="tx1"/>
                </a:solidFill>
                <a:latin typeface="Tahoma" pitchFamily="34" charset="0"/>
              </a:defRPr>
            </a:lvl4pPr>
            <a:lvl5pPr marL="2057400" indent="-228600" defTabSz="930275">
              <a:defRPr>
                <a:solidFill>
                  <a:schemeClr val="tx1"/>
                </a:solidFill>
                <a:latin typeface="Tahoma" pitchFamily="34" charset="0"/>
              </a:defRPr>
            </a:lvl5pPr>
            <a:lvl6pPr marL="2514600" indent="-228600" defTabSz="930275" eaLnBrk="0" fontAlgn="base" hangingPunct="0">
              <a:spcBef>
                <a:spcPct val="0"/>
              </a:spcBef>
              <a:spcAft>
                <a:spcPct val="0"/>
              </a:spcAft>
              <a:defRPr>
                <a:solidFill>
                  <a:schemeClr val="tx1"/>
                </a:solidFill>
                <a:latin typeface="Tahoma" pitchFamily="34" charset="0"/>
              </a:defRPr>
            </a:lvl6pPr>
            <a:lvl7pPr marL="2971800" indent="-228600" defTabSz="930275" eaLnBrk="0" fontAlgn="base" hangingPunct="0">
              <a:spcBef>
                <a:spcPct val="0"/>
              </a:spcBef>
              <a:spcAft>
                <a:spcPct val="0"/>
              </a:spcAft>
              <a:defRPr>
                <a:solidFill>
                  <a:schemeClr val="tx1"/>
                </a:solidFill>
                <a:latin typeface="Tahoma" pitchFamily="34" charset="0"/>
              </a:defRPr>
            </a:lvl7pPr>
            <a:lvl8pPr marL="3429000" indent="-228600" defTabSz="930275" eaLnBrk="0" fontAlgn="base" hangingPunct="0">
              <a:spcBef>
                <a:spcPct val="0"/>
              </a:spcBef>
              <a:spcAft>
                <a:spcPct val="0"/>
              </a:spcAft>
              <a:defRPr>
                <a:solidFill>
                  <a:schemeClr val="tx1"/>
                </a:solidFill>
                <a:latin typeface="Tahoma" pitchFamily="34" charset="0"/>
              </a:defRPr>
            </a:lvl8pPr>
            <a:lvl9pPr marL="3886200" indent="-228600" defTabSz="930275" eaLnBrk="0" fontAlgn="base" hangingPunct="0">
              <a:spcBef>
                <a:spcPct val="0"/>
              </a:spcBef>
              <a:spcAft>
                <a:spcPct val="0"/>
              </a:spcAft>
              <a:defRPr>
                <a:solidFill>
                  <a:schemeClr val="tx1"/>
                </a:solidFill>
                <a:latin typeface="Tahoma" pitchFamily="34" charset="0"/>
              </a:defRPr>
            </a:lvl9pPr>
          </a:lstStyle>
          <a:p>
            <a:fld id="{1A8F29E6-8262-4D18-8ECC-13E83F4D54A5}" type="slidenum">
              <a:rPr lang="en-US" smtClean="0">
                <a:latin typeface="Times New Roman" pitchFamily="18" charset="0"/>
              </a:rPr>
              <a:pPr/>
              <a:t>1</a:t>
            </a:fld>
            <a:endParaRPr lang="en-US" smtClean="0">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smtClean="0"/>
              <a:t>Published by the Office of the Federal Register, National Archives and Records Administration (NARA), the Federal Register is the official daily publication for the Federal Government</a:t>
            </a:r>
          </a:p>
          <a:p>
            <a:pPr>
              <a:buFontTx/>
              <a:buChar char="•"/>
            </a:pPr>
            <a:r>
              <a:rPr lang="en-US" smtClean="0"/>
              <a:t>It is updated daily by 6 a.m. and is published Monday through Friday, except Federal holidays. </a:t>
            </a:r>
          </a:p>
          <a:p>
            <a:pPr>
              <a:buFontTx/>
              <a:buChar char="•"/>
            </a:pPr>
            <a:r>
              <a:rPr lang="en-US" smtClean="0"/>
              <a:t>FDA announces most activity in the Federal Register, including</a:t>
            </a:r>
          </a:p>
          <a:p>
            <a:pPr lvl="1">
              <a:buFontTx/>
              <a:buChar char="•"/>
            </a:pPr>
            <a:r>
              <a:rPr lang="en-US" smtClean="0"/>
              <a:t>Rules</a:t>
            </a:r>
          </a:p>
          <a:p>
            <a:pPr lvl="1">
              <a:buFontTx/>
              <a:buChar char="•"/>
            </a:pPr>
            <a:r>
              <a:rPr lang="en-US" smtClean="0"/>
              <a:t>Notices of Guidance availability</a:t>
            </a:r>
          </a:p>
          <a:p>
            <a:pPr lvl="1">
              <a:buFontTx/>
              <a:buChar char="•"/>
            </a:pPr>
            <a:r>
              <a:rPr lang="en-US" smtClean="0"/>
              <a:t>Meeting notices</a:t>
            </a:r>
          </a:p>
          <a:p>
            <a:pPr lvl="1">
              <a:buFontTx/>
              <a:buChar char="•"/>
            </a:pPr>
            <a:r>
              <a:rPr lang="en-US" smtClean="0"/>
              <a:t>Requests for public comments, and </a:t>
            </a:r>
          </a:p>
          <a:p>
            <a:pPr lvl="1">
              <a:buFontTx/>
              <a:buChar char="•"/>
            </a:pPr>
            <a:r>
              <a:rPr lang="en-US" smtClean="0"/>
              <a:t>Other documents</a:t>
            </a:r>
          </a:p>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smtClean="0"/>
              <a:t>Published by the Office of the Federal Register, National Archives and Records Administration (NARA), the Federal Register is the official daily publication for the Federal Government</a:t>
            </a:r>
          </a:p>
          <a:p>
            <a:pPr>
              <a:buFontTx/>
              <a:buChar char="•"/>
            </a:pPr>
            <a:r>
              <a:rPr lang="en-US" smtClean="0"/>
              <a:t>It is updated daily by 6 a.m. and is published Monday through Friday, except Federal holidays. </a:t>
            </a:r>
          </a:p>
          <a:p>
            <a:pPr>
              <a:buFontTx/>
              <a:buChar char="•"/>
            </a:pPr>
            <a:r>
              <a:rPr lang="en-US" smtClean="0"/>
              <a:t>FDA announces most activity in the Federal Register, including</a:t>
            </a:r>
          </a:p>
          <a:p>
            <a:pPr lvl="1">
              <a:buFontTx/>
              <a:buChar char="•"/>
            </a:pPr>
            <a:r>
              <a:rPr lang="en-US" smtClean="0"/>
              <a:t>Rules</a:t>
            </a:r>
          </a:p>
          <a:p>
            <a:pPr lvl="1">
              <a:buFontTx/>
              <a:buChar char="•"/>
            </a:pPr>
            <a:r>
              <a:rPr lang="en-US" smtClean="0"/>
              <a:t>Notices of Guidance availability</a:t>
            </a:r>
          </a:p>
          <a:p>
            <a:pPr lvl="1">
              <a:buFontTx/>
              <a:buChar char="•"/>
            </a:pPr>
            <a:r>
              <a:rPr lang="en-US" smtClean="0"/>
              <a:t>Meeting notices</a:t>
            </a:r>
          </a:p>
          <a:p>
            <a:pPr lvl="1">
              <a:buFontTx/>
              <a:buChar char="•"/>
            </a:pPr>
            <a:r>
              <a:rPr lang="en-US" smtClean="0"/>
              <a:t>Requests for public comments, and </a:t>
            </a:r>
          </a:p>
          <a:p>
            <a:pPr lvl="1">
              <a:buFontTx/>
              <a:buChar char="•"/>
            </a:pPr>
            <a:r>
              <a:rPr lang="en-US" smtClean="0"/>
              <a:t>Other documents</a:t>
            </a:r>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smtClean="0"/>
              <a:t>Published by the Office of the Federal Register, National Archives and Records Administration (NARA), the Federal Register is the official daily publication for the Federal Government</a:t>
            </a:r>
          </a:p>
          <a:p>
            <a:pPr>
              <a:buFontTx/>
              <a:buChar char="•"/>
            </a:pPr>
            <a:r>
              <a:rPr lang="en-US" smtClean="0"/>
              <a:t>It is updated daily by 6 a.m. and is published Monday through Friday, except Federal holidays. </a:t>
            </a:r>
          </a:p>
          <a:p>
            <a:pPr>
              <a:buFontTx/>
              <a:buChar char="•"/>
            </a:pPr>
            <a:r>
              <a:rPr lang="en-US" smtClean="0"/>
              <a:t>FDA announces most activity in the Federal Register, including</a:t>
            </a:r>
          </a:p>
          <a:p>
            <a:pPr lvl="1">
              <a:buFontTx/>
              <a:buChar char="•"/>
            </a:pPr>
            <a:r>
              <a:rPr lang="en-US" smtClean="0"/>
              <a:t>Rules</a:t>
            </a:r>
          </a:p>
          <a:p>
            <a:pPr lvl="1">
              <a:buFontTx/>
              <a:buChar char="•"/>
            </a:pPr>
            <a:r>
              <a:rPr lang="en-US" smtClean="0"/>
              <a:t>Notices of Guidance availability</a:t>
            </a:r>
          </a:p>
          <a:p>
            <a:pPr lvl="1">
              <a:buFontTx/>
              <a:buChar char="•"/>
            </a:pPr>
            <a:r>
              <a:rPr lang="en-US" smtClean="0"/>
              <a:t>Meeting notices</a:t>
            </a:r>
          </a:p>
          <a:p>
            <a:pPr lvl="1">
              <a:buFontTx/>
              <a:buChar char="•"/>
            </a:pPr>
            <a:r>
              <a:rPr lang="en-US" smtClean="0"/>
              <a:t>Requests for public comments, and </a:t>
            </a:r>
          </a:p>
          <a:p>
            <a:pPr lvl="1">
              <a:buFontTx/>
              <a:buChar char="•"/>
            </a:pPr>
            <a:r>
              <a:rPr lang="en-US" smtClean="0"/>
              <a:t>Other documents</a:t>
            </a:r>
          </a:p>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Tahoma" pitchFamily="34" charset="0"/>
              </a:defRPr>
            </a:lvl1pPr>
            <a:lvl2pPr marL="742950" indent="-285750" defTabSz="930275">
              <a:defRPr>
                <a:solidFill>
                  <a:schemeClr val="tx1"/>
                </a:solidFill>
                <a:latin typeface="Tahoma" pitchFamily="34" charset="0"/>
              </a:defRPr>
            </a:lvl2pPr>
            <a:lvl3pPr marL="1143000" indent="-228600" defTabSz="930275">
              <a:defRPr>
                <a:solidFill>
                  <a:schemeClr val="tx1"/>
                </a:solidFill>
                <a:latin typeface="Tahoma" pitchFamily="34" charset="0"/>
              </a:defRPr>
            </a:lvl3pPr>
            <a:lvl4pPr marL="1600200" indent="-228600" defTabSz="930275">
              <a:defRPr>
                <a:solidFill>
                  <a:schemeClr val="tx1"/>
                </a:solidFill>
                <a:latin typeface="Tahoma" pitchFamily="34" charset="0"/>
              </a:defRPr>
            </a:lvl4pPr>
            <a:lvl5pPr marL="2057400" indent="-228600" defTabSz="930275">
              <a:defRPr>
                <a:solidFill>
                  <a:schemeClr val="tx1"/>
                </a:solidFill>
                <a:latin typeface="Tahoma" pitchFamily="34" charset="0"/>
              </a:defRPr>
            </a:lvl5pPr>
            <a:lvl6pPr marL="2514600" indent="-228600" defTabSz="930275" eaLnBrk="0" fontAlgn="base" hangingPunct="0">
              <a:spcBef>
                <a:spcPct val="0"/>
              </a:spcBef>
              <a:spcAft>
                <a:spcPct val="0"/>
              </a:spcAft>
              <a:defRPr>
                <a:solidFill>
                  <a:schemeClr val="tx1"/>
                </a:solidFill>
                <a:latin typeface="Tahoma" pitchFamily="34" charset="0"/>
              </a:defRPr>
            </a:lvl6pPr>
            <a:lvl7pPr marL="2971800" indent="-228600" defTabSz="930275" eaLnBrk="0" fontAlgn="base" hangingPunct="0">
              <a:spcBef>
                <a:spcPct val="0"/>
              </a:spcBef>
              <a:spcAft>
                <a:spcPct val="0"/>
              </a:spcAft>
              <a:defRPr>
                <a:solidFill>
                  <a:schemeClr val="tx1"/>
                </a:solidFill>
                <a:latin typeface="Tahoma" pitchFamily="34" charset="0"/>
              </a:defRPr>
            </a:lvl7pPr>
            <a:lvl8pPr marL="3429000" indent="-228600" defTabSz="930275" eaLnBrk="0" fontAlgn="base" hangingPunct="0">
              <a:spcBef>
                <a:spcPct val="0"/>
              </a:spcBef>
              <a:spcAft>
                <a:spcPct val="0"/>
              </a:spcAft>
              <a:defRPr>
                <a:solidFill>
                  <a:schemeClr val="tx1"/>
                </a:solidFill>
                <a:latin typeface="Tahoma" pitchFamily="34" charset="0"/>
              </a:defRPr>
            </a:lvl8pPr>
            <a:lvl9pPr marL="3886200" indent="-228600" defTabSz="930275" eaLnBrk="0" fontAlgn="base" hangingPunct="0">
              <a:spcBef>
                <a:spcPct val="0"/>
              </a:spcBef>
              <a:spcAft>
                <a:spcPct val="0"/>
              </a:spcAft>
              <a:defRPr>
                <a:solidFill>
                  <a:schemeClr val="tx1"/>
                </a:solidFill>
                <a:latin typeface="Tahoma" pitchFamily="34" charset="0"/>
              </a:defRPr>
            </a:lvl9pPr>
          </a:lstStyle>
          <a:p>
            <a:fld id="{F03C1C15-53A3-47A1-8C5A-A055865D8004}" type="slidenum">
              <a:rPr lang="en-US" smtClean="0">
                <a:latin typeface="Times New Roman" pitchFamily="18" charset="0"/>
              </a:rPr>
              <a:pPr/>
              <a:t>16</a:t>
            </a:fld>
            <a:endParaRPr 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Tahoma" pitchFamily="34" charset="0"/>
              </a:defRPr>
            </a:lvl1pPr>
            <a:lvl2pPr marL="742950" indent="-285750" defTabSz="930275">
              <a:defRPr>
                <a:solidFill>
                  <a:schemeClr val="tx1"/>
                </a:solidFill>
                <a:latin typeface="Tahoma" pitchFamily="34" charset="0"/>
              </a:defRPr>
            </a:lvl2pPr>
            <a:lvl3pPr marL="1143000" indent="-228600" defTabSz="930275">
              <a:defRPr>
                <a:solidFill>
                  <a:schemeClr val="tx1"/>
                </a:solidFill>
                <a:latin typeface="Tahoma" pitchFamily="34" charset="0"/>
              </a:defRPr>
            </a:lvl3pPr>
            <a:lvl4pPr marL="1600200" indent="-228600" defTabSz="930275">
              <a:defRPr>
                <a:solidFill>
                  <a:schemeClr val="tx1"/>
                </a:solidFill>
                <a:latin typeface="Tahoma" pitchFamily="34" charset="0"/>
              </a:defRPr>
            </a:lvl4pPr>
            <a:lvl5pPr marL="2057400" indent="-228600" defTabSz="930275">
              <a:defRPr>
                <a:solidFill>
                  <a:schemeClr val="tx1"/>
                </a:solidFill>
                <a:latin typeface="Tahoma" pitchFamily="34" charset="0"/>
              </a:defRPr>
            </a:lvl5pPr>
            <a:lvl6pPr marL="2514600" indent="-228600" defTabSz="930275" eaLnBrk="0" fontAlgn="base" hangingPunct="0">
              <a:spcBef>
                <a:spcPct val="0"/>
              </a:spcBef>
              <a:spcAft>
                <a:spcPct val="0"/>
              </a:spcAft>
              <a:defRPr>
                <a:solidFill>
                  <a:schemeClr val="tx1"/>
                </a:solidFill>
                <a:latin typeface="Tahoma" pitchFamily="34" charset="0"/>
              </a:defRPr>
            </a:lvl6pPr>
            <a:lvl7pPr marL="2971800" indent="-228600" defTabSz="930275" eaLnBrk="0" fontAlgn="base" hangingPunct="0">
              <a:spcBef>
                <a:spcPct val="0"/>
              </a:spcBef>
              <a:spcAft>
                <a:spcPct val="0"/>
              </a:spcAft>
              <a:defRPr>
                <a:solidFill>
                  <a:schemeClr val="tx1"/>
                </a:solidFill>
                <a:latin typeface="Tahoma" pitchFamily="34" charset="0"/>
              </a:defRPr>
            </a:lvl7pPr>
            <a:lvl8pPr marL="3429000" indent="-228600" defTabSz="930275" eaLnBrk="0" fontAlgn="base" hangingPunct="0">
              <a:spcBef>
                <a:spcPct val="0"/>
              </a:spcBef>
              <a:spcAft>
                <a:spcPct val="0"/>
              </a:spcAft>
              <a:defRPr>
                <a:solidFill>
                  <a:schemeClr val="tx1"/>
                </a:solidFill>
                <a:latin typeface="Tahoma" pitchFamily="34" charset="0"/>
              </a:defRPr>
            </a:lvl8pPr>
            <a:lvl9pPr marL="3886200" indent="-228600" defTabSz="930275" eaLnBrk="0" fontAlgn="base" hangingPunct="0">
              <a:spcBef>
                <a:spcPct val="0"/>
              </a:spcBef>
              <a:spcAft>
                <a:spcPct val="0"/>
              </a:spcAft>
              <a:defRPr>
                <a:solidFill>
                  <a:schemeClr val="tx1"/>
                </a:solidFill>
                <a:latin typeface="Tahoma" pitchFamily="34" charset="0"/>
              </a:defRPr>
            </a:lvl9pPr>
          </a:lstStyle>
          <a:p>
            <a:fld id="{BA8F37DC-325E-4840-BF0F-17F930553D02}" type="slidenum">
              <a:rPr lang="en-US" smtClean="0">
                <a:latin typeface="Times New Roman" pitchFamily="18" charset="0"/>
              </a:rPr>
              <a:pPr/>
              <a:t>19</a:t>
            </a:fld>
            <a:endParaRPr lang="en-US" smtClean="0">
              <a:latin typeface="Times New Roman" pitchFamily="18"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Tahoma" pitchFamily="34" charset="0"/>
              </a:defRPr>
            </a:lvl1pPr>
            <a:lvl2pPr marL="742950" indent="-285750" defTabSz="930275">
              <a:defRPr>
                <a:solidFill>
                  <a:schemeClr val="tx1"/>
                </a:solidFill>
                <a:latin typeface="Tahoma" pitchFamily="34" charset="0"/>
              </a:defRPr>
            </a:lvl2pPr>
            <a:lvl3pPr marL="1143000" indent="-228600" defTabSz="930275">
              <a:defRPr>
                <a:solidFill>
                  <a:schemeClr val="tx1"/>
                </a:solidFill>
                <a:latin typeface="Tahoma" pitchFamily="34" charset="0"/>
              </a:defRPr>
            </a:lvl3pPr>
            <a:lvl4pPr marL="1600200" indent="-228600" defTabSz="930275">
              <a:defRPr>
                <a:solidFill>
                  <a:schemeClr val="tx1"/>
                </a:solidFill>
                <a:latin typeface="Tahoma" pitchFamily="34" charset="0"/>
              </a:defRPr>
            </a:lvl4pPr>
            <a:lvl5pPr marL="2057400" indent="-228600" defTabSz="930275">
              <a:defRPr>
                <a:solidFill>
                  <a:schemeClr val="tx1"/>
                </a:solidFill>
                <a:latin typeface="Tahoma" pitchFamily="34" charset="0"/>
              </a:defRPr>
            </a:lvl5pPr>
            <a:lvl6pPr marL="2514600" indent="-228600" defTabSz="930275" eaLnBrk="0" fontAlgn="base" hangingPunct="0">
              <a:spcBef>
                <a:spcPct val="0"/>
              </a:spcBef>
              <a:spcAft>
                <a:spcPct val="0"/>
              </a:spcAft>
              <a:defRPr>
                <a:solidFill>
                  <a:schemeClr val="tx1"/>
                </a:solidFill>
                <a:latin typeface="Tahoma" pitchFamily="34" charset="0"/>
              </a:defRPr>
            </a:lvl6pPr>
            <a:lvl7pPr marL="2971800" indent="-228600" defTabSz="930275" eaLnBrk="0" fontAlgn="base" hangingPunct="0">
              <a:spcBef>
                <a:spcPct val="0"/>
              </a:spcBef>
              <a:spcAft>
                <a:spcPct val="0"/>
              </a:spcAft>
              <a:defRPr>
                <a:solidFill>
                  <a:schemeClr val="tx1"/>
                </a:solidFill>
                <a:latin typeface="Tahoma" pitchFamily="34" charset="0"/>
              </a:defRPr>
            </a:lvl7pPr>
            <a:lvl8pPr marL="3429000" indent="-228600" defTabSz="930275" eaLnBrk="0" fontAlgn="base" hangingPunct="0">
              <a:spcBef>
                <a:spcPct val="0"/>
              </a:spcBef>
              <a:spcAft>
                <a:spcPct val="0"/>
              </a:spcAft>
              <a:defRPr>
                <a:solidFill>
                  <a:schemeClr val="tx1"/>
                </a:solidFill>
                <a:latin typeface="Tahoma" pitchFamily="34" charset="0"/>
              </a:defRPr>
            </a:lvl8pPr>
            <a:lvl9pPr marL="3886200" indent="-228600" defTabSz="930275" eaLnBrk="0" fontAlgn="base" hangingPunct="0">
              <a:spcBef>
                <a:spcPct val="0"/>
              </a:spcBef>
              <a:spcAft>
                <a:spcPct val="0"/>
              </a:spcAft>
              <a:defRPr>
                <a:solidFill>
                  <a:schemeClr val="tx1"/>
                </a:solidFill>
                <a:latin typeface="Tahoma" pitchFamily="34" charset="0"/>
              </a:defRPr>
            </a:lvl9pPr>
          </a:lstStyle>
          <a:p>
            <a:fld id="{D0EA6698-41BE-4390-A5F4-DA0BDD8CA0E5}" type="slidenum">
              <a:rPr lang="en-US" smtClean="0">
                <a:latin typeface="Times New Roman" pitchFamily="18" charset="0"/>
              </a:rPr>
              <a:pPr/>
              <a:t>25</a:t>
            </a:fld>
            <a:endParaRPr lang="en-US" smtClean="0">
              <a:latin typeface="Times New Roman" pitchFamily="18"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Each Federal Register Notice has a unique identification, or Docket Numbe</a:t>
            </a:r>
          </a:p>
          <a:p>
            <a:endParaRPr lang="en-US" smtClean="0"/>
          </a:p>
          <a:p>
            <a:r>
              <a:rPr lang="en-US" smtClean="0"/>
              <a:t>rI’ve mentioned Dockets Management several times this morning already</a:t>
            </a:r>
          </a:p>
          <a:p>
            <a:pPr>
              <a:buFontTx/>
              <a:buChar char="•"/>
            </a:pPr>
            <a:r>
              <a:rPr lang="en-US" smtClean="0"/>
              <a:t>Dockets Management is the </a:t>
            </a:r>
            <a:r>
              <a:rPr lang="en-US" u="sng" smtClean="0"/>
              <a:t>official repository for the administrative proceedings and rule-making documents</a:t>
            </a:r>
            <a:r>
              <a:rPr lang="en-US" smtClean="0"/>
              <a:t> </a:t>
            </a:r>
          </a:p>
          <a:p>
            <a:pPr>
              <a:buFontTx/>
              <a:buChar char="•"/>
            </a:pPr>
            <a:r>
              <a:rPr lang="en-US" smtClean="0"/>
              <a:t>It is administered by the Federal Dockets Management System (FDMS)</a:t>
            </a:r>
          </a:p>
          <a:p>
            <a:pPr>
              <a:spcBef>
                <a:spcPct val="40000"/>
              </a:spcBef>
              <a:buFontTx/>
              <a:buChar char="•"/>
            </a:pPr>
            <a:r>
              <a:rPr lang="en-US" smtClean="0"/>
              <a:t>Your can search the Dockets Management database at http://www.regulations.gov </a:t>
            </a:r>
          </a:p>
          <a:p>
            <a:pPr>
              <a:spcBef>
                <a:spcPct val="40000"/>
              </a:spcBef>
              <a:buFontTx/>
              <a:buChar char="•"/>
            </a:pPr>
            <a:r>
              <a:rPr lang="en-US" smtClean="0"/>
              <a:t>Submit comments related to FDA actions to the docket specified in the Federal Register notice that announces that action</a:t>
            </a:r>
          </a:p>
          <a:p>
            <a:pPr>
              <a:buFontTx/>
              <a:buChar char="•"/>
            </a:pPr>
            <a:r>
              <a:rPr lang="en-US" smtClean="0"/>
              <a:t>Dockets Management forwards to CVM all comments related to one of CVM’s notices</a:t>
            </a:r>
          </a:p>
          <a:p>
            <a:pPr>
              <a:buFontTx/>
              <a:buChar char="•"/>
            </a:pPr>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 A bill must be passed by both chambers of Congres.  Once passed, it is given to the President to sign into law.</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Tahoma" pitchFamily="34" charset="0"/>
              </a:defRPr>
            </a:lvl1pPr>
            <a:lvl2pPr marL="742950" indent="-285750" defTabSz="930275">
              <a:defRPr>
                <a:solidFill>
                  <a:schemeClr val="tx1"/>
                </a:solidFill>
                <a:latin typeface="Tahoma" pitchFamily="34" charset="0"/>
              </a:defRPr>
            </a:lvl2pPr>
            <a:lvl3pPr marL="1143000" indent="-228600" defTabSz="930275">
              <a:defRPr>
                <a:solidFill>
                  <a:schemeClr val="tx1"/>
                </a:solidFill>
                <a:latin typeface="Tahoma" pitchFamily="34" charset="0"/>
              </a:defRPr>
            </a:lvl3pPr>
            <a:lvl4pPr marL="1600200" indent="-228600" defTabSz="930275">
              <a:defRPr>
                <a:solidFill>
                  <a:schemeClr val="tx1"/>
                </a:solidFill>
                <a:latin typeface="Tahoma" pitchFamily="34" charset="0"/>
              </a:defRPr>
            </a:lvl4pPr>
            <a:lvl5pPr marL="2057400" indent="-228600" defTabSz="930275">
              <a:defRPr>
                <a:solidFill>
                  <a:schemeClr val="tx1"/>
                </a:solidFill>
                <a:latin typeface="Tahoma" pitchFamily="34" charset="0"/>
              </a:defRPr>
            </a:lvl5pPr>
            <a:lvl6pPr marL="2514600" indent="-228600" defTabSz="930275" eaLnBrk="0" fontAlgn="base" hangingPunct="0">
              <a:spcBef>
                <a:spcPct val="0"/>
              </a:spcBef>
              <a:spcAft>
                <a:spcPct val="0"/>
              </a:spcAft>
              <a:defRPr>
                <a:solidFill>
                  <a:schemeClr val="tx1"/>
                </a:solidFill>
                <a:latin typeface="Tahoma" pitchFamily="34" charset="0"/>
              </a:defRPr>
            </a:lvl6pPr>
            <a:lvl7pPr marL="2971800" indent="-228600" defTabSz="930275" eaLnBrk="0" fontAlgn="base" hangingPunct="0">
              <a:spcBef>
                <a:spcPct val="0"/>
              </a:spcBef>
              <a:spcAft>
                <a:spcPct val="0"/>
              </a:spcAft>
              <a:defRPr>
                <a:solidFill>
                  <a:schemeClr val="tx1"/>
                </a:solidFill>
                <a:latin typeface="Tahoma" pitchFamily="34" charset="0"/>
              </a:defRPr>
            </a:lvl7pPr>
            <a:lvl8pPr marL="3429000" indent="-228600" defTabSz="930275" eaLnBrk="0" fontAlgn="base" hangingPunct="0">
              <a:spcBef>
                <a:spcPct val="0"/>
              </a:spcBef>
              <a:spcAft>
                <a:spcPct val="0"/>
              </a:spcAft>
              <a:defRPr>
                <a:solidFill>
                  <a:schemeClr val="tx1"/>
                </a:solidFill>
                <a:latin typeface="Tahoma" pitchFamily="34" charset="0"/>
              </a:defRPr>
            </a:lvl8pPr>
            <a:lvl9pPr marL="3886200" indent="-228600" defTabSz="930275" eaLnBrk="0" fontAlgn="base" hangingPunct="0">
              <a:spcBef>
                <a:spcPct val="0"/>
              </a:spcBef>
              <a:spcAft>
                <a:spcPct val="0"/>
              </a:spcAft>
              <a:defRPr>
                <a:solidFill>
                  <a:schemeClr val="tx1"/>
                </a:solidFill>
                <a:latin typeface="Tahoma" pitchFamily="34" charset="0"/>
              </a:defRPr>
            </a:lvl9pPr>
          </a:lstStyle>
          <a:p>
            <a:fld id="{DC1592C6-AFDA-44FA-BB03-256B6E611D72}" type="slidenum">
              <a:rPr lang="en-US" smtClean="0">
                <a:latin typeface="Times New Roman" pitchFamily="18" charset="0"/>
              </a:rPr>
              <a:pPr/>
              <a:t>42</a:t>
            </a:fld>
            <a:endParaRPr lang="en-US" smtClean="0">
              <a:latin typeface="Times New Roman" pitchFamily="18"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701675" y="4416425"/>
            <a:ext cx="5607050"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An ombudsman is an individual who handles disputes while operating in a neutral and confidential role.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buFontTx/>
              <a:buChar char="•"/>
            </a:pPr>
            <a:endParaRPr lang="en-US" smtClean="0"/>
          </a:p>
          <a:p>
            <a:pPr>
              <a:buFontTx/>
              <a:buChar char="•"/>
            </a:pPr>
            <a:r>
              <a:rPr lang="en-US" smtClean="0"/>
              <a:t>Transparency of our regulatory process</a:t>
            </a:r>
          </a:p>
          <a:p>
            <a:pPr lvl="1">
              <a:buFontTx/>
              <a:buChar char="•"/>
            </a:pPr>
            <a:endParaRPr lang="en-US" smtClean="0"/>
          </a:p>
          <a:p>
            <a:pPr lvl="1">
              <a:buFontTx/>
              <a:buChar char="•"/>
            </a:pPr>
            <a:endParaRPr lang="en-US" smtClean="0"/>
          </a:p>
          <a:p>
            <a:pPr>
              <a:buFontTx/>
              <a:buChar char="•"/>
            </a:pPr>
            <a:r>
              <a:rPr lang="en-US" smtClean="0"/>
              <a:t>The 1996 amendments to the Freedom of Information Act (FOIA) mandate publicly accessible "electronic reading rooms" with agency FOIA response materials and other information routinely available to the public, with electronic search and indexing features.</a:t>
            </a:r>
          </a:p>
          <a:p>
            <a:pPr lvl="1">
              <a:buFontTx/>
              <a:buChar char="•"/>
            </a:pPr>
            <a:endParaRPr lang="en-US" smtClean="0"/>
          </a:p>
          <a:p>
            <a:pPr>
              <a:buFontTx/>
              <a:buChar char="•"/>
            </a:pPr>
            <a:r>
              <a:rPr lang="en-US" smtClean="0"/>
              <a:t>CVM provides an electronic reading room, accessible on its website.</a:t>
            </a:r>
          </a:p>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Administrative Procedure Act does not mention the Advance Notice of Proposed Rulemaking as an official part of the rulemaking process.  An agency is not required to issue an ANPRM unless a specific statute or the agency’s own rules require it to do so.  </a:t>
            </a:r>
          </a:p>
          <a:p>
            <a:endParaRPr lang="en-US" smtClean="0"/>
          </a:p>
          <a:p>
            <a:r>
              <a:rPr lang="en-US" smtClean="0"/>
              <a:t>An ANPRM is used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p:spPr>
          <p:txBody>
            <a:bodyPr/>
            <a:lstStyle/>
            <a:p>
              <a:pPr>
                <a:defRPr/>
              </a:pPr>
              <a:endParaRPr lang="en-US"/>
            </a:p>
          </p:txBody>
        </p:sp>
        <p:sp>
          <p:nvSpPr>
            <p:cNvPr id="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en-US"/>
            </a:p>
          </p:txBody>
        </p:sp>
        <p:sp>
          <p:nvSpPr>
            <p:cNvPr id="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p:spPr>
          <p:txBody>
            <a:bodyPr/>
            <a:lstStyle/>
            <a:p>
              <a:pPr>
                <a:defRPr/>
              </a:pPr>
              <a:endParaRPr lang="en-US"/>
            </a:p>
          </p:txBody>
        </p:sp>
        <p:sp>
          <p:nvSpPr>
            <p:cNvPr id="8" name="Freeform 6"/>
            <p:cNvSpPr>
              <a:spLocks/>
            </p:cNvSpPr>
            <p:nvPr/>
          </p:nvSpPr>
          <p:spPr bwMode="hidden">
            <a:xfrm>
              <a:off x="4038" y="3577"/>
              <a:ext cx="1720" cy="65"/>
            </a:xfrm>
            <a:custGeom>
              <a:avLst/>
              <a:gdLst>
                <a:gd name="T0" fmla="*/ 1720 w 1722"/>
                <a:gd name="T1" fmla="*/ 65 h 66"/>
                <a:gd name="T2" fmla="*/ 1720 w 1722"/>
                <a:gd name="T3" fmla="*/ 59 h 66"/>
                <a:gd name="T4" fmla="*/ 0 w 1722"/>
                <a:gd name="T5" fmla="*/ 0 h 66"/>
                <a:gd name="T6" fmla="*/ 0 w 1722"/>
                <a:gd name="T7" fmla="*/ 47 h 66"/>
                <a:gd name="T8" fmla="*/ 1720 w 1722"/>
                <a:gd name="T9" fmla="*/ 65 h 66"/>
                <a:gd name="T10" fmla="*/ 1720 w 1722"/>
                <a:gd name="T11" fmla="*/ 65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p:spPr>
          <p:txBody>
            <a:bodyPr/>
            <a:lstStyle/>
            <a:p>
              <a:pPr>
                <a:defRPr/>
              </a:pPr>
              <a:endParaRPr lang="en-US"/>
            </a:p>
          </p:txBody>
        </p:sp>
        <p:sp>
          <p:nvSpPr>
            <p:cNvPr id="10" name="Freeform 8"/>
            <p:cNvSpPr>
              <a:spLocks/>
            </p:cNvSpPr>
            <p:nvPr/>
          </p:nvSpPr>
          <p:spPr bwMode="hidden">
            <a:xfrm>
              <a:off x="4784" y="3702"/>
              <a:ext cx="974" cy="101"/>
            </a:xfrm>
            <a:custGeom>
              <a:avLst/>
              <a:gdLst>
                <a:gd name="T0" fmla="*/ 974 w 975"/>
                <a:gd name="T1" fmla="*/ 48 h 101"/>
                <a:gd name="T2" fmla="*/ 974 w 975"/>
                <a:gd name="T3" fmla="*/ 0 h 101"/>
                <a:gd name="T4" fmla="*/ 0 w 975"/>
                <a:gd name="T5" fmla="*/ 24 h 101"/>
                <a:gd name="T6" fmla="*/ 0 w 975"/>
                <a:gd name="T7" fmla="*/ 101 h 101"/>
                <a:gd name="T8" fmla="*/ 974 w 975"/>
                <a:gd name="T9" fmla="*/ 48 h 101"/>
                <a:gd name="T10" fmla="*/ 974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p:nvSpPr>
          <p:spPr bwMode="hidden">
            <a:xfrm>
              <a:off x="3619" y="3815"/>
              <a:ext cx="2139" cy="198"/>
            </a:xfrm>
            <a:custGeom>
              <a:avLst/>
              <a:gdLst>
                <a:gd name="T0" fmla="*/ 2139 w 2141"/>
                <a:gd name="T1" fmla="*/ 0 h 198"/>
                <a:gd name="T2" fmla="*/ 0 w 2141"/>
                <a:gd name="T3" fmla="*/ 156 h 198"/>
                <a:gd name="T4" fmla="*/ 0 w 2141"/>
                <a:gd name="T5" fmla="*/ 198 h 198"/>
                <a:gd name="T6" fmla="*/ 2139 w 2141"/>
                <a:gd name="T7" fmla="*/ 0 h 198"/>
                <a:gd name="T8" fmla="*/ 2139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en-US"/>
            </a:p>
          </p:txBody>
        </p:sp>
        <p:sp>
          <p:nvSpPr>
            <p:cNvPr id="13" name="Freeform 11"/>
            <p:cNvSpPr>
              <a:spLocks/>
            </p:cNvSpPr>
            <p:nvPr/>
          </p:nvSpPr>
          <p:spPr bwMode="hidden">
            <a:xfrm>
              <a:off x="2097" y="4043"/>
              <a:ext cx="2514" cy="276"/>
            </a:xfrm>
            <a:custGeom>
              <a:avLst/>
              <a:gdLst>
                <a:gd name="T0" fmla="*/ 2179 w 2517"/>
                <a:gd name="T1" fmla="*/ 276 h 276"/>
                <a:gd name="T2" fmla="*/ 2514 w 2517"/>
                <a:gd name="T3" fmla="*/ 204 h 276"/>
                <a:gd name="T4" fmla="*/ 2257 w 2517"/>
                <a:gd name="T5" fmla="*/ 0 h 276"/>
                <a:gd name="T6" fmla="*/ 0 w 2517"/>
                <a:gd name="T7" fmla="*/ 276 h 276"/>
                <a:gd name="T8" fmla="*/ 2179 w 2517"/>
                <a:gd name="T9" fmla="*/ 276 h 276"/>
                <a:gd name="T10" fmla="*/ 2179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p:spPr>
          <p:txBody>
            <a:bodyPr/>
            <a:lstStyle/>
            <a:p>
              <a:pPr>
                <a:defRPr/>
              </a:pPr>
              <a:endParaRPr lang="en-US"/>
            </a:p>
          </p:txBody>
        </p:sp>
        <p:sp>
          <p:nvSpPr>
            <p:cNvPr id="15" name="Freeform 13"/>
            <p:cNvSpPr>
              <a:spLocks/>
            </p:cNvSpPr>
            <p:nvPr/>
          </p:nvSpPr>
          <p:spPr bwMode="hidden">
            <a:xfrm>
              <a:off x="5030" y="3151"/>
              <a:ext cx="728" cy="240"/>
            </a:xfrm>
            <a:custGeom>
              <a:avLst/>
              <a:gdLst>
                <a:gd name="T0" fmla="*/ 728 w 729"/>
                <a:gd name="T1" fmla="*/ 240 h 240"/>
                <a:gd name="T2" fmla="*/ 0 w 729"/>
                <a:gd name="T3" fmla="*/ 0 h 240"/>
                <a:gd name="T4" fmla="*/ 0 w 729"/>
                <a:gd name="T5" fmla="*/ 6 h 240"/>
                <a:gd name="T6" fmla="*/ 728 w 729"/>
                <a:gd name="T7" fmla="*/ 240 h 240"/>
                <a:gd name="T8" fmla="*/ 728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w="9525">
              <a:noFill/>
              <a:round/>
              <a:headEnd/>
              <a:tailEnd/>
            </a:ln>
          </p:spPr>
          <p:txBody>
            <a:bodyPr/>
            <a:lstStyle/>
            <a:p>
              <a:pPr>
                <a:defRPr/>
              </a:pPr>
              <a:endParaRPr lang="en-US"/>
            </a:p>
          </p:txBody>
        </p:sp>
        <p:sp>
          <p:nvSpPr>
            <p:cNvPr id="1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p:spPr>
          <p:txBody>
            <a:bodyPr/>
            <a:lstStyle/>
            <a:p>
              <a:pPr>
                <a:defRPr/>
              </a:pPr>
              <a:endParaRPr lang="en-US"/>
            </a:p>
          </p:txBody>
        </p:sp>
        <p:sp>
          <p:nvSpPr>
            <p:cNvPr id="17" name="Freeform 15"/>
            <p:cNvSpPr>
              <a:spLocks/>
            </p:cNvSpPr>
            <p:nvPr/>
          </p:nvSpPr>
          <p:spPr bwMode="hidden">
            <a:xfrm>
              <a:off x="5030" y="3049"/>
              <a:ext cx="728" cy="318"/>
            </a:xfrm>
            <a:custGeom>
              <a:avLst/>
              <a:gdLst>
                <a:gd name="T0" fmla="*/ 728 w 729"/>
                <a:gd name="T1" fmla="*/ 318 h 318"/>
                <a:gd name="T2" fmla="*/ 728 w 729"/>
                <a:gd name="T3" fmla="*/ 312 h 318"/>
                <a:gd name="T4" fmla="*/ 0 w 729"/>
                <a:gd name="T5" fmla="*/ 0 h 318"/>
                <a:gd name="T6" fmla="*/ 0 w 729"/>
                <a:gd name="T7" fmla="*/ 54 h 318"/>
                <a:gd name="T8" fmla="*/ 728 w 729"/>
                <a:gd name="T9" fmla="*/ 318 h 318"/>
                <a:gd name="T10" fmla="*/ 728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p:spPr>
          <p:txBody>
            <a:bodyPr/>
            <a:lstStyle/>
            <a:p>
              <a:pPr>
                <a:defRPr/>
              </a:pPr>
              <a:endParaRPr lang="en-US"/>
            </a:p>
          </p:txBody>
        </p:sp>
        <p:sp>
          <p:nvSpPr>
            <p:cNvPr id="1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p:spPr>
          <p:txBody>
            <a:bodyPr/>
            <a:lstStyle/>
            <a:p>
              <a:pPr>
                <a:defRPr/>
              </a:pPr>
              <a:endParaRPr lang="en-US"/>
            </a:p>
          </p:txBody>
        </p:sp>
        <p:sp>
          <p:nvSpPr>
            <p:cNvPr id="2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p:spPr>
          <p:txBody>
            <a:bodyPr/>
            <a:lstStyle/>
            <a:p>
              <a:pPr>
                <a:defRPr/>
              </a:pPr>
              <a:endParaRPr lang="en-US"/>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w="9525">
              <a:noFill/>
              <a:round/>
              <a:headEnd/>
              <a:tailEnd/>
            </a:ln>
          </p:spPr>
          <p:txBody>
            <a:bodyPr/>
            <a:lstStyle/>
            <a:p>
              <a:pPr>
                <a:defRPr/>
              </a:pPr>
              <a:endParaRPr lang="en-US"/>
            </a:p>
          </p:txBody>
        </p:sp>
        <p:sp>
          <p:nvSpPr>
            <p:cNvPr id="2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p:spPr>
          <p:txBody>
            <a:bodyPr/>
            <a:lstStyle/>
            <a:p>
              <a:pPr>
                <a:defRPr/>
              </a:pPr>
              <a:endParaRPr lang="en-US"/>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w="9525">
              <a:noFill/>
              <a:round/>
              <a:headEnd/>
              <a:tailEnd/>
            </a:ln>
          </p:spPr>
          <p:txBody>
            <a:bodyPr/>
            <a:lstStyle/>
            <a:p>
              <a:pPr>
                <a:defRPr/>
              </a:pPr>
              <a:endParaRPr lang="en-US"/>
            </a:p>
          </p:txBody>
        </p:sp>
        <p:sp>
          <p:nvSpPr>
            <p:cNvPr id="2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p:spPr>
          <p:txBody>
            <a:bodyPr/>
            <a:lstStyle/>
            <a:p>
              <a:pPr>
                <a:defRPr/>
              </a:pPr>
              <a:endParaRPr lang="en-US"/>
            </a:p>
          </p:txBody>
        </p:sp>
        <p:sp>
          <p:nvSpPr>
            <p:cNvPr id="2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p:spPr>
          <p:txBody>
            <a:bodyPr/>
            <a:lstStyle/>
            <a:p>
              <a:pPr>
                <a:defRPr/>
              </a:pPr>
              <a:endParaRPr lang="en-US"/>
            </a:p>
          </p:txBody>
        </p:sp>
        <p:sp>
          <p:nvSpPr>
            <p:cNvPr id="2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p:spPr>
          <p:txBody>
            <a:bodyPr/>
            <a:lstStyle/>
            <a:p>
              <a:pPr>
                <a:defRPr/>
              </a:pPr>
              <a:endParaRPr lang="en-US"/>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w="9525">
              <a:noFill/>
              <a:round/>
              <a:headEnd/>
              <a:tailEnd/>
            </a:ln>
          </p:spPr>
          <p:txBody>
            <a:bodyPr/>
            <a:lstStyle/>
            <a:p>
              <a:pPr>
                <a:defRPr/>
              </a:pPr>
              <a:endParaRPr lang="en-US"/>
            </a:p>
          </p:txBody>
        </p:sp>
        <p:sp>
          <p:nvSpPr>
            <p:cNvPr id="2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p:spPr>
          <p:txBody>
            <a:bodyPr/>
            <a:lstStyle/>
            <a:p>
              <a:pPr>
                <a:defRPr/>
              </a:pPr>
              <a:endParaRPr lang="en-US"/>
            </a:p>
          </p:txBody>
        </p:sp>
        <p:sp>
          <p:nvSpPr>
            <p:cNvPr id="2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p:spPr>
          <p:txBody>
            <a:bodyPr/>
            <a:lstStyle/>
            <a:p>
              <a:pPr>
                <a:defRPr/>
              </a:pPr>
              <a:endParaRPr lang="en-US"/>
            </a:p>
          </p:txBody>
        </p:sp>
        <p:sp>
          <p:nvSpPr>
            <p:cNvPr id="30" name="Freeform 28"/>
            <p:cNvSpPr>
              <a:spLocks/>
            </p:cNvSpPr>
            <p:nvPr/>
          </p:nvSpPr>
          <p:spPr bwMode="hidden">
            <a:xfrm>
              <a:off x="5698" y="653"/>
              <a:ext cx="60" cy="311"/>
            </a:xfrm>
            <a:custGeom>
              <a:avLst/>
              <a:gdLst>
                <a:gd name="T0" fmla="*/ 0 w 60"/>
                <a:gd name="T1" fmla="*/ 144 h 312"/>
                <a:gd name="T2" fmla="*/ 60 w 60"/>
                <a:gd name="T3" fmla="*/ 311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w="9525">
              <a:noFill/>
              <a:round/>
              <a:headEnd/>
              <a:tailEnd/>
            </a:ln>
          </p:spPr>
          <p:txBody>
            <a:bodyPr/>
            <a:lstStyle/>
            <a:p>
              <a:pPr>
                <a:defRPr/>
              </a:pPr>
              <a:endParaRPr lang="en-US"/>
            </a:p>
          </p:txBody>
        </p:sp>
        <p:sp>
          <p:nvSpPr>
            <p:cNvPr id="3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p:spPr>
          <p:txBody>
            <a:bodyPr/>
            <a:lstStyle/>
            <a:p>
              <a:pPr>
                <a:defRPr/>
              </a:pPr>
              <a:endParaRPr lang="en-US"/>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w="9525">
              <a:noFill/>
              <a:round/>
              <a:headEnd/>
              <a:tailEnd/>
            </a:ln>
          </p:spPr>
          <p:txBody>
            <a:bodyPr/>
            <a:lstStyle/>
            <a:p>
              <a:pPr>
                <a:defRPr/>
              </a:pPr>
              <a:endParaRPr lang="en-US"/>
            </a:p>
          </p:txBody>
        </p:sp>
        <p:sp>
          <p:nvSpPr>
            <p:cNvPr id="3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en-US"/>
            </a:p>
          </p:txBody>
        </p:sp>
        <p:sp>
          <p:nvSpPr>
            <p:cNvPr id="3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p:spPr>
          <p:txBody>
            <a:bodyPr/>
            <a:lstStyle/>
            <a:p>
              <a:pPr>
                <a:defRPr/>
              </a:pPr>
              <a:endParaRPr lang="en-US"/>
            </a:p>
          </p:txBody>
        </p:sp>
        <p:sp>
          <p:nvSpPr>
            <p:cNvPr id="3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p:spPr>
          <p:txBody>
            <a:bodyPr/>
            <a:lstStyle/>
            <a:p>
              <a:pPr>
                <a:defRPr/>
              </a:pPr>
              <a:endParaRPr lang="en-US"/>
            </a:p>
          </p:txBody>
        </p:sp>
        <p:sp>
          <p:nvSpPr>
            <p:cNvPr id="3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en-US"/>
            </a:p>
          </p:txBody>
        </p:sp>
        <p:sp>
          <p:nvSpPr>
            <p:cNvPr id="3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p:spPr>
          <p:txBody>
            <a:bodyPr/>
            <a:lstStyle/>
            <a:p>
              <a:pPr>
                <a:defRPr/>
              </a:pPr>
              <a:endParaRPr lang="en-US"/>
            </a:p>
          </p:txBody>
        </p:sp>
        <p:sp>
          <p:nvSpPr>
            <p:cNvPr id="3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p:spPr>
          <p:txBody>
            <a:bodyPr/>
            <a:lstStyle/>
            <a:p>
              <a:pPr>
                <a:defRPr/>
              </a:pPr>
              <a:endParaRPr lang="en-US"/>
            </a:p>
          </p:txBody>
        </p:sp>
        <p:sp>
          <p:nvSpPr>
            <p:cNvPr id="3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p:spPr>
          <p:txBody>
            <a:bodyPr/>
            <a:lstStyle/>
            <a:p>
              <a:pPr>
                <a:defRPr/>
              </a:pPr>
              <a:endParaRPr lang="en-US"/>
            </a:p>
          </p:txBody>
        </p:sp>
        <p:sp>
          <p:nvSpPr>
            <p:cNvPr id="4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p:spPr>
          <p:txBody>
            <a:bodyPr/>
            <a:lstStyle/>
            <a:p>
              <a:pP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en-US"/>
              </a:p>
            </p:txBody>
          </p:sp>
          <p:sp>
            <p:nvSpPr>
              <p:cNvPr id="4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p:spPr>
            <p:txBody>
              <a:bodyPr/>
              <a:lstStyle/>
              <a:p>
                <a:pPr>
                  <a:defRPr/>
                </a:pPr>
                <a:endParaRPr lang="en-US"/>
              </a:p>
            </p:txBody>
          </p:sp>
        </p:grpSp>
      </p:grpSp>
      <p:sp>
        <p:nvSpPr>
          <p:cNvPr id="511018"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en-US" noProof="0" smtClean="0"/>
              <a:t>Click to edit Master title style</a:t>
            </a:r>
          </a:p>
        </p:txBody>
      </p:sp>
      <p:sp>
        <p:nvSpPr>
          <p:cNvPr id="511019"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pPr lvl="0"/>
            <a:r>
              <a:rPr lang="en-US" noProof="0" smtClean="0"/>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a:lvl1pPr>
          </a:lstStyle>
          <a:p>
            <a:pPr>
              <a:defRPr/>
            </a:pPr>
            <a:endParaRPr lang="en-US"/>
          </a:p>
        </p:txBody>
      </p:sp>
      <p:sp>
        <p:nvSpPr>
          <p:cNvPr id="46" name="Rectangle 46"/>
          <p:cNvSpPr>
            <a:spLocks noGrp="1" noChangeArrowheads="1"/>
          </p:cNvSpPr>
          <p:nvPr>
            <p:ph type="sldNum" sz="quarter" idx="12"/>
          </p:nvPr>
        </p:nvSpPr>
        <p:spPr/>
        <p:txBody>
          <a:bodyPr/>
          <a:lstStyle>
            <a:lvl1pPr>
              <a:defRPr/>
            </a:lvl1pPr>
          </a:lstStyle>
          <a:p>
            <a:pPr>
              <a:defRPr/>
            </a:pPr>
            <a:fld id="{A3ECEF2D-9F8D-492F-9105-2938A8C62931}" type="slidenum">
              <a:rPr lang="en-US"/>
              <a:pPr>
                <a:defRPr/>
              </a:pPr>
              <a:t>‹#›</a:t>
            </a:fld>
            <a:endParaRPr lang="en-US"/>
          </a:p>
        </p:txBody>
      </p:sp>
    </p:spTree>
    <p:extLst>
      <p:ext uri="{BB962C8B-B14F-4D97-AF65-F5344CB8AC3E}">
        <p14:creationId xmlns:p14="http://schemas.microsoft.com/office/powerpoint/2010/main" val="123962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8F5F741A-2605-4E1A-B796-8AF269A07585}" type="slidenum">
              <a:rPr lang="en-US"/>
              <a:pPr>
                <a:defRPr/>
              </a:pPr>
              <a:t>‹#›</a:t>
            </a:fld>
            <a:endParaRPr lang="en-US"/>
          </a:p>
        </p:txBody>
      </p:sp>
    </p:spTree>
    <p:extLst>
      <p:ext uri="{BB962C8B-B14F-4D97-AF65-F5344CB8AC3E}">
        <p14:creationId xmlns:p14="http://schemas.microsoft.com/office/powerpoint/2010/main" val="903325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31407C24-69BC-4AC0-AD26-B66EE46D0A15}" type="slidenum">
              <a:rPr lang="en-US"/>
              <a:pPr>
                <a:defRPr/>
              </a:pPr>
              <a:t>‹#›</a:t>
            </a:fld>
            <a:endParaRPr lang="en-US"/>
          </a:p>
        </p:txBody>
      </p:sp>
    </p:spTree>
    <p:extLst>
      <p:ext uri="{BB962C8B-B14F-4D97-AF65-F5344CB8AC3E}">
        <p14:creationId xmlns:p14="http://schemas.microsoft.com/office/powerpoint/2010/main" val="4016920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F8F8FFA0-51E3-4763-9119-2CF34E52F825}" type="slidenum">
              <a:rPr lang="en-US"/>
              <a:pPr>
                <a:defRPr/>
              </a:pPr>
              <a:t>‹#›</a:t>
            </a:fld>
            <a:endParaRPr lang="en-US"/>
          </a:p>
        </p:txBody>
      </p:sp>
    </p:spTree>
    <p:extLst>
      <p:ext uri="{BB962C8B-B14F-4D97-AF65-F5344CB8AC3E}">
        <p14:creationId xmlns:p14="http://schemas.microsoft.com/office/powerpoint/2010/main" val="29121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BE490F72-1562-4B42-9D40-B05D25EA9BD9}" type="slidenum">
              <a:rPr lang="en-US"/>
              <a:pPr>
                <a:defRPr/>
              </a:pPr>
              <a:t>‹#›</a:t>
            </a:fld>
            <a:endParaRPr lang="en-US"/>
          </a:p>
        </p:txBody>
      </p:sp>
    </p:spTree>
    <p:extLst>
      <p:ext uri="{BB962C8B-B14F-4D97-AF65-F5344CB8AC3E}">
        <p14:creationId xmlns:p14="http://schemas.microsoft.com/office/powerpoint/2010/main" val="2957087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00003D79-6ED1-427C-8B7E-1AD22DE57AA7}" type="slidenum">
              <a:rPr lang="en-US"/>
              <a:pPr>
                <a:defRPr/>
              </a:pPr>
              <a:t>‹#›</a:t>
            </a:fld>
            <a:endParaRPr lang="en-US"/>
          </a:p>
        </p:txBody>
      </p:sp>
    </p:spTree>
    <p:extLst>
      <p:ext uri="{BB962C8B-B14F-4D97-AF65-F5344CB8AC3E}">
        <p14:creationId xmlns:p14="http://schemas.microsoft.com/office/powerpoint/2010/main" val="2646953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4638C4EF-E2B4-4311-90E3-34BEE6B12344}" type="slidenum">
              <a:rPr lang="en-US"/>
              <a:pPr>
                <a:defRPr/>
              </a:pPr>
              <a:t>‹#›</a:t>
            </a:fld>
            <a:endParaRPr lang="en-US"/>
          </a:p>
        </p:txBody>
      </p:sp>
    </p:spTree>
    <p:extLst>
      <p:ext uri="{BB962C8B-B14F-4D97-AF65-F5344CB8AC3E}">
        <p14:creationId xmlns:p14="http://schemas.microsoft.com/office/powerpoint/2010/main" val="1450824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BB356E87-1476-41A6-9383-BD4994D1D45A}" type="slidenum">
              <a:rPr lang="en-US"/>
              <a:pPr>
                <a:defRPr/>
              </a:pPr>
              <a:t>‹#›</a:t>
            </a:fld>
            <a:endParaRPr lang="en-US"/>
          </a:p>
        </p:txBody>
      </p:sp>
    </p:spTree>
    <p:extLst>
      <p:ext uri="{BB962C8B-B14F-4D97-AF65-F5344CB8AC3E}">
        <p14:creationId xmlns:p14="http://schemas.microsoft.com/office/powerpoint/2010/main" val="3117018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2343A214-9060-46E6-9374-0EFE4E43C361}" type="slidenum">
              <a:rPr lang="en-US"/>
              <a:pPr>
                <a:defRPr/>
              </a:pPr>
              <a:t>‹#›</a:t>
            </a:fld>
            <a:endParaRPr lang="en-US"/>
          </a:p>
        </p:txBody>
      </p:sp>
    </p:spTree>
    <p:extLst>
      <p:ext uri="{BB962C8B-B14F-4D97-AF65-F5344CB8AC3E}">
        <p14:creationId xmlns:p14="http://schemas.microsoft.com/office/powerpoint/2010/main" val="696156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F36C33F4-95CB-4D7B-B901-C632380A269C}" type="slidenum">
              <a:rPr lang="en-US"/>
              <a:pPr>
                <a:defRPr/>
              </a:pPr>
              <a:t>‹#›</a:t>
            </a:fld>
            <a:endParaRPr lang="en-US"/>
          </a:p>
        </p:txBody>
      </p:sp>
    </p:spTree>
    <p:extLst>
      <p:ext uri="{BB962C8B-B14F-4D97-AF65-F5344CB8AC3E}">
        <p14:creationId xmlns:p14="http://schemas.microsoft.com/office/powerpoint/2010/main" val="1850730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62DB9A10-77DC-4E75-952B-88E092BEEF1A}" type="slidenum">
              <a:rPr lang="en-US"/>
              <a:pPr>
                <a:defRPr/>
              </a:pPr>
              <a:t>‹#›</a:t>
            </a:fld>
            <a:endParaRPr lang="en-US"/>
          </a:p>
        </p:txBody>
      </p:sp>
    </p:spTree>
    <p:extLst>
      <p:ext uri="{BB962C8B-B14F-4D97-AF65-F5344CB8AC3E}">
        <p14:creationId xmlns:p14="http://schemas.microsoft.com/office/powerpoint/2010/main" val="3650844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50995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p:spPr>
          <p:txBody>
            <a:bodyPr/>
            <a:lstStyle/>
            <a:p>
              <a:pPr>
                <a:defRPr/>
              </a:pPr>
              <a:endParaRPr lang="en-US"/>
            </a:p>
          </p:txBody>
        </p:sp>
        <p:sp>
          <p:nvSpPr>
            <p:cNvPr id="50995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en-US"/>
            </a:p>
          </p:txBody>
        </p:sp>
        <p:sp>
          <p:nvSpPr>
            <p:cNvPr id="50995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p:spPr>
          <p:txBody>
            <a:bodyPr/>
            <a:lstStyle/>
            <a:p>
              <a:pPr>
                <a:defRPr/>
              </a:pPr>
              <a:endParaRPr lang="en-US"/>
            </a:p>
          </p:txBody>
        </p:sp>
        <p:sp>
          <p:nvSpPr>
            <p:cNvPr id="1035" name="Freeform 6"/>
            <p:cNvSpPr>
              <a:spLocks/>
            </p:cNvSpPr>
            <p:nvPr/>
          </p:nvSpPr>
          <p:spPr bwMode="hidden">
            <a:xfrm>
              <a:off x="4038" y="3577"/>
              <a:ext cx="1720" cy="65"/>
            </a:xfrm>
            <a:custGeom>
              <a:avLst/>
              <a:gdLst>
                <a:gd name="T0" fmla="*/ 1720 w 1722"/>
                <a:gd name="T1" fmla="*/ 65 h 66"/>
                <a:gd name="T2" fmla="*/ 1720 w 1722"/>
                <a:gd name="T3" fmla="*/ 59 h 66"/>
                <a:gd name="T4" fmla="*/ 0 w 1722"/>
                <a:gd name="T5" fmla="*/ 0 h 66"/>
                <a:gd name="T6" fmla="*/ 0 w 1722"/>
                <a:gd name="T7" fmla="*/ 47 h 66"/>
                <a:gd name="T8" fmla="*/ 1720 w 1722"/>
                <a:gd name="T9" fmla="*/ 65 h 66"/>
                <a:gd name="T10" fmla="*/ 1720 w 1722"/>
                <a:gd name="T11" fmla="*/ 65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50995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p:spPr>
          <p:txBody>
            <a:bodyPr/>
            <a:lstStyle/>
            <a:p>
              <a:pPr>
                <a:defRPr/>
              </a:pPr>
              <a:endParaRPr lang="en-US"/>
            </a:p>
          </p:txBody>
        </p:sp>
        <p:sp>
          <p:nvSpPr>
            <p:cNvPr id="1037" name="Freeform 8"/>
            <p:cNvSpPr>
              <a:spLocks/>
            </p:cNvSpPr>
            <p:nvPr/>
          </p:nvSpPr>
          <p:spPr bwMode="hidden">
            <a:xfrm>
              <a:off x="4784" y="3702"/>
              <a:ext cx="974" cy="101"/>
            </a:xfrm>
            <a:custGeom>
              <a:avLst/>
              <a:gdLst>
                <a:gd name="T0" fmla="*/ 974 w 975"/>
                <a:gd name="T1" fmla="*/ 48 h 101"/>
                <a:gd name="T2" fmla="*/ 974 w 975"/>
                <a:gd name="T3" fmla="*/ 0 h 101"/>
                <a:gd name="T4" fmla="*/ 0 w 975"/>
                <a:gd name="T5" fmla="*/ 24 h 101"/>
                <a:gd name="T6" fmla="*/ 0 w 975"/>
                <a:gd name="T7" fmla="*/ 101 h 101"/>
                <a:gd name="T8" fmla="*/ 974 w 975"/>
                <a:gd name="T9" fmla="*/ 48 h 101"/>
                <a:gd name="T10" fmla="*/ 974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w="9525">
              <a:noFill/>
              <a:round/>
              <a:headEnd/>
              <a:tailEnd/>
            </a:ln>
          </p:spPr>
          <p:txBody>
            <a:bodyPr/>
            <a:lstStyle/>
            <a:p>
              <a:pPr>
                <a:defRPr/>
              </a:pPr>
              <a:endParaRPr lang="en-US"/>
            </a:p>
          </p:txBody>
        </p:sp>
        <p:sp>
          <p:nvSpPr>
            <p:cNvPr id="1038" name="Freeform 9"/>
            <p:cNvSpPr>
              <a:spLocks/>
            </p:cNvSpPr>
            <p:nvPr/>
          </p:nvSpPr>
          <p:spPr bwMode="hidden">
            <a:xfrm>
              <a:off x="3619" y="3815"/>
              <a:ext cx="2139" cy="198"/>
            </a:xfrm>
            <a:custGeom>
              <a:avLst/>
              <a:gdLst>
                <a:gd name="T0" fmla="*/ 2139 w 2141"/>
                <a:gd name="T1" fmla="*/ 0 h 198"/>
                <a:gd name="T2" fmla="*/ 0 w 2141"/>
                <a:gd name="T3" fmla="*/ 156 h 198"/>
                <a:gd name="T4" fmla="*/ 0 w 2141"/>
                <a:gd name="T5" fmla="*/ 198 h 198"/>
                <a:gd name="T6" fmla="*/ 2139 w 2141"/>
                <a:gd name="T7" fmla="*/ 0 h 198"/>
                <a:gd name="T8" fmla="*/ 2139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w="9525">
              <a:noFill/>
              <a:round/>
              <a:headEnd/>
              <a:tailEnd/>
            </a:ln>
          </p:spPr>
          <p:txBody>
            <a:bodyPr/>
            <a:lstStyle/>
            <a:p>
              <a:pPr>
                <a:defRPr/>
              </a:pPr>
              <a:endParaRPr lang="en-US"/>
            </a:p>
          </p:txBody>
        </p:sp>
        <p:sp>
          <p:nvSpPr>
            <p:cNvPr id="50996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en-US"/>
            </a:p>
          </p:txBody>
        </p:sp>
        <p:sp>
          <p:nvSpPr>
            <p:cNvPr id="1040" name="Freeform 11"/>
            <p:cNvSpPr>
              <a:spLocks/>
            </p:cNvSpPr>
            <p:nvPr/>
          </p:nvSpPr>
          <p:spPr bwMode="hidden">
            <a:xfrm>
              <a:off x="2097" y="4043"/>
              <a:ext cx="2514" cy="276"/>
            </a:xfrm>
            <a:custGeom>
              <a:avLst/>
              <a:gdLst>
                <a:gd name="T0" fmla="*/ 2179 w 2517"/>
                <a:gd name="T1" fmla="*/ 276 h 276"/>
                <a:gd name="T2" fmla="*/ 2514 w 2517"/>
                <a:gd name="T3" fmla="*/ 204 h 276"/>
                <a:gd name="T4" fmla="*/ 2257 w 2517"/>
                <a:gd name="T5" fmla="*/ 0 h 276"/>
                <a:gd name="T6" fmla="*/ 0 w 2517"/>
                <a:gd name="T7" fmla="*/ 276 h 276"/>
                <a:gd name="T8" fmla="*/ 2179 w 2517"/>
                <a:gd name="T9" fmla="*/ 276 h 276"/>
                <a:gd name="T10" fmla="*/ 2179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w="9525">
              <a:noFill/>
              <a:round/>
              <a:headEnd/>
              <a:tailEnd/>
            </a:ln>
          </p:spPr>
          <p:txBody>
            <a:bodyPr/>
            <a:lstStyle/>
            <a:p>
              <a:pPr>
                <a:defRPr/>
              </a:pPr>
              <a:endParaRPr lang="en-US"/>
            </a:p>
          </p:txBody>
        </p:sp>
        <p:sp>
          <p:nvSpPr>
            <p:cNvPr id="50996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p:spPr>
          <p:txBody>
            <a:bodyPr/>
            <a:lstStyle/>
            <a:p>
              <a:pPr>
                <a:defRPr/>
              </a:pPr>
              <a:endParaRPr lang="en-US"/>
            </a:p>
          </p:txBody>
        </p:sp>
        <p:sp>
          <p:nvSpPr>
            <p:cNvPr id="1042" name="Freeform 13"/>
            <p:cNvSpPr>
              <a:spLocks/>
            </p:cNvSpPr>
            <p:nvPr/>
          </p:nvSpPr>
          <p:spPr bwMode="hidden">
            <a:xfrm>
              <a:off x="5030" y="3151"/>
              <a:ext cx="728" cy="240"/>
            </a:xfrm>
            <a:custGeom>
              <a:avLst/>
              <a:gdLst>
                <a:gd name="T0" fmla="*/ 728 w 729"/>
                <a:gd name="T1" fmla="*/ 240 h 240"/>
                <a:gd name="T2" fmla="*/ 0 w 729"/>
                <a:gd name="T3" fmla="*/ 0 h 240"/>
                <a:gd name="T4" fmla="*/ 0 w 729"/>
                <a:gd name="T5" fmla="*/ 6 h 240"/>
                <a:gd name="T6" fmla="*/ 728 w 729"/>
                <a:gd name="T7" fmla="*/ 240 h 240"/>
                <a:gd name="T8" fmla="*/ 728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w="9525">
              <a:noFill/>
              <a:round/>
              <a:headEnd/>
              <a:tailEnd/>
            </a:ln>
          </p:spPr>
          <p:txBody>
            <a:bodyPr/>
            <a:lstStyle/>
            <a:p>
              <a:pPr>
                <a:defRPr/>
              </a:pPr>
              <a:endParaRPr lang="en-US"/>
            </a:p>
          </p:txBody>
        </p:sp>
        <p:sp>
          <p:nvSpPr>
            <p:cNvPr id="50996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p:spPr>
          <p:txBody>
            <a:bodyPr/>
            <a:lstStyle/>
            <a:p>
              <a:pPr>
                <a:defRPr/>
              </a:pPr>
              <a:endParaRPr lang="en-US"/>
            </a:p>
          </p:txBody>
        </p:sp>
        <p:sp>
          <p:nvSpPr>
            <p:cNvPr id="1044" name="Freeform 15"/>
            <p:cNvSpPr>
              <a:spLocks/>
            </p:cNvSpPr>
            <p:nvPr/>
          </p:nvSpPr>
          <p:spPr bwMode="hidden">
            <a:xfrm>
              <a:off x="5030" y="3049"/>
              <a:ext cx="728" cy="318"/>
            </a:xfrm>
            <a:custGeom>
              <a:avLst/>
              <a:gdLst>
                <a:gd name="T0" fmla="*/ 728 w 729"/>
                <a:gd name="T1" fmla="*/ 318 h 318"/>
                <a:gd name="T2" fmla="*/ 728 w 729"/>
                <a:gd name="T3" fmla="*/ 312 h 318"/>
                <a:gd name="T4" fmla="*/ 0 w 729"/>
                <a:gd name="T5" fmla="*/ 0 h 318"/>
                <a:gd name="T6" fmla="*/ 0 w 729"/>
                <a:gd name="T7" fmla="*/ 54 h 318"/>
                <a:gd name="T8" fmla="*/ 728 w 729"/>
                <a:gd name="T9" fmla="*/ 318 h 318"/>
                <a:gd name="T10" fmla="*/ 728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50996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p:spPr>
          <p:txBody>
            <a:bodyPr/>
            <a:lstStyle/>
            <a:p>
              <a:pPr>
                <a:defRPr/>
              </a:pPr>
              <a:endParaRPr lang="en-US"/>
            </a:p>
          </p:txBody>
        </p:sp>
        <p:sp>
          <p:nvSpPr>
            <p:cNvPr id="50996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p:spPr>
          <p:txBody>
            <a:bodyPr/>
            <a:lstStyle/>
            <a:p>
              <a:pPr>
                <a:defRPr/>
              </a:pPr>
              <a:endParaRPr lang="en-US"/>
            </a:p>
          </p:txBody>
        </p:sp>
        <p:sp>
          <p:nvSpPr>
            <p:cNvPr id="50997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p:spPr>
          <p:txBody>
            <a:bodyPr/>
            <a:lstStyle/>
            <a:p>
              <a:pPr>
                <a:defRPr/>
              </a:pPr>
              <a:endParaRPr lang="en-US"/>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w="9525">
              <a:noFill/>
              <a:round/>
              <a:headEnd/>
              <a:tailEnd/>
            </a:ln>
          </p:spPr>
          <p:txBody>
            <a:bodyPr/>
            <a:lstStyle/>
            <a:p>
              <a:pPr>
                <a:defRPr/>
              </a:pPr>
              <a:endParaRPr lang="en-US"/>
            </a:p>
          </p:txBody>
        </p:sp>
        <p:sp>
          <p:nvSpPr>
            <p:cNvPr id="50997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p:spPr>
          <p:txBody>
            <a:bodyPr/>
            <a:lstStyle/>
            <a:p>
              <a:pPr>
                <a:defRPr/>
              </a:pPr>
              <a:endParaRPr lang="en-US"/>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w="9525">
              <a:noFill/>
              <a:round/>
              <a:headEnd/>
              <a:tailEnd/>
            </a:ln>
          </p:spPr>
          <p:txBody>
            <a:bodyPr/>
            <a:lstStyle/>
            <a:p>
              <a:pPr>
                <a:defRPr/>
              </a:pPr>
              <a:endParaRPr lang="en-US"/>
            </a:p>
          </p:txBody>
        </p:sp>
        <p:sp>
          <p:nvSpPr>
            <p:cNvPr id="50997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p:spPr>
          <p:txBody>
            <a:bodyPr/>
            <a:lstStyle/>
            <a:p>
              <a:pPr>
                <a:defRPr/>
              </a:pPr>
              <a:endParaRPr lang="en-US"/>
            </a:p>
          </p:txBody>
        </p:sp>
        <p:sp>
          <p:nvSpPr>
            <p:cNvPr id="50997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p:spPr>
          <p:txBody>
            <a:bodyPr/>
            <a:lstStyle/>
            <a:p>
              <a:pPr>
                <a:defRPr/>
              </a:pPr>
              <a:endParaRPr lang="en-US"/>
            </a:p>
          </p:txBody>
        </p:sp>
        <p:sp>
          <p:nvSpPr>
            <p:cNvPr id="50997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p:spPr>
          <p:txBody>
            <a:bodyPr/>
            <a:lstStyle/>
            <a:p>
              <a:pPr>
                <a:defRPr/>
              </a:pPr>
              <a:endParaRPr lang="en-US"/>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w="9525">
              <a:noFill/>
              <a:round/>
              <a:headEnd/>
              <a:tailEnd/>
            </a:ln>
          </p:spPr>
          <p:txBody>
            <a:bodyPr/>
            <a:lstStyle/>
            <a:p>
              <a:pPr>
                <a:defRPr/>
              </a:pPr>
              <a:endParaRPr lang="en-US"/>
            </a:p>
          </p:txBody>
        </p:sp>
        <p:sp>
          <p:nvSpPr>
            <p:cNvPr id="50997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p:spPr>
          <p:txBody>
            <a:bodyPr/>
            <a:lstStyle/>
            <a:p>
              <a:pPr>
                <a:defRPr/>
              </a:pPr>
              <a:endParaRPr lang="en-US"/>
            </a:p>
          </p:txBody>
        </p:sp>
        <p:sp>
          <p:nvSpPr>
            <p:cNvPr id="50997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p:spPr>
          <p:txBody>
            <a:bodyPr/>
            <a:lstStyle/>
            <a:p>
              <a:pPr>
                <a:defRPr/>
              </a:pPr>
              <a:endParaRPr lang="en-US"/>
            </a:p>
          </p:txBody>
        </p:sp>
        <p:sp>
          <p:nvSpPr>
            <p:cNvPr id="1057" name="Freeform 28"/>
            <p:cNvSpPr>
              <a:spLocks/>
            </p:cNvSpPr>
            <p:nvPr/>
          </p:nvSpPr>
          <p:spPr bwMode="hidden">
            <a:xfrm>
              <a:off x="5698" y="653"/>
              <a:ext cx="60" cy="311"/>
            </a:xfrm>
            <a:custGeom>
              <a:avLst/>
              <a:gdLst>
                <a:gd name="T0" fmla="*/ 0 w 60"/>
                <a:gd name="T1" fmla="*/ 144 h 312"/>
                <a:gd name="T2" fmla="*/ 60 w 60"/>
                <a:gd name="T3" fmla="*/ 311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w="9525">
              <a:noFill/>
              <a:round/>
              <a:headEnd/>
              <a:tailEnd/>
            </a:ln>
          </p:spPr>
          <p:txBody>
            <a:bodyPr/>
            <a:lstStyle/>
            <a:p>
              <a:pPr>
                <a:defRPr/>
              </a:pPr>
              <a:endParaRPr lang="en-US"/>
            </a:p>
          </p:txBody>
        </p:sp>
        <p:sp>
          <p:nvSpPr>
            <p:cNvPr id="50998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p:spPr>
          <p:txBody>
            <a:bodyPr/>
            <a:lstStyle/>
            <a:p>
              <a:pPr>
                <a:defRPr/>
              </a:pPr>
              <a:endParaRPr lang="en-US"/>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w="9525">
              <a:noFill/>
              <a:round/>
              <a:headEnd/>
              <a:tailEnd/>
            </a:ln>
          </p:spPr>
          <p:txBody>
            <a:bodyPr/>
            <a:lstStyle/>
            <a:p>
              <a:pPr>
                <a:defRPr/>
              </a:pPr>
              <a:endParaRPr lang="en-US"/>
            </a:p>
          </p:txBody>
        </p:sp>
        <p:sp>
          <p:nvSpPr>
            <p:cNvPr id="50998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a:defRPr/>
              </a:pPr>
              <a:endParaRPr lang="en-US"/>
            </a:p>
          </p:txBody>
        </p:sp>
        <p:sp>
          <p:nvSpPr>
            <p:cNvPr id="50998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p:spPr>
          <p:txBody>
            <a:bodyPr/>
            <a:lstStyle/>
            <a:p>
              <a:pPr>
                <a:defRPr/>
              </a:pPr>
              <a:endParaRPr lang="en-US"/>
            </a:p>
          </p:txBody>
        </p:sp>
        <p:sp>
          <p:nvSpPr>
            <p:cNvPr id="50998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p:spPr>
          <p:txBody>
            <a:bodyPr/>
            <a:lstStyle/>
            <a:p>
              <a:pPr>
                <a:defRPr/>
              </a:pPr>
              <a:endParaRPr lang="en-US"/>
            </a:p>
          </p:txBody>
        </p:sp>
        <p:sp>
          <p:nvSpPr>
            <p:cNvPr id="50998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a:defRPr/>
              </a:pPr>
              <a:endParaRPr lang="en-US"/>
            </a:p>
          </p:txBody>
        </p:sp>
        <p:sp>
          <p:nvSpPr>
            <p:cNvPr id="50998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p:spPr>
          <p:txBody>
            <a:bodyPr/>
            <a:lstStyle/>
            <a:p>
              <a:pPr>
                <a:defRPr/>
              </a:pPr>
              <a:endParaRPr lang="en-US"/>
            </a:p>
          </p:txBody>
        </p:sp>
        <p:sp>
          <p:nvSpPr>
            <p:cNvPr id="50998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p:spPr>
          <p:txBody>
            <a:bodyPr/>
            <a:lstStyle/>
            <a:p>
              <a:pPr>
                <a:defRPr/>
              </a:pPr>
              <a:endParaRPr lang="en-US"/>
            </a:p>
          </p:txBody>
        </p:sp>
        <p:sp>
          <p:nvSpPr>
            <p:cNvPr id="50998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p:spPr>
          <p:txBody>
            <a:bodyPr/>
            <a:lstStyle/>
            <a:p>
              <a:pPr>
                <a:defRPr/>
              </a:pPr>
              <a:endParaRPr lang="en-US"/>
            </a:p>
          </p:txBody>
        </p:sp>
        <p:sp>
          <p:nvSpPr>
            <p:cNvPr id="50999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p:spPr>
          <p:txBody>
            <a:bodyPr/>
            <a:lstStyle/>
            <a:p>
              <a:pPr>
                <a:defRPr/>
              </a:pPr>
              <a:endParaRPr lang="en-US"/>
            </a:p>
          </p:txBody>
        </p:sp>
        <p:grpSp>
          <p:nvGrpSpPr>
            <p:cNvPr id="1068" name="Group 39"/>
            <p:cNvGrpSpPr>
              <a:grpSpLocks/>
            </p:cNvGrpSpPr>
            <p:nvPr userDrawn="1"/>
          </p:nvGrpSpPr>
          <p:grpSpPr bwMode="auto">
            <a:xfrm>
              <a:off x="0" y="1632"/>
              <a:ext cx="5758" cy="1858"/>
              <a:chOff x="0" y="1632"/>
              <a:chExt cx="5758" cy="1858"/>
            </a:xfrm>
          </p:grpSpPr>
          <p:sp>
            <p:nvSpPr>
              <p:cNvPr id="50999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a:defRPr/>
                </a:pPr>
                <a:endParaRPr lang="en-US"/>
              </a:p>
            </p:txBody>
          </p:sp>
          <p:sp>
            <p:nvSpPr>
              <p:cNvPr id="50999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p:spPr>
            <p:txBody>
              <a:bodyPr/>
              <a:lstStyle/>
              <a:p>
                <a:pPr>
                  <a:defRPr/>
                </a:pPr>
                <a:endParaRPr lang="en-US"/>
              </a:p>
            </p:txBody>
          </p:sp>
        </p:grpSp>
      </p:grpSp>
      <p:sp>
        <p:nvSpPr>
          <p:cNvPr id="509994" name="Rectangle 42"/>
          <p:cNvSpPr>
            <a:spLocks noGrp="1" noChangeArrowheads="1"/>
          </p:cNvSpPr>
          <p:nvPr>
            <p:ph type="title"/>
          </p:nvPr>
        </p:nvSpPr>
        <p:spPr bwMode="auto">
          <a:xfrm>
            <a:off x="457200" y="277813"/>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09995" name="Rectangle 43"/>
          <p:cNvSpPr>
            <a:spLocks noGrp="1" noChangeArrowheads="1"/>
          </p:cNvSpPr>
          <p:nvPr>
            <p:ph type="body" idx="1"/>
          </p:nvPr>
        </p:nvSpPr>
        <p:spPr bwMode="auto">
          <a:xfrm>
            <a:off x="457200" y="1600200"/>
            <a:ext cx="82296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9996" name="Rectangle 44"/>
          <p:cNvSpPr>
            <a:spLocks noGrp="1" noChangeArrowheads="1"/>
          </p:cNvSpPr>
          <p:nvPr>
            <p:ph type="dt" sz="half" idx="2"/>
          </p:nvPr>
        </p:nvSpPr>
        <p:spPr bwMode="auto">
          <a:xfrm>
            <a:off x="457200" y="6243638"/>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a:defRPr/>
            </a:pPr>
            <a:endParaRPr lang="en-US"/>
          </a:p>
        </p:txBody>
      </p:sp>
      <p:sp>
        <p:nvSpPr>
          <p:cNvPr id="509997" name="Rectangle 4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a:defRPr/>
            </a:pPr>
            <a:endParaRPr lang="en-US"/>
          </a:p>
        </p:txBody>
      </p:sp>
      <p:sp>
        <p:nvSpPr>
          <p:cNvPr id="509998" name="Rectangle 46"/>
          <p:cNvSpPr>
            <a:spLocks noGrp="1" noChangeArrowheads="1"/>
          </p:cNvSpPr>
          <p:nvPr>
            <p:ph type="sldNum" sz="quarter" idx="4"/>
          </p:nvPr>
        </p:nvSpPr>
        <p:spPr bwMode="auto">
          <a:xfrm>
            <a:off x="6553200" y="6243638"/>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mn-lt"/>
              </a:defRPr>
            </a:lvl1pPr>
          </a:lstStyle>
          <a:p>
            <a:pPr>
              <a:defRPr/>
            </a:pPr>
            <a:fld id="{70337D1D-674E-4AC3-B539-3F824A1241F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94"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7555" name="Rectangle 3"/>
          <p:cNvSpPr>
            <a:spLocks noGrp="1" noChangeArrowheads="1"/>
          </p:cNvSpPr>
          <p:nvPr>
            <p:ph type="subTitle" idx="1"/>
          </p:nvPr>
        </p:nvSpPr>
        <p:spPr>
          <a:xfrm>
            <a:off x="1371600" y="4191000"/>
            <a:ext cx="6477000" cy="2667000"/>
          </a:xfrm>
        </p:spPr>
        <p:txBody>
          <a:bodyPr/>
          <a:lstStyle/>
          <a:p>
            <a:pPr eaLnBrk="1" hangingPunct="1">
              <a:spcBef>
                <a:spcPct val="0"/>
              </a:spcBef>
              <a:defRPr/>
            </a:pPr>
            <a:r>
              <a:rPr lang="en-US" sz="2800" dirty="0" smtClean="0"/>
              <a:t>Diane L. Heinz, DVM, MBA</a:t>
            </a:r>
          </a:p>
          <a:p>
            <a:pPr eaLnBrk="1" hangingPunct="1">
              <a:spcBef>
                <a:spcPct val="0"/>
              </a:spcBef>
              <a:defRPr/>
            </a:pPr>
            <a:r>
              <a:rPr lang="en-US" sz="2800" dirty="0" smtClean="0"/>
              <a:t>Director</a:t>
            </a:r>
          </a:p>
          <a:p>
            <a:pPr eaLnBrk="1" hangingPunct="1">
              <a:spcBef>
                <a:spcPct val="0"/>
              </a:spcBef>
              <a:defRPr/>
            </a:pPr>
            <a:r>
              <a:rPr lang="en-US" sz="2800" dirty="0" smtClean="0"/>
              <a:t>Policy and Regulations Staff</a:t>
            </a:r>
          </a:p>
          <a:p>
            <a:pPr eaLnBrk="1" hangingPunct="1">
              <a:spcBef>
                <a:spcPct val="0"/>
              </a:spcBef>
              <a:defRPr/>
            </a:pPr>
            <a:r>
              <a:rPr lang="en-US" sz="2800" dirty="0" smtClean="0"/>
              <a:t>Center for Veterinary Medicine</a:t>
            </a:r>
          </a:p>
        </p:txBody>
      </p:sp>
      <p:sp>
        <p:nvSpPr>
          <p:cNvPr id="407554" name="Rectangle 2"/>
          <p:cNvSpPr>
            <a:spLocks noGrp="1" noChangeArrowheads="1"/>
          </p:cNvSpPr>
          <p:nvPr>
            <p:ph type="ctrTitle"/>
          </p:nvPr>
        </p:nvSpPr>
        <p:spPr>
          <a:xfrm>
            <a:off x="685800" y="685800"/>
            <a:ext cx="7772400" cy="1905000"/>
          </a:xfrm>
        </p:spPr>
        <p:txBody>
          <a:bodyPr/>
          <a:lstStyle/>
          <a:p>
            <a:pPr eaLnBrk="1" hangingPunct="1">
              <a:defRPr/>
            </a:pPr>
            <a:r>
              <a:rPr lang="en-US" dirty="0" smtClean="0"/>
              <a:t>Foundations of Regulation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1" name="Rectangle 3"/>
          <p:cNvSpPr>
            <a:spLocks noGrp="1" noChangeArrowheads="1"/>
          </p:cNvSpPr>
          <p:nvPr>
            <p:ph type="body" idx="1"/>
          </p:nvPr>
        </p:nvSpPr>
        <p:spPr>
          <a:xfrm>
            <a:off x="457200" y="1717675"/>
            <a:ext cx="8229600" cy="4530725"/>
          </a:xfrm>
        </p:spPr>
        <p:txBody>
          <a:bodyPr/>
          <a:lstStyle/>
          <a:p>
            <a:pPr eaLnBrk="1" hangingPunct="1">
              <a:spcBef>
                <a:spcPct val="0"/>
              </a:spcBef>
              <a:spcAft>
                <a:spcPct val="50000"/>
              </a:spcAft>
              <a:defRPr/>
            </a:pPr>
            <a:r>
              <a:rPr lang="en-US" dirty="0" smtClean="0"/>
              <a:t>Informs the public that a federal agency is considering a regulatory change</a:t>
            </a:r>
          </a:p>
          <a:p>
            <a:pPr eaLnBrk="1" hangingPunct="1">
              <a:spcBef>
                <a:spcPct val="0"/>
              </a:spcBef>
              <a:spcAft>
                <a:spcPct val="50000"/>
              </a:spcAft>
              <a:defRPr/>
            </a:pPr>
            <a:r>
              <a:rPr lang="en-US" dirty="0" smtClean="0"/>
              <a:t>Describes the new rule or changes being considered to an existing rule</a:t>
            </a:r>
          </a:p>
          <a:p>
            <a:pPr eaLnBrk="1" hangingPunct="1">
              <a:spcBef>
                <a:spcPct val="0"/>
              </a:spcBef>
              <a:spcAft>
                <a:spcPct val="50000"/>
              </a:spcAft>
              <a:defRPr/>
            </a:pPr>
            <a:r>
              <a:rPr lang="en-US" dirty="0" smtClean="0"/>
              <a:t>Public is invited to participate by submitting written comments to the agency </a:t>
            </a:r>
          </a:p>
        </p:txBody>
      </p:sp>
      <p:sp>
        <p:nvSpPr>
          <p:cNvPr id="611330" name="Rectangle 2"/>
          <p:cNvSpPr>
            <a:spLocks noGrp="1" noChangeArrowheads="1"/>
          </p:cNvSpPr>
          <p:nvPr>
            <p:ph type="title"/>
          </p:nvPr>
        </p:nvSpPr>
        <p:spPr/>
        <p:txBody>
          <a:bodyPr/>
          <a:lstStyle/>
          <a:p>
            <a:pPr eaLnBrk="1" hangingPunct="1">
              <a:defRPr/>
            </a:pPr>
            <a:r>
              <a:rPr lang="en-US" sz="4000" dirty="0" smtClean="0"/>
              <a:t>Notice of Proposed Rulemaking (NPRM)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5" name="Rectangle 3"/>
          <p:cNvSpPr>
            <a:spLocks noGrp="1" noChangeArrowheads="1"/>
          </p:cNvSpPr>
          <p:nvPr>
            <p:ph type="body" idx="1"/>
          </p:nvPr>
        </p:nvSpPr>
        <p:spPr>
          <a:xfrm>
            <a:off x="457200" y="1600200"/>
            <a:ext cx="8229600" cy="4876800"/>
          </a:xfrm>
        </p:spPr>
        <p:txBody>
          <a:bodyPr/>
          <a:lstStyle/>
          <a:p>
            <a:pPr eaLnBrk="1" hangingPunct="1">
              <a:spcBef>
                <a:spcPct val="0"/>
              </a:spcBef>
              <a:spcAft>
                <a:spcPct val="50000"/>
              </a:spcAft>
              <a:defRPr/>
            </a:pPr>
            <a:r>
              <a:rPr lang="en-US" dirty="0" smtClean="0"/>
              <a:t>After considering all public comments to a proposed rule</a:t>
            </a:r>
          </a:p>
          <a:p>
            <a:pPr eaLnBrk="1" hangingPunct="1">
              <a:spcBef>
                <a:spcPct val="0"/>
              </a:spcBef>
              <a:spcAft>
                <a:spcPct val="50000"/>
              </a:spcAft>
              <a:defRPr/>
            </a:pPr>
            <a:r>
              <a:rPr lang="en-US" dirty="0" smtClean="0"/>
              <a:t>Published with agency’s conclusions on comments and thorough explanation of reasons for decisions</a:t>
            </a:r>
          </a:p>
        </p:txBody>
      </p:sp>
      <p:sp>
        <p:nvSpPr>
          <p:cNvPr id="612354" name="Rectangle 2"/>
          <p:cNvSpPr>
            <a:spLocks noGrp="1" noChangeArrowheads="1"/>
          </p:cNvSpPr>
          <p:nvPr>
            <p:ph type="title"/>
          </p:nvPr>
        </p:nvSpPr>
        <p:spPr/>
        <p:txBody>
          <a:bodyPr/>
          <a:lstStyle/>
          <a:p>
            <a:pPr eaLnBrk="1" hangingPunct="1">
              <a:defRPr/>
            </a:pPr>
            <a:r>
              <a:rPr lang="en-US" smtClean="0"/>
              <a:t>Final Rulemaking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9" name="Rectangle 3"/>
          <p:cNvSpPr>
            <a:spLocks noGrp="1" noChangeArrowheads="1"/>
          </p:cNvSpPr>
          <p:nvPr>
            <p:ph type="body" idx="1"/>
          </p:nvPr>
        </p:nvSpPr>
        <p:spPr/>
        <p:txBody>
          <a:bodyPr/>
          <a:lstStyle/>
          <a:p>
            <a:pPr eaLnBrk="1" hangingPunct="1">
              <a:spcBef>
                <a:spcPct val="0"/>
              </a:spcBef>
              <a:spcAft>
                <a:spcPct val="50000"/>
              </a:spcAft>
              <a:defRPr/>
            </a:pPr>
            <a:r>
              <a:rPr lang="en-US" sz="2800" dirty="0" smtClean="0"/>
              <a:t>Published first as a final rule with an accompanying statement indicating the rule will take effect in </a:t>
            </a:r>
            <a:r>
              <a:rPr lang="en-US" sz="2800" i="1" dirty="0" smtClean="0"/>
              <a:t>X</a:t>
            </a:r>
            <a:r>
              <a:rPr lang="en-US" sz="2800" dirty="0" smtClean="0"/>
              <a:t> days unless someone submits a significant adverse or negative comment within a stated number of days</a:t>
            </a:r>
          </a:p>
          <a:p>
            <a:pPr eaLnBrk="1" hangingPunct="1">
              <a:spcBef>
                <a:spcPct val="0"/>
              </a:spcBef>
              <a:spcAft>
                <a:spcPct val="50000"/>
              </a:spcAft>
              <a:defRPr/>
            </a:pPr>
            <a:r>
              <a:rPr lang="en-US" sz="2800" dirty="0" smtClean="0"/>
              <a:t>If significant adverse comment received, proceed with normal notice-and-comment rulemaking</a:t>
            </a:r>
          </a:p>
          <a:p>
            <a:pPr eaLnBrk="1" hangingPunct="1">
              <a:spcBef>
                <a:spcPct val="0"/>
              </a:spcBef>
              <a:spcAft>
                <a:spcPct val="50000"/>
              </a:spcAft>
              <a:defRPr/>
            </a:pPr>
            <a:r>
              <a:rPr lang="en-US" sz="2800" dirty="0" smtClean="0"/>
              <a:t>Used when agencies are confident that a rule will be non-controversial</a:t>
            </a:r>
          </a:p>
        </p:txBody>
      </p:sp>
      <p:sp>
        <p:nvSpPr>
          <p:cNvPr id="613378" name="Rectangle 2"/>
          <p:cNvSpPr>
            <a:spLocks noGrp="1" noChangeArrowheads="1"/>
          </p:cNvSpPr>
          <p:nvPr>
            <p:ph type="title"/>
          </p:nvPr>
        </p:nvSpPr>
        <p:spPr/>
        <p:txBody>
          <a:bodyPr/>
          <a:lstStyle/>
          <a:p>
            <a:pPr eaLnBrk="1" hangingPunct="1">
              <a:defRPr/>
            </a:pPr>
            <a:r>
              <a:rPr lang="en-US" smtClean="0"/>
              <a:t>Direct Final Rule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5" name="Rectangle 3"/>
          <p:cNvSpPr>
            <a:spLocks noGrp="1" noChangeArrowheads="1"/>
          </p:cNvSpPr>
          <p:nvPr>
            <p:ph type="body" idx="1"/>
          </p:nvPr>
        </p:nvSpPr>
        <p:spPr/>
        <p:txBody>
          <a:bodyPr/>
          <a:lstStyle/>
          <a:p>
            <a:pPr eaLnBrk="1" hangingPunct="1">
              <a:lnSpc>
                <a:spcPct val="90000"/>
              </a:lnSpc>
              <a:spcBef>
                <a:spcPct val="0"/>
              </a:spcBef>
              <a:spcAft>
                <a:spcPct val="50000"/>
              </a:spcAft>
              <a:defRPr/>
            </a:pPr>
            <a:r>
              <a:rPr lang="en-US" sz="2800" dirty="0" smtClean="0"/>
              <a:t>Once a regulation is completed and has been published as a final rule, it is codified when it is added to the </a:t>
            </a:r>
            <a:r>
              <a:rPr lang="en-US" sz="2800" i="1" dirty="0" smtClean="0"/>
              <a:t>Code of Federal Regulations</a:t>
            </a:r>
            <a:r>
              <a:rPr lang="en-US" sz="2800" dirty="0" smtClean="0"/>
              <a:t> (CFR)</a:t>
            </a:r>
          </a:p>
          <a:p>
            <a:pPr eaLnBrk="1" hangingPunct="1">
              <a:lnSpc>
                <a:spcPct val="90000"/>
              </a:lnSpc>
              <a:spcBef>
                <a:spcPct val="0"/>
              </a:spcBef>
              <a:spcAft>
                <a:spcPct val="50000"/>
              </a:spcAft>
              <a:defRPr/>
            </a:pPr>
            <a:r>
              <a:rPr lang="en-US" sz="2800" dirty="0" smtClean="0"/>
              <a:t>The CFR is the official record of all regulations created by the Federal Government</a:t>
            </a:r>
          </a:p>
          <a:p>
            <a:pPr eaLnBrk="1" hangingPunct="1">
              <a:lnSpc>
                <a:spcPct val="90000"/>
              </a:lnSpc>
              <a:spcBef>
                <a:spcPct val="0"/>
              </a:spcBef>
              <a:spcAft>
                <a:spcPct val="50000"/>
              </a:spcAft>
              <a:defRPr/>
            </a:pPr>
            <a:r>
              <a:rPr lang="en-US" sz="2800" dirty="0" smtClean="0"/>
              <a:t>It is divided into 50 volumes, called titles, each of which focuses on a particular area </a:t>
            </a:r>
          </a:p>
          <a:p>
            <a:pPr eaLnBrk="1" hangingPunct="1">
              <a:lnSpc>
                <a:spcPct val="90000"/>
              </a:lnSpc>
              <a:spcBef>
                <a:spcPct val="0"/>
              </a:spcBef>
              <a:spcAft>
                <a:spcPct val="50000"/>
              </a:spcAft>
              <a:defRPr/>
            </a:pPr>
            <a:r>
              <a:rPr lang="en-US" sz="2800" dirty="0" smtClean="0"/>
              <a:t>Almost all food and drug regulations appear in Title 21</a:t>
            </a:r>
          </a:p>
        </p:txBody>
      </p:sp>
      <p:sp>
        <p:nvSpPr>
          <p:cNvPr id="581634" name="Rectangle 2"/>
          <p:cNvSpPr>
            <a:spLocks noGrp="1" noChangeArrowheads="1"/>
          </p:cNvSpPr>
          <p:nvPr>
            <p:ph type="title"/>
          </p:nvPr>
        </p:nvSpPr>
        <p:spPr/>
        <p:txBody>
          <a:bodyPr/>
          <a:lstStyle/>
          <a:p>
            <a:pPr eaLnBrk="1" hangingPunct="1">
              <a:defRPr/>
            </a:pPr>
            <a:r>
              <a:rPr lang="en-US" smtClean="0"/>
              <a:t>Code of Federal Regulations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5" name="Rectangle 3"/>
          <p:cNvSpPr>
            <a:spLocks noGrp="1" noChangeArrowheads="1"/>
          </p:cNvSpPr>
          <p:nvPr>
            <p:ph type="body" idx="4294967295"/>
          </p:nvPr>
        </p:nvSpPr>
        <p:spPr/>
        <p:txBody>
          <a:bodyPr/>
          <a:lstStyle/>
          <a:p>
            <a:pPr eaLnBrk="1" hangingPunct="1">
              <a:spcBef>
                <a:spcPct val="0"/>
              </a:spcBef>
              <a:spcAft>
                <a:spcPct val="50000"/>
              </a:spcAft>
              <a:defRPr/>
            </a:pPr>
            <a:r>
              <a:rPr lang="en-US" sz="2800" dirty="0" smtClean="0"/>
              <a:t>Established in 1935 by the Federal Register Act</a:t>
            </a:r>
          </a:p>
          <a:p>
            <a:pPr eaLnBrk="1" hangingPunct="1">
              <a:spcBef>
                <a:spcPct val="0"/>
              </a:spcBef>
              <a:spcAft>
                <a:spcPct val="50000"/>
              </a:spcAft>
              <a:defRPr/>
            </a:pPr>
            <a:r>
              <a:rPr lang="en-US" sz="2800" dirty="0" smtClean="0"/>
              <a:t>Published by the Office of the Federal Register</a:t>
            </a:r>
          </a:p>
          <a:p>
            <a:pPr eaLnBrk="1" hangingPunct="1">
              <a:spcBef>
                <a:spcPct val="0"/>
              </a:spcBef>
              <a:spcAft>
                <a:spcPct val="50000"/>
              </a:spcAft>
              <a:defRPr/>
            </a:pPr>
            <a:r>
              <a:rPr lang="en-US" sz="2800" dirty="0" smtClean="0"/>
              <a:t>Official daily publication of the Federal Government</a:t>
            </a:r>
          </a:p>
          <a:p>
            <a:pPr eaLnBrk="1" hangingPunct="1">
              <a:spcBef>
                <a:spcPct val="0"/>
              </a:spcBef>
              <a:spcAft>
                <a:spcPct val="50000"/>
              </a:spcAft>
              <a:defRPr/>
            </a:pPr>
            <a:r>
              <a:rPr lang="en-US" sz="2800" dirty="0" smtClean="0"/>
              <a:t>Provides notification and record of agency rulemaking actions and other notices and announcement of agency actions and meetings.</a:t>
            </a:r>
          </a:p>
        </p:txBody>
      </p:sp>
      <p:sp>
        <p:nvSpPr>
          <p:cNvPr id="581634" name="Rectangle 2"/>
          <p:cNvSpPr>
            <a:spLocks noGrp="1" noChangeArrowheads="1"/>
          </p:cNvSpPr>
          <p:nvPr>
            <p:ph type="title" idx="4294967295"/>
          </p:nvPr>
        </p:nvSpPr>
        <p:spPr/>
        <p:txBody>
          <a:bodyPr/>
          <a:lstStyle/>
          <a:p>
            <a:pPr eaLnBrk="1" hangingPunct="1">
              <a:defRPr/>
            </a:pPr>
            <a:r>
              <a:rPr lang="en-US" smtClean="0"/>
              <a:t>Federal Register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5" name="Rectangle 3"/>
          <p:cNvSpPr>
            <a:spLocks noGrp="1" noChangeArrowheads="1"/>
          </p:cNvSpPr>
          <p:nvPr>
            <p:ph type="body" idx="4294967295"/>
          </p:nvPr>
        </p:nvSpPr>
        <p:spPr/>
        <p:txBody>
          <a:bodyPr/>
          <a:lstStyle/>
          <a:p>
            <a:pPr eaLnBrk="1" hangingPunct="1">
              <a:spcBef>
                <a:spcPct val="0"/>
              </a:spcBef>
              <a:spcAft>
                <a:spcPct val="50000"/>
              </a:spcAft>
              <a:defRPr/>
            </a:pPr>
            <a:r>
              <a:rPr lang="en-US" dirty="0" smtClean="0"/>
              <a:t>Each Federal Register notice has a unique identifier, or docket number</a:t>
            </a:r>
          </a:p>
          <a:p>
            <a:pPr eaLnBrk="1" hangingPunct="1">
              <a:spcBef>
                <a:spcPct val="0"/>
              </a:spcBef>
              <a:spcAft>
                <a:spcPct val="50000"/>
              </a:spcAft>
              <a:defRPr/>
            </a:pPr>
            <a:r>
              <a:rPr lang="en-US" dirty="0" smtClean="0"/>
              <a:t>A docket is the file that includes all the relevant public information about the agency action identified in the notice and </a:t>
            </a:r>
            <a:r>
              <a:rPr lang="en-US" dirty="0" err="1" smtClean="0"/>
              <a:t>and</a:t>
            </a:r>
            <a:r>
              <a:rPr lang="en-US" dirty="0" smtClean="0"/>
              <a:t> to which the public can submit comments</a:t>
            </a:r>
          </a:p>
        </p:txBody>
      </p:sp>
      <p:sp>
        <p:nvSpPr>
          <p:cNvPr id="581634" name="Rectangle 2"/>
          <p:cNvSpPr>
            <a:spLocks noGrp="1" noChangeArrowheads="1"/>
          </p:cNvSpPr>
          <p:nvPr>
            <p:ph type="title" idx="4294967295"/>
          </p:nvPr>
        </p:nvSpPr>
        <p:spPr/>
        <p:txBody>
          <a:bodyPr/>
          <a:lstStyle/>
          <a:p>
            <a:pPr eaLnBrk="1" hangingPunct="1">
              <a:defRPr/>
            </a:pPr>
            <a:r>
              <a:rPr lang="en-US" smtClean="0"/>
              <a:t>Docket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5" name="Rectangle 1027"/>
          <p:cNvSpPr>
            <a:spLocks noGrp="1" noChangeArrowheads="1"/>
          </p:cNvSpPr>
          <p:nvPr>
            <p:ph type="body" idx="1"/>
          </p:nvPr>
        </p:nvSpPr>
        <p:spPr>
          <a:xfrm>
            <a:off x="457200" y="1981200"/>
            <a:ext cx="8229600" cy="4530725"/>
          </a:xfrm>
        </p:spPr>
        <p:txBody>
          <a:bodyPr/>
          <a:lstStyle/>
          <a:p>
            <a:pPr eaLnBrk="1" hangingPunct="1">
              <a:lnSpc>
                <a:spcPct val="90000"/>
              </a:lnSpc>
              <a:spcBef>
                <a:spcPct val="0"/>
              </a:spcBef>
              <a:spcAft>
                <a:spcPct val="50000"/>
              </a:spcAft>
              <a:defRPr/>
            </a:pPr>
            <a:r>
              <a:rPr lang="en-US" u="sng" dirty="0" smtClean="0"/>
              <a:t>Guidance</a:t>
            </a:r>
            <a:r>
              <a:rPr lang="en-US" dirty="0" smtClean="0"/>
              <a:t> - a statement of policy on a regulatory issue or an interpretation of a statute or regulation</a:t>
            </a:r>
          </a:p>
          <a:p>
            <a:pPr eaLnBrk="1" hangingPunct="1">
              <a:lnSpc>
                <a:spcPct val="90000"/>
              </a:lnSpc>
              <a:spcBef>
                <a:spcPct val="0"/>
              </a:spcBef>
              <a:spcAft>
                <a:spcPct val="50000"/>
              </a:spcAft>
              <a:defRPr/>
            </a:pPr>
            <a:r>
              <a:rPr lang="en-US" dirty="0" smtClean="0"/>
              <a:t>Represents the Agency’s current thinking on a regulatory issue </a:t>
            </a:r>
          </a:p>
          <a:p>
            <a:pPr eaLnBrk="1" hangingPunct="1">
              <a:lnSpc>
                <a:spcPct val="90000"/>
              </a:lnSpc>
              <a:spcBef>
                <a:spcPct val="0"/>
              </a:spcBef>
              <a:spcAft>
                <a:spcPct val="50000"/>
              </a:spcAft>
              <a:defRPr/>
            </a:pPr>
            <a:r>
              <a:rPr lang="en-US" dirty="0" smtClean="0">
                <a:effectLst/>
              </a:rPr>
              <a:t>Used to communicate new or different regulatory expectations to a broad audience</a:t>
            </a:r>
            <a:endParaRPr lang="en-US" dirty="0" smtClean="0"/>
          </a:p>
          <a:p>
            <a:pPr lvl="1" eaLnBrk="1" hangingPunct="1">
              <a:lnSpc>
                <a:spcPct val="90000"/>
              </a:lnSpc>
              <a:defRPr/>
            </a:pPr>
            <a:endParaRPr lang="en-US" sz="2000" dirty="0" smtClean="0"/>
          </a:p>
        </p:txBody>
      </p:sp>
      <p:sp>
        <p:nvSpPr>
          <p:cNvPr id="422914" name="Rectangle 1026"/>
          <p:cNvSpPr>
            <a:spLocks noGrp="1" noChangeArrowheads="1"/>
          </p:cNvSpPr>
          <p:nvPr>
            <p:ph type="title"/>
          </p:nvPr>
        </p:nvSpPr>
        <p:spPr>
          <a:xfrm>
            <a:off x="685800" y="381000"/>
            <a:ext cx="7772400" cy="1143000"/>
          </a:xfrm>
        </p:spPr>
        <p:txBody>
          <a:bodyPr/>
          <a:lstStyle/>
          <a:p>
            <a:pPr eaLnBrk="1" hangingPunct="1">
              <a:defRPr/>
            </a:pPr>
            <a:r>
              <a:rPr lang="en-US" smtClean="0">
                <a:solidFill>
                  <a:schemeClr val="tx1"/>
                </a:solidFill>
              </a:rPr>
              <a:t>What are guidance documents?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3" name="Rectangle 3"/>
          <p:cNvSpPr>
            <a:spLocks noGrp="1" noChangeArrowheads="1"/>
          </p:cNvSpPr>
          <p:nvPr>
            <p:ph type="body" idx="1"/>
          </p:nvPr>
        </p:nvSpPr>
        <p:spPr>
          <a:xfrm>
            <a:off x="457200" y="1600200"/>
            <a:ext cx="8229600" cy="4953000"/>
          </a:xfrm>
        </p:spPr>
        <p:txBody>
          <a:bodyPr/>
          <a:lstStyle/>
          <a:p>
            <a:pPr eaLnBrk="1" hangingPunct="1">
              <a:spcBef>
                <a:spcPct val="0"/>
              </a:spcBef>
              <a:spcAft>
                <a:spcPct val="50000"/>
              </a:spcAft>
              <a:defRPr/>
            </a:pPr>
            <a:r>
              <a:rPr lang="en-US" dirty="0" smtClean="0">
                <a:effectLst/>
              </a:rPr>
              <a:t>Guidance documents are prepared to establish clarity and consistency in FDA policies, regulatory activities, and inspection and enforcement procedures</a:t>
            </a:r>
            <a:r>
              <a:rPr lang="en-US" dirty="0" smtClean="0"/>
              <a:t> </a:t>
            </a:r>
          </a:p>
          <a:p>
            <a:pPr eaLnBrk="1" hangingPunct="1">
              <a:spcBef>
                <a:spcPct val="0"/>
              </a:spcBef>
              <a:spcAft>
                <a:spcPct val="50000"/>
              </a:spcAft>
              <a:defRPr/>
            </a:pPr>
            <a:r>
              <a:rPr lang="en-US" dirty="0" smtClean="0"/>
              <a:t>Guidance documents provide industry with specific recommendations on how to comply with the statutes and regulations and avoid enforcement actions</a:t>
            </a:r>
          </a:p>
        </p:txBody>
      </p:sp>
      <p:sp>
        <p:nvSpPr>
          <p:cNvPr id="573442" name="Rectangle 2"/>
          <p:cNvSpPr>
            <a:spLocks noGrp="1" noChangeArrowheads="1"/>
          </p:cNvSpPr>
          <p:nvPr>
            <p:ph type="title"/>
          </p:nvPr>
        </p:nvSpPr>
        <p:spPr/>
        <p:txBody>
          <a:bodyPr/>
          <a:lstStyle/>
          <a:p>
            <a:pPr eaLnBrk="1" hangingPunct="1">
              <a:defRPr/>
            </a:pPr>
            <a:r>
              <a:rPr lang="en-US" smtClean="0"/>
              <a:t>Guidance Documents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1" name="Rectangle 3"/>
          <p:cNvSpPr>
            <a:spLocks noGrp="1" noChangeArrowheads="1"/>
          </p:cNvSpPr>
          <p:nvPr>
            <p:ph type="body" idx="1"/>
          </p:nvPr>
        </p:nvSpPr>
        <p:spPr/>
        <p:txBody>
          <a:bodyPr/>
          <a:lstStyle/>
          <a:p>
            <a:pPr eaLnBrk="1" hangingPunct="1">
              <a:spcBef>
                <a:spcPct val="0"/>
              </a:spcBef>
              <a:spcAft>
                <a:spcPct val="50000"/>
              </a:spcAft>
              <a:defRPr/>
            </a:pPr>
            <a:r>
              <a:rPr lang="en-US" dirty="0" smtClean="0"/>
              <a:t>Do not have the force and effect of law</a:t>
            </a:r>
          </a:p>
          <a:p>
            <a:pPr eaLnBrk="1" hangingPunct="1">
              <a:spcBef>
                <a:spcPct val="0"/>
              </a:spcBef>
              <a:spcAft>
                <a:spcPct val="50000"/>
              </a:spcAft>
              <a:defRPr/>
            </a:pPr>
            <a:r>
              <a:rPr lang="en-US" dirty="0" smtClean="0"/>
              <a:t>Not compulsory</a:t>
            </a:r>
          </a:p>
          <a:p>
            <a:pPr eaLnBrk="1" hangingPunct="1">
              <a:spcBef>
                <a:spcPct val="0"/>
              </a:spcBef>
              <a:spcAft>
                <a:spcPct val="50000"/>
              </a:spcAft>
              <a:defRPr/>
            </a:pPr>
            <a:r>
              <a:rPr lang="en-US" dirty="0" smtClean="0"/>
              <a:t>An alternative approach can be used if the approach satisfies the requirements of the applicable statutes and regulations</a:t>
            </a:r>
          </a:p>
        </p:txBody>
      </p:sp>
      <p:sp>
        <p:nvSpPr>
          <p:cNvPr id="575490" name="Rectangle 2"/>
          <p:cNvSpPr>
            <a:spLocks noGrp="1" noChangeArrowheads="1"/>
          </p:cNvSpPr>
          <p:nvPr>
            <p:ph type="title"/>
          </p:nvPr>
        </p:nvSpPr>
        <p:spPr/>
        <p:txBody>
          <a:bodyPr/>
          <a:lstStyle/>
          <a:p>
            <a:pPr eaLnBrk="1" hangingPunct="1">
              <a:defRPr/>
            </a:pPr>
            <a:r>
              <a:rPr lang="en-US" smtClean="0"/>
              <a:t>Guidance Documents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p:txBody>
          <a:bodyPr/>
          <a:lstStyle/>
          <a:p>
            <a:pPr eaLnBrk="1" hangingPunct="1">
              <a:spcBef>
                <a:spcPct val="0"/>
              </a:spcBef>
              <a:spcAft>
                <a:spcPct val="50000"/>
              </a:spcAft>
              <a:defRPr/>
            </a:pPr>
            <a:r>
              <a:rPr lang="en-US" dirty="0" smtClean="0"/>
              <a:t>Guidance documents may relate to the: </a:t>
            </a:r>
          </a:p>
          <a:p>
            <a:pPr lvl="1" eaLnBrk="1" hangingPunct="1">
              <a:spcBef>
                <a:spcPct val="0"/>
              </a:spcBef>
              <a:spcAft>
                <a:spcPct val="50000"/>
              </a:spcAft>
              <a:defRPr/>
            </a:pPr>
            <a:r>
              <a:rPr lang="en-US" dirty="0" smtClean="0"/>
              <a:t>design, production, labeling, promotion, manufacturing, and testing of regulated products </a:t>
            </a:r>
          </a:p>
          <a:p>
            <a:pPr lvl="1" eaLnBrk="1" hangingPunct="1">
              <a:spcBef>
                <a:spcPct val="0"/>
              </a:spcBef>
              <a:spcAft>
                <a:spcPct val="50000"/>
              </a:spcAft>
              <a:defRPr/>
            </a:pPr>
            <a:r>
              <a:rPr lang="en-US" dirty="0" smtClean="0"/>
              <a:t>the processing, content, and evaluation or approval of submissions </a:t>
            </a:r>
          </a:p>
          <a:p>
            <a:pPr lvl="1" eaLnBrk="1" hangingPunct="1">
              <a:spcBef>
                <a:spcPct val="0"/>
              </a:spcBef>
              <a:spcAft>
                <a:spcPct val="50000"/>
              </a:spcAft>
              <a:defRPr/>
            </a:pPr>
            <a:r>
              <a:rPr lang="en-US" dirty="0" smtClean="0"/>
              <a:t>inspection and enforcement policies </a:t>
            </a:r>
          </a:p>
        </p:txBody>
      </p:sp>
      <p:sp>
        <p:nvSpPr>
          <p:cNvPr id="43010" name="Rectangle 2"/>
          <p:cNvSpPr>
            <a:spLocks noGrp="1" noChangeArrowheads="1"/>
          </p:cNvSpPr>
          <p:nvPr>
            <p:ph type="title"/>
          </p:nvPr>
        </p:nvSpPr>
        <p:spPr>
          <a:xfrm>
            <a:off x="685800" y="381000"/>
            <a:ext cx="7772400" cy="1143000"/>
          </a:xfrm>
        </p:spPr>
        <p:txBody>
          <a:bodyPr/>
          <a:lstStyle/>
          <a:p>
            <a:pPr eaLnBrk="1" hangingPunct="1">
              <a:defRPr/>
            </a:pPr>
            <a:r>
              <a:rPr lang="en-US" smtClean="0"/>
              <a:t>Guidance Documents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9" name="Rectangle 3"/>
          <p:cNvSpPr>
            <a:spLocks noGrp="1" noChangeArrowheads="1"/>
          </p:cNvSpPr>
          <p:nvPr>
            <p:ph type="body" idx="1"/>
          </p:nvPr>
        </p:nvSpPr>
        <p:spPr/>
        <p:txBody>
          <a:bodyPr/>
          <a:lstStyle/>
          <a:p>
            <a:pPr eaLnBrk="1" hangingPunct="1">
              <a:spcBef>
                <a:spcPct val="0"/>
              </a:spcBef>
              <a:spcAft>
                <a:spcPct val="50000"/>
              </a:spcAft>
              <a:defRPr/>
            </a:pPr>
            <a:r>
              <a:rPr lang="en-US" dirty="0" smtClean="0"/>
              <a:t>The Federal Government is composed of three distinct branches: legislative, executive, and judicial, which powers are vested by the U.S. Constitution</a:t>
            </a:r>
          </a:p>
          <a:p>
            <a:pPr eaLnBrk="1" hangingPunct="1">
              <a:spcAft>
                <a:spcPct val="50000"/>
              </a:spcAft>
              <a:defRPr/>
            </a:pPr>
            <a:r>
              <a:rPr lang="en-US" dirty="0" smtClean="0"/>
              <a:t>The Legislative Branch of the Federal Government consists of the elected House of Representatives and the Senate, which together form the United States Congress</a:t>
            </a:r>
          </a:p>
        </p:txBody>
      </p:sp>
      <p:sp>
        <p:nvSpPr>
          <p:cNvPr id="577538" name="Rectangle 2"/>
          <p:cNvSpPr>
            <a:spLocks noGrp="1" noChangeArrowheads="1"/>
          </p:cNvSpPr>
          <p:nvPr>
            <p:ph type="title"/>
          </p:nvPr>
        </p:nvSpPr>
        <p:spPr/>
        <p:txBody>
          <a:bodyPr/>
          <a:lstStyle/>
          <a:p>
            <a:pPr eaLnBrk="1" hangingPunct="1">
              <a:defRPr/>
            </a:pPr>
            <a:r>
              <a:rPr lang="en-US" smtClean="0">
                <a:solidFill>
                  <a:schemeClr val="tx1"/>
                </a:solidFill>
              </a:rPr>
              <a:t>Laws and Regulations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57200" y="1600200"/>
            <a:ext cx="8229600" cy="4876800"/>
          </a:xfrm>
        </p:spPr>
        <p:txBody>
          <a:bodyPr/>
          <a:lstStyle/>
          <a:p>
            <a:pPr eaLnBrk="1" hangingPunct="1">
              <a:lnSpc>
                <a:spcPct val="90000"/>
              </a:lnSpc>
              <a:spcBef>
                <a:spcPct val="0"/>
              </a:spcBef>
              <a:spcAft>
                <a:spcPct val="50000"/>
              </a:spcAft>
            </a:pPr>
            <a:r>
              <a:rPr lang="en-US" dirty="0" smtClean="0">
                <a:effectLst/>
              </a:rPr>
              <a:t>Ideas for development of guidance may come from FDA staff, regulated industry, or the public</a:t>
            </a:r>
          </a:p>
          <a:p>
            <a:pPr eaLnBrk="1" hangingPunct="1">
              <a:lnSpc>
                <a:spcPct val="90000"/>
              </a:lnSpc>
              <a:spcBef>
                <a:spcPct val="0"/>
              </a:spcBef>
              <a:spcAft>
                <a:spcPct val="50000"/>
              </a:spcAft>
            </a:pPr>
            <a:r>
              <a:rPr lang="en-US" dirty="0" smtClean="0">
                <a:effectLst/>
              </a:rPr>
              <a:t>The public is encouraged to suggest topics for guidance documents and to participate actively in the guidance process</a:t>
            </a:r>
          </a:p>
          <a:p>
            <a:pPr lvl="1" eaLnBrk="1" hangingPunct="1">
              <a:lnSpc>
                <a:spcPct val="90000"/>
              </a:lnSpc>
              <a:spcBef>
                <a:spcPct val="0"/>
              </a:spcBef>
              <a:spcAft>
                <a:spcPct val="50000"/>
              </a:spcAft>
            </a:pPr>
            <a:r>
              <a:rPr lang="en-US" dirty="0" smtClean="0">
                <a:effectLst/>
              </a:rPr>
              <a:t>Early input through FDA-sponsored public meetings and workshops</a:t>
            </a:r>
          </a:p>
          <a:p>
            <a:pPr lvl="1" eaLnBrk="1" hangingPunct="1">
              <a:lnSpc>
                <a:spcPct val="90000"/>
              </a:lnSpc>
              <a:spcBef>
                <a:spcPct val="0"/>
              </a:spcBef>
              <a:spcAft>
                <a:spcPct val="50000"/>
              </a:spcAft>
            </a:pPr>
            <a:r>
              <a:rPr lang="en-US" dirty="0" smtClean="0">
                <a:effectLst/>
              </a:rPr>
              <a:t>Submission of draft or revised </a:t>
            </a:r>
            <a:r>
              <a:rPr lang="en-US" dirty="0" err="1" smtClean="0">
                <a:effectLst/>
              </a:rPr>
              <a:t>guidances</a:t>
            </a:r>
            <a:endParaRPr lang="en-US" dirty="0" smtClean="0">
              <a:effectLst/>
            </a:endParaRPr>
          </a:p>
        </p:txBody>
      </p:sp>
      <p:sp>
        <p:nvSpPr>
          <p:cNvPr id="569346" name="Rectangle 2"/>
          <p:cNvSpPr>
            <a:spLocks noGrp="1" noChangeArrowheads="1"/>
          </p:cNvSpPr>
          <p:nvPr>
            <p:ph type="title"/>
          </p:nvPr>
        </p:nvSpPr>
        <p:spPr/>
        <p:txBody>
          <a:bodyPr/>
          <a:lstStyle/>
          <a:p>
            <a:pPr eaLnBrk="1" hangingPunct="1">
              <a:defRPr/>
            </a:pPr>
            <a:r>
              <a:rPr lang="en-US" sz="4000" smtClean="0"/>
              <a:t>When are guidances developed?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5" name="Rectangle 3"/>
          <p:cNvSpPr>
            <a:spLocks noGrp="1" noChangeArrowheads="1"/>
          </p:cNvSpPr>
          <p:nvPr>
            <p:ph type="body" idx="1"/>
          </p:nvPr>
        </p:nvSpPr>
        <p:spPr/>
        <p:txBody>
          <a:bodyPr/>
          <a:lstStyle/>
          <a:p>
            <a:pPr eaLnBrk="1" hangingPunct="1">
              <a:lnSpc>
                <a:spcPct val="90000"/>
              </a:lnSpc>
              <a:spcBef>
                <a:spcPct val="0"/>
              </a:spcBef>
              <a:spcAft>
                <a:spcPct val="50000"/>
              </a:spcAft>
              <a:defRPr/>
            </a:pPr>
            <a:r>
              <a:rPr lang="en-US" dirty="0" smtClean="0">
                <a:effectLst/>
              </a:rPr>
              <a:t>Each Office within CVM may receive suggestions or drafts of guidance and may meet with industry, trade groups, or consumer groups to come up with new guidance approaches</a:t>
            </a:r>
          </a:p>
          <a:p>
            <a:pPr eaLnBrk="1" hangingPunct="1">
              <a:lnSpc>
                <a:spcPct val="90000"/>
              </a:lnSpc>
              <a:spcBef>
                <a:spcPct val="0"/>
              </a:spcBef>
              <a:spcAft>
                <a:spcPct val="50000"/>
              </a:spcAft>
              <a:defRPr/>
            </a:pPr>
            <a:r>
              <a:rPr lang="en-US" dirty="0" smtClean="0"/>
              <a:t>If the same subject matter and policy relates to more than two or three persons or firms, it might indicate that guidance should be developed in that area</a:t>
            </a:r>
          </a:p>
        </p:txBody>
      </p:sp>
      <p:sp>
        <p:nvSpPr>
          <p:cNvPr id="576514" name="Rectangle 2"/>
          <p:cNvSpPr>
            <a:spLocks noGrp="1" noChangeArrowheads="1"/>
          </p:cNvSpPr>
          <p:nvPr>
            <p:ph type="title"/>
          </p:nvPr>
        </p:nvSpPr>
        <p:spPr/>
        <p:txBody>
          <a:bodyPr/>
          <a:lstStyle/>
          <a:p>
            <a:pPr eaLnBrk="1" hangingPunct="1">
              <a:defRPr/>
            </a:pPr>
            <a:r>
              <a:rPr lang="en-US" sz="4000" smtClean="0"/>
              <a:t>When are guidances developed?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1" name="Rectangle 3"/>
          <p:cNvSpPr>
            <a:spLocks noGrp="1" noChangeArrowheads="1"/>
          </p:cNvSpPr>
          <p:nvPr>
            <p:ph type="body" idx="1"/>
          </p:nvPr>
        </p:nvSpPr>
        <p:spPr/>
        <p:txBody>
          <a:bodyPr/>
          <a:lstStyle/>
          <a:p>
            <a:pPr eaLnBrk="1" hangingPunct="1">
              <a:spcBef>
                <a:spcPct val="0"/>
              </a:spcBef>
              <a:spcAft>
                <a:spcPct val="50000"/>
              </a:spcAft>
              <a:defRPr/>
            </a:pPr>
            <a:r>
              <a:rPr lang="en-US" dirty="0" smtClean="0">
                <a:effectLst/>
              </a:rPr>
              <a:t>FDA is required to annually publish a guidance agenda that lists possible topics for future guidance document development or revision during the next year</a:t>
            </a:r>
          </a:p>
          <a:p>
            <a:pPr eaLnBrk="1" hangingPunct="1">
              <a:spcBef>
                <a:spcPct val="0"/>
              </a:spcBef>
              <a:spcAft>
                <a:spcPct val="50000"/>
              </a:spcAft>
              <a:defRPr/>
            </a:pPr>
            <a:r>
              <a:rPr lang="en-US" dirty="0" smtClean="0">
                <a:effectLst/>
              </a:rPr>
              <a:t>This enables the public to see what the Agency is working on</a:t>
            </a:r>
            <a:endParaRPr lang="en-US" dirty="0" smtClean="0"/>
          </a:p>
        </p:txBody>
      </p:sp>
      <p:sp>
        <p:nvSpPr>
          <p:cNvPr id="570370" name="Rectangle 2"/>
          <p:cNvSpPr>
            <a:spLocks noGrp="1" noChangeArrowheads="1"/>
          </p:cNvSpPr>
          <p:nvPr>
            <p:ph type="title"/>
          </p:nvPr>
        </p:nvSpPr>
        <p:spPr/>
        <p:txBody>
          <a:bodyPr/>
          <a:lstStyle/>
          <a:p>
            <a:pPr eaLnBrk="1" hangingPunct="1">
              <a:defRPr/>
            </a:pPr>
            <a:r>
              <a:rPr lang="en-US" smtClean="0"/>
              <a:t>Guidance Development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1" name="Rectangle 3"/>
          <p:cNvSpPr>
            <a:spLocks noGrp="1" noChangeArrowheads="1"/>
          </p:cNvSpPr>
          <p:nvPr>
            <p:ph type="body" idx="1"/>
          </p:nvPr>
        </p:nvSpPr>
        <p:spPr/>
        <p:txBody>
          <a:bodyPr/>
          <a:lstStyle/>
          <a:p>
            <a:pPr eaLnBrk="1" hangingPunct="1">
              <a:defRPr/>
            </a:pPr>
            <a:r>
              <a:rPr lang="en-US" dirty="0" smtClean="0">
                <a:effectLst/>
              </a:rPr>
              <a:t>FDA’s Good Guidance Practices (GGP) regulation ( 21 C.F.R. § 10.115) governs the development and issuance of </a:t>
            </a:r>
            <a:r>
              <a:rPr lang="en-US" dirty="0" err="1" smtClean="0">
                <a:effectLst/>
              </a:rPr>
              <a:t>guidances</a:t>
            </a:r>
            <a:r>
              <a:rPr lang="en-US" dirty="0" smtClean="0">
                <a:effectLst/>
              </a:rPr>
              <a:t>, and it gives interested persons a number of opportunities to provide input into the guidance development process</a:t>
            </a:r>
            <a:r>
              <a:rPr lang="en-US" dirty="0" smtClean="0"/>
              <a:t> </a:t>
            </a:r>
          </a:p>
        </p:txBody>
      </p:sp>
      <p:sp>
        <p:nvSpPr>
          <p:cNvPr id="647170" name="Rectangle 2"/>
          <p:cNvSpPr>
            <a:spLocks noGrp="1" noChangeArrowheads="1"/>
          </p:cNvSpPr>
          <p:nvPr>
            <p:ph type="title"/>
          </p:nvPr>
        </p:nvSpPr>
        <p:spPr/>
        <p:txBody>
          <a:bodyPr/>
          <a:lstStyle/>
          <a:p>
            <a:pPr eaLnBrk="1" hangingPunct="1">
              <a:defRPr/>
            </a:pPr>
            <a:r>
              <a:rPr lang="en-US" smtClean="0"/>
              <a:t>Guidances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p:txBody>
          <a:bodyPr/>
          <a:lstStyle/>
          <a:p>
            <a:pPr eaLnBrk="1" hangingPunct="1">
              <a:spcBef>
                <a:spcPct val="0"/>
              </a:spcBef>
              <a:spcAft>
                <a:spcPct val="50000"/>
              </a:spcAft>
              <a:defRPr/>
            </a:pPr>
            <a:r>
              <a:rPr lang="en-US" sz="2800" dirty="0" smtClean="0"/>
              <a:t>Set forth first interpretations of statutory or regulatory requirements;</a:t>
            </a:r>
          </a:p>
          <a:p>
            <a:pPr eaLnBrk="1" hangingPunct="1">
              <a:spcBef>
                <a:spcPct val="0"/>
              </a:spcBef>
              <a:spcAft>
                <a:spcPct val="50000"/>
              </a:spcAft>
              <a:defRPr/>
            </a:pPr>
            <a:r>
              <a:rPr lang="en-US" sz="2800" dirty="0" smtClean="0"/>
              <a:t>Set forth changes in interpretation or policy that are significant;</a:t>
            </a:r>
          </a:p>
          <a:p>
            <a:pPr eaLnBrk="1" hangingPunct="1">
              <a:spcBef>
                <a:spcPct val="0"/>
              </a:spcBef>
              <a:spcAft>
                <a:spcPct val="50000"/>
              </a:spcAft>
              <a:defRPr/>
            </a:pPr>
            <a:r>
              <a:rPr lang="en-US" sz="2800" dirty="0" smtClean="0"/>
              <a:t>Include complex scientific issues; or</a:t>
            </a:r>
          </a:p>
          <a:p>
            <a:pPr eaLnBrk="1" hangingPunct="1">
              <a:spcBef>
                <a:spcPct val="0"/>
              </a:spcBef>
              <a:spcAft>
                <a:spcPct val="50000"/>
              </a:spcAft>
              <a:defRPr/>
            </a:pPr>
            <a:r>
              <a:rPr lang="en-US" sz="2800" dirty="0" smtClean="0"/>
              <a:t>Cover highly controversial issues</a:t>
            </a:r>
          </a:p>
          <a:p>
            <a:pPr lvl="1" eaLnBrk="1" hangingPunct="1">
              <a:spcBef>
                <a:spcPct val="0"/>
              </a:spcBef>
              <a:spcAft>
                <a:spcPct val="50000"/>
              </a:spcAft>
              <a:buFontTx/>
              <a:buNone/>
              <a:defRPr/>
            </a:pPr>
            <a:endParaRPr lang="en-US" sz="1200" dirty="0" smtClean="0"/>
          </a:p>
          <a:p>
            <a:pPr algn="ctr" eaLnBrk="1" hangingPunct="1">
              <a:spcBef>
                <a:spcPct val="0"/>
              </a:spcBef>
              <a:spcAft>
                <a:spcPct val="50000"/>
              </a:spcAft>
              <a:buFont typeface="Wingdings" pitchFamily="2" charset="2"/>
              <a:buNone/>
              <a:defRPr/>
            </a:pPr>
            <a:r>
              <a:rPr lang="en-US" dirty="0" smtClean="0">
                <a:solidFill>
                  <a:srgbClr val="FFFF00"/>
                </a:solidFill>
              </a:rPr>
              <a:t>Most </a:t>
            </a:r>
            <a:r>
              <a:rPr lang="en-US" dirty="0" err="1" smtClean="0">
                <a:solidFill>
                  <a:srgbClr val="FFFF00"/>
                </a:solidFill>
              </a:rPr>
              <a:t>guidances</a:t>
            </a:r>
            <a:r>
              <a:rPr lang="en-US" dirty="0" smtClean="0">
                <a:solidFill>
                  <a:srgbClr val="FFFF00"/>
                </a:solidFill>
              </a:rPr>
              <a:t> are level 1</a:t>
            </a:r>
          </a:p>
          <a:p>
            <a:pPr>
              <a:defRPr/>
            </a:pPr>
            <a:endParaRPr lang="en-US" sz="2800" dirty="0" smtClean="0">
              <a:effectLst/>
            </a:endParaRPr>
          </a:p>
        </p:txBody>
      </p:sp>
      <p:sp>
        <p:nvSpPr>
          <p:cNvPr id="100354" name="Rectangle 2"/>
          <p:cNvSpPr>
            <a:spLocks noGrp="1" noChangeArrowheads="1"/>
          </p:cNvSpPr>
          <p:nvPr>
            <p:ph type="title"/>
          </p:nvPr>
        </p:nvSpPr>
        <p:spPr/>
        <p:txBody>
          <a:bodyPr/>
          <a:lstStyle/>
          <a:p>
            <a:pPr>
              <a:defRPr/>
            </a:pPr>
            <a:r>
              <a:rPr lang="en-US" smtClean="0">
                <a:solidFill>
                  <a:schemeClr val="tx1"/>
                </a:solidFill>
              </a:rPr>
              <a:t>Level 1 Guidance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5" name="Rectangle 3"/>
          <p:cNvSpPr>
            <a:spLocks noGrp="1" noChangeArrowheads="1"/>
          </p:cNvSpPr>
          <p:nvPr>
            <p:ph type="body" idx="1"/>
          </p:nvPr>
        </p:nvSpPr>
        <p:spPr/>
        <p:txBody>
          <a:bodyPr/>
          <a:lstStyle/>
          <a:p>
            <a:pPr eaLnBrk="1" hangingPunct="1">
              <a:spcBef>
                <a:spcPct val="0"/>
              </a:spcBef>
              <a:spcAft>
                <a:spcPct val="50000"/>
              </a:spcAft>
              <a:defRPr/>
            </a:pPr>
            <a:r>
              <a:rPr lang="en-US" dirty="0" smtClean="0"/>
              <a:t>Set forth existing practices or minor changes in interpretation or policy</a:t>
            </a:r>
            <a:endParaRPr lang="en-US" sz="1400" dirty="0" smtClean="0"/>
          </a:p>
          <a:p>
            <a:pPr lvl="1" eaLnBrk="1" hangingPunct="1">
              <a:spcBef>
                <a:spcPct val="0"/>
              </a:spcBef>
              <a:spcAft>
                <a:spcPct val="50000"/>
              </a:spcAft>
              <a:buFontTx/>
              <a:buNone/>
              <a:defRPr/>
            </a:pPr>
            <a:endParaRPr lang="en-US" sz="1200" dirty="0" smtClean="0"/>
          </a:p>
          <a:p>
            <a:pPr eaLnBrk="1" hangingPunct="1">
              <a:spcBef>
                <a:spcPct val="0"/>
              </a:spcBef>
              <a:spcAft>
                <a:spcPct val="50000"/>
              </a:spcAft>
              <a:defRPr/>
            </a:pPr>
            <a:r>
              <a:rPr lang="en-US" dirty="0" smtClean="0"/>
              <a:t>Include all guidance documents that are not classified as Level 1</a:t>
            </a:r>
          </a:p>
          <a:p>
            <a:pPr lvl="1" eaLnBrk="1" hangingPunct="1">
              <a:lnSpc>
                <a:spcPct val="90000"/>
              </a:lnSpc>
              <a:buFontTx/>
              <a:buNone/>
              <a:defRPr/>
            </a:pPr>
            <a:endParaRPr lang="en-US" sz="1200" dirty="0" smtClean="0"/>
          </a:p>
        </p:txBody>
      </p:sp>
      <p:sp>
        <p:nvSpPr>
          <p:cNvPr id="627714" name="Rectangle 2"/>
          <p:cNvSpPr>
            <a:spLocks noGrp="1" noChangeArrowheads="1"/>
          </p:cNvSpPr>
          <p:nvPr>
            <p:ph type="title"/>
          </p:nvPr>
        </p:nvSpPr>
        <p:spPr>
          <a:xfrm>
            <a:off x="609600" y="228600"/>
            <a:ext cx="7772400" cy="1143000"/>
          </a:xfrm>
        </p:spPr>
        <p:txBody>
          <a:bodyPr/>
          <a:lstStyle/>
          <a:p>
            <a:pPr eaLnBrk="1" hangingPunct="1">
              <a:defRPr/>
            </a:pPr>
            <a:r>
              <a:rPr lang="en-US" smtClean="0">
                <a:solidFill>
                  <a:schemeClr val="tx1"/>
                </a:solidFill>
              </a:rPr>
              <a:t>Level 2 Guidance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type="body" idx="1"/>
          </p:nvPr>
        </p:nvSpPr>
        <p:spPr/>
        <p:txBody>
          <a:bodyPr/>
          <a:lstStyle/>
          <a:p>
            <a:pPr eaLnBrk="1" hangingPunct="1">
              <a:lnSpc>
                <a:spcPct val="90000"/>
              </a:lnSpc>
              <a:spcBef>
                <a:spcPct val="0"/>
              </a:spcBef>
              <a:spcAft>
                <a:spcPct val="50000"/>
              </a:spcAft>
              <a:defRPr/>
            </a:pPr>
            <a:r>
              <a:rPr lang="en-US" dirty="0" smtClean="0"/>
              <a:t>Draft guidance is made available for public comment (typically 60-day comment period)</a:t>
            </a:r>
          </a:p>
          <a:p>
            <a:pPr eaLnBrk="1" hangingPunct="1">
              <a:lnSpc>
                <a:spcPct val="90000"/>
              </a:lnSpc>
              <a:spcBef>
                <a:spcPct val="0"/>
              </a:spcBef>
              <a:spcAft>
                <a:spcPct val="50000"/>
              </a:spcAft>
              <a:defRPr/>
            </a:pPr>
            <a:r>
              <a:rPr lang="en-US" dirty="0" smtClean="0"/>
              <a:t>Draft guidance may be revised based on public comment</a:t>
            </a:r>
          </a:p>
          <a:p>
            <a:pPr eaLnBrk="1" hangingPunct="1">
              <a:lnSpc>
                <a:spcPct val="90000"/>
              </a:lnSpc>
              <a:spcBef>
                <a:spcPct val="0"/>
              </a:spcBef>
              <a:spcAft>
                <a:spcPct val="50000"/>
              </a:spcAft>
              <a:defRPr/>
            </a:pPr>
            <a:r>
              <a:rPr lang="en-US" dirty="0" smtClean="0"/>
              <a:t>Final guidance is made available to public</a:t>
            </a:r>
          </a:p>
          <a:p>
            <a:pPr>
              <a:defRPr/>
            </a:pPr>
            <a:endParaRPr lang="en-US" dirty="0" smtClean="0">
              <a:effectLst/>
            </a:endParaRPr>
          </a:p>
        </p:txBody>
      </p:sp>
      <p:sp>
        <p:nvSpPr>
          <p:cNvPr id="101378" name="Rectangle 2"/>
          <p:cNvSpPr>
            <a:spLocks noGrp="1" noChangeArrowheads="1"/>
          </p:cNvSpPr>
          <p:nvPr>
            <p:ph type="title"/>
          </p:nvPr>
        </p:nvSpPr>
        <p:spPr/>
        <p:txBody>
          <a:bodyPr/>
          <a:lstStyle/>
          <a:p>
            <a:pPr>
              <a:defRPr/>
            </a:pPr>
            <a:r>
              <a:rPr lang="en-US" sz="4000" smtClean="0"/>
              <a:t>Procedure for Developing Level 1 Guidance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p:txBody>
          <a:bodyPr/>
          <a:lstStyle/>
          <a:p>
            <a:pPr eaLnBrk="1" hangingPunct="1">
              <a:spcBef>
                <a:spcPct val="0"/>
              </a:spcBef>
              <a:spcAft>
                <a:spcPct val="50000"/>
              </a:spcAft>
              <a:defRPr/>
            </a:pPr>
            <a:r>
              <a:rPr lang="en-US" sz="2800" dirty="0" smtClean="0">
                <a:latin typeface="Tahoma" pitchFamily="34" charset="0"/>
              </a:rPr>
              <a:t>However, FDA may implement a level 1 guidance immediately, without prior public comment, if</a:t>
            </a:r>
          </a:p>
          <a:p>
            <a:pPr lvl="1" eaLnBrk="1" hangingPunct="1">
              <a:spcBef>
                <a:spcPct val="0"/>
              </a:spcBef>
              <a:spcAft>
                <a:spcPct val="50000"/>
              </a:spcAft>
              <a:defRPr/>
            </a:pPr>
            <a:r>
              <a:rPr lang="en-US" sz="2400" dirty="0" smtClean="0">
                <a:latin typeface="Tahoma" pitchFamily="34" charset="0"/>
              </a:rPr>
              <a:t>the Agency determines that prior public participation is not feasible or appropriate (e.g., if there is a real public health issue);</a:t>
            </a:r>
          </a:p>
          <a:p>
            <a:pPr lvl="1" eaLnBrk="1" hangingPunct="1">
              <a:spcBef>
                <a:spcPct val="0"/>
              </a:spcBef>
              <a:spcAft>
                <a:spcPct val="50000"/>
              </a:spcAft>
              <a:buFontTx/>
              <a:buNone/>
              <a:defRPr/>
            </a:pPr>
            <a:r>
              <a:rPr lang="en-US" dirty="0" smtClean="0">
                <a:latin typeface="Tahoma" pitchFamily="34" charset="0"/>
              </a:rPr>
              <a:t>				     OR</a:t>
            </a:r>
          </a:p>
          <a:p>
            <a:pPr lvl="1" eaLnBrk="1" hangingPunct="1">
              <a:spcBef>
                <a:spcPct val="0"/>
              </a:spcBef>
              <a:spcAft>
                <a:spcPct val="50000"/>
              </a:spcAft>
              <a:defRPr/>
            </a:pPr>
            <a:r>
              <a:rPr lang="en-US" sz="2400" dirty="0" smtClean="0">
                <a:latin typeface="Tahoma" pitchFamily="34" charset="0"/>
              </a:rPr>
              <a:t>if a new statutory requirement, Executive Order, or court order requires immediate implementation</a:t>
            </a:r>
          </a:p>
          <a:p>
            <a:pPr>
              <a:defRPr/>
            </a:pPr>
            <a:endParaRPr lang="en-US" sz="2800" dirty="0" smtClean="0">
              <a:effectLst/>
            </a:endParaRPr>
          </a:p>
        </p:txBody>
      </p:sp>
      <p:sp>
        <p:nvSpPr>
          <p:cNvPr id="104450" name="Rectangle 2"/>
          <p:cNvSpPr>
            <a:spLocks noGrp="1" noChangeArrowheads="1"/>
          </p:cNvSpPr>
          <p:nvPr>
            <p:ph type="title"/>
          </p:nvPr>
        </p:nvSpPr>
        <p:spPr/>
        <p:txBody>
          <a:bodyPr/>
          <a:lstStyle/>
          <a:p>
            <a:pPr>
              <a:defRPr/>
            </a:pPr>
            <a:r>
              <a:rPr lang="en-US" sz="4000" smtClean="0"/>
              <a:t>Procedure for Developing Level 1 Guidance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p:txBody>
          <a:bodyPr/>
          <a:lstStyle/>
          <a:p>
            <a:pPr eaLnBrk="1" hangingPunct="1">
              <a:spcBef>
                <a:spcPct val="0"/>
              </a:spcBef>
              <a:spcAft>
                <a:spcPct val="50000"/>
              </a:spcAft>
              <a:defRPr/>
            </a:pPr>
            <a:r>
              <a:rPr lang="en-US" dirty="0" smtClean="0">
                <a:latin typeface="Tahoma" pitchFamily="34" charset="0"/>
              </a:rPr>
              <a:t>Level 2 guidance is made available to the public in final</a:t>
            </a:r>
          </a:p>
          <a:p>
            <a:pPr>
              <a:defRPr/>
            </a:pPr>
            <a:endParaRPr lang="en-US" dirty="0" smtClean="0">
              <a:effectLst/>
            </a:endParaRPr>
          </a:p>
        </p:txBody>
      </p:sp>
      <p:sp>
        <p:nvSpPr>
          <p:cNvPr id="110594" name="Rectangle 2"/>
          <p:cNvSpPr>
            <a:spLocks noGrp="1" noChangeArrowheads="1"/>
          </p:cNvSpPr>
          <p:nvPr>
            <p:ph type="title"/>
          </p:nvPr>
        </p:nvSpPr>
        <p:spPr/>
        <p:txBody>
          <a:bodyPr/>
          <a:lstStyle/>
          <a:p>
            <a:pPr>
              <a:defRPr/>
            </a:pPr>
            <a:r>
              <a:rPr lang="en-US" sz="4000" smtClean="0"/>
              <a:t>Procedure for Developing Level 2 Guidance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9" name="Rectangle 3"/>
          <p:cNvSpPr>
            <a:spLocks noGrp="1" noChangeArrowheads="1"/>
          </p:cNvSpPr>
          <p:nvPr>
            <p:ph type="body" idx="1"/>
          </p:nvPr>
        </p:nvSpPr>
        <p:spPr>
          <a:xfrm>
            <a:off x="457200" y="1600200"/>
            <a:ext cx="8229600" cy="5257800"/>
          </a:xfrm>
        </p:spPr>
        <p:txBody>
          <a:bodyPr/>
          <a:lstStyle/>
          <a:p>
            <a:pPr eaLnBrk="1" hangingPunct="1">
              <a:spcBef>
                <a:spcPct val="0"/>
              </a:spcBef>
              <a:spcAft>
                <a:spcPct val="50000"/>
              </a:spcAft>
              <a:defRPr/>
            </a:pPr>
            <a:r>
              <a:rPr lang="en-US" sz="2800" dirty="0" smtClean="0"/>
              <a:t>Public can comment on guidance at any time </a:t>
            </a:r>
          </a:p>
          <a:p>
            <a:pPr lvl="1" eaLnBrk="1" hangingPunct="1">
              <a:spcBef>
                <a:spcPct val="0"/>
              </a:spcBef>
              <a:spcAft>
                <a:spcPct val="50000"/>
              </a:spcAft>
              <a:defRPr/>
            </a:pPr>
            <a:r>
              <a:rPr lang="en-US" sz="2400" dirty="0" smtClean="0">
                <a:effectLst/>
              </a:rPr>
              <a:t>Draft </a:t>
            </a:r>
            <a:r>
              <a:rPr lang="en-US" sz="2400" dirty="0" err="1" smtClean="0">
                <a:effectLst/>
              </a:rPr>
              <a:t>guidances</a:t>
            </a:r>
            <a:r>
              <a:rPr lang="en-US" sz="2400" dirty="0" smtClean="0">
                <a:effectLst/>
              </a:rPr>
              <a:t> have stated periods for public comment prior to finalizing the guidance, but the docket remains open for future updates and revisions</a:t>
            </a:r>
            <a:endParaRPr lang="en-US" sz="2400" dirty="0" smtClean="0"/>
          </a:p>
          <a:p>
            <a:pPr eaLnBrk="1" hangingPunct="1">
              <a:spcBef>
                <a:spcPct val="0"/>
              </a:spcBef>
              <a:spcAft>
                <a:spcPct val="50000"/>
              </a:spcAft>
              <a:defRPr/>
            </a:pPr>
            <a:r>
              <a:rPr lang="en-US" sz="2800" dirty="0" smtClean="0"/>
              <a:t>Guidance can be revised at any time</a:t>
            </a:r>
          </a:p>
          <a:p>
            <a:pPr lvl="1" eaLnBrk="1" hangingPunct="1">
              <a:spcBef>
                <a:spcPct val="0"/>
              </a:spcBef>
              <a:spcAft>
                <a:spcPct val="50000"/>
              </a:spcAft>
              <a:defRPr/>
            </a:pPr>
            <a:r>
              <a:rPr lang="en-US" sz="2400" dirty="0" smtClean="0"/>
              <a:t>Advances in science or technology</a:t>
            </a:r>
          </a:p>
          <a:p>
            <a:pPr lvl="1" eaLnBrk="1" hangingPunct="1">
              <a:spcBef>
                <a:spcPct val="0"/>
              </a:spcBef>
              <a:spcAft>
                <a:spcPct val="50000"/>
              </a:spcAft>
              <a:defRPr/>
            </a:pPr>
            <a:r>
              <a:rPr lang="en-US" sz="2400" dirty="0" smtClean="0"/>
              <a:t>New information</a:t>
            </a:r>
          </a:p>
          <a:p>
            <a:pPr lvl="1" eaLnBrk="1" hangingPunct="1">
              <a:spcBef>
                <a:spcPct val="0"/>
              </a:spcBef>
              <a:spcAft>
                <a:spcPct val="50000"/>
              </a:spcAft>
              <a:defRPr/>
            </a:pPr>
            <a:r>
              <a:rPr lang="en-US" sz="2400" dirty="0" smtClean="0"/>
              <a:t>New policy</a:t>
            </a:r>
          </a:p>
        </p:txBody>
      </p:sp>
      <p:sp>
        <p:nvSpPr>
          <p:cNvPr id="572418" name="Rectangle 2"/>
          <p:cNvSpPr>
            <a:spLocks noGrp="1" noChangeArrowheads="1"/>
          </p:cNvSpPr>
          <p:nvPr>
            <p:ph type="title"/>
          </p:nvPr>
        </p:nvSpPr>
        <p:spPr/>
        <p:txBody>
          <a:bodyPr/>
          <a:lstStyle/>
          <a:p>
            <a:pPr eaLnBrk="1" hangingPunct="1">
              <a:defRPr/>
            </a:pPr>
            <a:r>
              <a:rPr lang="en-US" smtClean="0"/>
              <a:t>Guidance Development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9" name="Rectangle 3"/>
          <p:cNvSpPr>
            <a:spLocks noGrp="1" noChangeArrowheads="1"/>
          </p:cNvSpPr>
          <p:nvPr>
            <p:ph type="body" idx="1"/>
          </p:nvPr>
        </p:nvSpPr>
        <p:spPr/>
        <p:txBody>
          <a:bodyPr/>
          <a:lstStyle/>
          <a:p>
            <a:pPr eaLnBrk="1" hangingPunct="1">
              <a:spcBef>
                <a:spcPct val="0"/>
              </a:spcBef>
              <a:spcAft>
                <a:spcPct val="50000"/>
              </a:spcAft>
              <a:defRPr/>
            </a:pPr>
            <a:r>
              <a:rPr lang="en-US" dirty="0" smtClean="0"/>
              <a:t>The Constitution grants Congress the sole authority to enact legislation </a:t>
            </a:r>
          </a:p>
          <a:p>
            <a:pPr eaLnBrk="1" hangingPunct="1">
              <a:spcBef>
                <a:spcPct val="0"/>
              </a:spcBef>
              <a:spcAft>
                <a:spcPct val="50000"/>
              </a:spcAft>
              <a:defRPr/>
            </a:pPr>
            <a:r>
              <a:rPr lang="en-US" dirty="0" smtClean="0"/>
              <a:t>Bills are passed by Congress and signed into law by the President</a:t>
            </a:r>
          </a:p>
        </p:txBody>
      </p:sp>
      <p:sp>
        <p:nvSpPr>
          <p:cNvPr id="577538" name="Rectangle 2"/>
          <p:cNvSpPr>
            <a:spLocks noGrp="1" noChangeArrowheads="1"/>
          </p:cNvSpPr>
          <p:nvPr>
            <p:ph type="title"/>
          </p:nvPr>
        </p:nvSpPr>
        <p:spPr/>
        <p:txBody>
          <a:bodyPr/>
          <a:lstStyle/>
          <a:p>
            <a:pPr eaLnBrk="1" hangingPunct="1">
              <a:defRPr/>
            </a:pPr>
            <a:r>
              <a:rPr lang="en-US" dirty="0" smtClean="0">
                <a:solidFill>
                  <a:schemeClr val="tx1"/>
                </a:solidFill>
              </a:rPr>
              <a:t>Laws and Regulations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1" name="Rectangle 3"/>
          <p:cNvSpPr>
            <a:spLocks noGrp="1" noChangeArrowheads="1"/>
          </p:cNvSpPr>
          <p:nvPr>
            <p:ph type="body" idx="1"/>
          </p:nvPr>
        </p:nvSpPr>
        <p:spPr>
          <a:xfrm>
            <a:off x="457200" y="1600200"/>
            <a:ext cx="8229600" cy="5029200"/>
          </a:xfrm>
        </p:spPr>
        <p:txBody>
          <a:bodyPr/>
          <a:lstStyle/>
          <a:p>
            <a:pPr eaLnBrk="1" hangingPunct="1">
              <a:spcBef>
                <a:spcPct val="0"/>
              </a:spcBef>
              <a:spcAft>
                <a:spcPct val="50000"/>
              </a:spcAft>
              <a:defRPr/>
            </a:pPr>
            <a:r>
              <a:rPr lang="en-US" sz="2800" dirty="0" smtClean="0"/>
              <a:t>VICH – International Cooperation on </a:t>
            </a:r>
            <a:r>
              <a:rPr lang="en-US" sz="2800" dirty="0" err="1" smtClean="0"/>
              <a:t>Harmonisation</a:t>
            </a:r>
            <a:r>
              <a:rPr lang="en-US" sz="2800" dirty="0" smtClean="0"/>
              <a:t> of Technical Requirements for Registration of Veterinary Medicinal Products</a:t>
            </a:r>
          </a:p>
          <a:p>
            <a:pPr eaLnBrk="1" hangingPunct="1">
              <a:spcBef>
                <a:spcPct val="0"/>
              </a:spcBef>
              <a:spcAft>
                <a:spcPct val="50000"/>
              </a:spcAft>
              <a:defRPr/>
            </a:pPr>
            <a:r>
              <a:rPr lang="en-US" sz="2800" dirty="0" smtClean="0"/>
              <a:t>International program of co-operation between regulatory authorities and the animal health industries</a:t>
            </a:r>
          </a:p>
          <a:p>
            <a:pPr lvl="1" eaLnBrk="1" hangingPunct="1">
              <a:spcBef>
                <a:spcPct val="0"/>
              </a:spcBef>
              <a:spcAft>
                <a:spcPct val="50000"/>
              </a:spcAft>
              <a:defRPr/>
            </a:pPr>
            <a:r>
              <a:rPr lang="en-US" sz="2400" dirty="0" smtClean="0"/>
              <a:t>EU, Japan, and US (Australia, NZ, and Canada)</a:t>
            </a:r>
          </a:p>
          <a:p>
            <a:pPr lvl="1" eaLnBrk="1" hangingPunct="1">
              <a:spcBef>
                <a:spcPct val="0"/>
              </a:spcBef>
              <a:spcAft>
                <a:spcPct val="50000"/>
              </a:spcAft>
              <a:defRPr/>
            </a:pPr>
            <a:r>
              <a:rPr lang="en-US" sz="2400" dirty="0" smtClean="0"/>
              <a:t>Includes both pharmaceutical and biological veterinary medicinal products</a:t>
            </a:r>
          </a:p>
        </p:txBody>
      </p:sp>
      <p:sp>
        <p:nvSpPr>
          <p:cNvPr id="565250" name="Rectangle 2"/>
          <p:cNvSpPr>
            <a:spLocks noGrp="1" noChangeArrowheads="1"/>
          </p:cNvSpPr>
          <p:nvPr>
            <p:ph type="title"/>
          </p:nvPr>
        </p:nvSpPr>
        <p:spPr/>
        <p:txBody>
          <a:bodyPr/>
          <a:lstStyle/>
          <a:p>
            <a:pPr eaLnBrk="1" hangingPunct="1">
              <a:defRPr/>
            </a:pPr>
            <a:r>
              <a:rPr lang="en-US" smtClean="0"/>
              <a:t>VICH Guidelines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7" name="Rectangle 3"/>
          <p:cNvSpPr>
            <a:spLocks noGrp="1" noChangeArrowheads="1"/>
          </p:cNvSpPr>
          <p:nvPr>
            <p:ph type="body" idx="1"/>
          </p:nvPr>
        </p:nvSpPr>
        <p:spPr/>
        <p:txBody>
          <a:bodyPr/>
          <a:lstStyle/>
          <a:p>
            <a:pPr eaLnBrk="1" hangingPunct="1">
              <a:spcBef>
                <a:spcPct val="0"/>
              </a:spcBef>
              <a:spcAft>
                <a:spcPct val="50000"/>
              </a:spcAft>
              <a:defRPr/>
            </a:pPr>
            <a:r>
              <a:rPr lang="en-US" sz="2800" dirty="0" smtClean="0"/>
              <a:t>The VICH recommends ways to achieve greater harmonization in the interpretation and application of technical </a:t>
            </a:r>
            <a:r>
              <a:rPr lang="en-US" sz="2800" dirty="0" err="1" smtClean="0"/>
              <a:t>guidances</a:t>
            </a:r>
            <a:r>
              <a:rPr lang="en-US" sz="2800" dirty="0" smtClean="0"/>
              <a:t> and requirements for product registration to reduce or eliminate the need to duplicate the testing carried out during the research and development of new medicines</a:t>
            </a:r>
          </a:p>
        </p:txBody>
      </p:sp>
      <p:sp>
        <p:nvSpPr>
          <p:cNvPr id="574466" name="Rectangle 2"/>
          <p:cNvSpPr>
            <a:spLocks noGrp="1" noChangeArrowheads="1"/>
          </p:cNvSpPr>
          <p:nvPr>
            <p:ph type="title"/>
          </p:nvPr>
        </p:nvSpPr>
        <p:spPr/>
        <p:txBody>
          <a:bodyPr/>
          <a:lstStyle/>
          <a:p>
            <a:pPr eaLnBrk="1" hangingPunct="1">
              <a:defRPr/>
            </a:pPr>
            <a:r>
              <a:rPr lang="en-US" smtClean="0"/>
              <a:t>VICH Guidelines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9" name="Rectangle 3"/>
          <p:cNvSpPr>
            <a:spLocks noGrp="1" noChangeArrowheads="1"/>
          </p:cNvSpPr>
          <p:nvPr>
            <p:ph type="body" idx="1"/>
          </p:nvPr>
        </p:nvSpPr>
        <p:spPr>
          <a:xfrm>
            <a:off x="457200" y="1600200"/>
            <a:ext cx="8229600" cy="5029200"/>
          </a:xfrm>
        </p:spPr>
        <p:txBody>
          <a:bodyPr/>
          <a:lstStyle/>
          <a:p>
            <a:pPr eaLnBrk="1" hangingPunct="1">
              <a:lnSpc>
                <a:spcPct val="90000"/>
              </a:lnSpc>
              <a:spcBef>
                <a:spcPct val="0"/>
              </a:spcBef>
              <a:spcAft>
                <a:spcPct val="50000"/>
              </a:spcAft>
              <a:defRPr/>
            </a:pPr>
            <a:r>
              <a:rPr lang="en-US" dirty="0" smtClean="0"/>
              <a:t>Composed of delegates from regulatory authorities and industry</a:t>
            </a:r>
          </a:p>
          <a:p>
            <a:pPr lvl="1" eaLnBrk="1" hangingPunct="1">
              <a:lnSpc>
                <a:spcPct val="90000"/>
              </a:lnSpc>
              <a:spcBef>
                <a:spcPct val="0"/>
              </a:spcBef>
              <a:spcAft>
                <a:spcPct val="50000"/>
              </a:spcAft>
              <a:defRPr/>
            </a:pPr>
            <a:r>
              <a:rPr lang="en-US" dirty="0" smtClean="0"/>
              <a:t>Discuss scientific and technical aspects of product registration</a:t>
            </a:r>
          </a:p>
          <a:p>
            <a:pPr eaLnBrk="1" hangingPunct="1">
              <a:lnSpc>
                <a:spcPct val="90000"/>
              </a:lnSpc>
              <a:spcBef>
                <a:spcPct val="0"/>
              </a:spcBef>
              <a:spcAft>
                <a:spcPct val="50000"/>
              </a:spcAft>
              <a:defRPr/>
            </a:pPr>
            <a:r>
              <a:rPr lang="en-US" dirty="0" smtClean="0">
                <a:effectLst/>
              </a:rPr>
              <a:t>VICH experts ensure their parties are represented</a:t>
            </a:r>
            <a:r>
              <a:rPr lang="en-US" sz="2800" dirty="0" smtClean="0"/>
              <a:t> </a:t>
            </a:r>
          </a:p>
          <a:p>
            <a:pPr eaLnBrk="1" hangingPunct="1">
              <a:lnSpc>
                <a:spcPct val="90000"/>
              </a:lnSpc>
              <a:spcBef>
                <a:spcPct val="0"/>
              </a:spcBef>
              <a:spcAft>
                <a:spcPct val="50000"/>
              </a:spcAft>
              <a:defRPr/>
            </a:pPr>
            <a:r>
              <a:rPr lang="en-US" dirty="0" smtClean="0"/>
              <a:t>The main “end-product” – a harmonized guideline that reflects scientific consensus regarding regulatory requirements</a:t>
            </a:r>
          </a:p>
        </p:txBody>
      </p:sp>
      <p:sp>
        <p:nvSpPr>
          <p:cNvPr id="567298" name="Rectangle 2"/>
          <p:cNvSpPr>
            <a:spLocks noGrp="1" noChangeArrowheads="1"/>
          </p:cNvSpPr>
          <p:nvPr>
            <p:ph type="title"/>
          </p:nvPr>
        </p:nvSpPr>
        <p:spPr/>
        <p:txBody>
          <a:bodyPr/>
          <a:lstStyle/>
          <a:p>
            <a:pPr eaLnBrk="1" hangingPunct="1">
              <a:defRPr/>
            </a:pPr>
            <a:r>
              <a:rPr lang="en-US" smtClean="0"/>
              <a:t>VICH Guidelines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5" name="Rectangle 3"/>
          <p:cNvSpPr>
            <a:spLocks noGrp="1" noChangeArrowheads="1"/>
          </p:cNvSpPr>
          <p:nvPr>
            <p:ph type="body" idx="1"/>
          </p:nvPr>
        </p:nvSpPr>
        <p:spPr/>
        <p:txBody>
          <a:bodyPr/>
          <a:lstStyle/>
          <a:p>
            <a:pPr eaLnBrk="1" hangingPunct="1">
              <a:spcBef>
                <a:spcPct val="0"/>
              </a:spcBef>
              <a:spcAft>
                <a:spcPct val="50000"/>
              </a:spcAft>
              <a:defRPr/>
            </a:pPr>
            <a:r>
              <a:rPr lang="en-US" sz="2800" dirty="0" smtClean="0"/>
              <a:t>FDA delegates ensure that VICH guidelines do not contradict United States statutory or regulatory requirements</a:t>
            </a:r>
          </a:p>
          <a:p>
            <a:pPr eaLnBrk="1" hangingPunct="1">
              <a:spcBef>
                <a:spcPct val="0"/>
              </a:spcBef>
              <a:spcAft>
                <a:spcPct val="50000"/>
              </a:spcAft>
              <a:defRPr/>
            </a:pPr>
            <a:r>
              <a:rPr lang="en-US" sz="2800" dirty="0" smtClean="0"/>
              <a:t>VICH guidelines are revised to conform to FDA's good guidance practices regulation and published as </a:t>
            </a:r>
            <a:r>
              <a:rPr lang="en-US" sz="2800" dirty="0" err="1" smtClean="0"/>
              <a:t>guidances</a:t>
            </a:r>
            <a:endParaRPr lang="en-US" sz="2800" dirty="0" smtClean="0"/>
          </a:p>
        </p:txBody>
      </p:sp>
      <p:sp>
        <p:nvSpPr>
          <p:cNvPr id="566274" name="Rectangle 2"/>
          <p:cNvSpPr>
            <a:spLocks noGrp="1" noChangeArrowheads="1"/>
          </p:cNvSpPr>
          <p:nvPr>
            <p:ph type="title"/>
          </p:nvPr>
        </p:nvSpPr>
        <p:spPr/>
        <p:txBody>
          <a:bodyPr/>
          <a:lstStyle/>
          <a:p>
            <a:pPr eaLnBrk="1" hangingPunct="1">
              <a:defRPr/>
            </a:pPr>
            <a:r>
              <a:rPr lang="en-US" smtClean="0"/>
              <a:t>FDA and VICH Guidelines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p:txBody>
          <a:bodyPr/>
          <a:lstStyle/>
          <a:p>
            <a:pPr eaLnBrk="1" hangingPunct="1">
              <a:lnSpc>
                <a:spcPct val="80000"/>
              </a:lnSpc>
            </a:pPr>
            <a:endParaRPr lang="en-US" sz="2000" dirty="0" smtClean="0">
              <a:effectLst/>
            </a:endParaRPr>
          </a:p>
          <a:p>
            <a:pPr eaLnBrk="1" hangingPunct="1">
              <a:spcBef>
                <a:spcPct val="0"/>
              </a:spcBef>
              <a:spcAft>
                <a:spcPct val="50000"/>
              </a:spcAft>
            </a:pPr>
            <a:r>
              <a:rPr lang="en-US" sz="2800" dirty="0" smtClean="0">
                <a:effectLst/>
              </a:rPr>
              <a:t>Consistent with the Federal Advisory Committee Act, FDA has established advisory committees when it is in the public interest in connection with the performance of the Agency’s regulatory duties</a:t>
            </a:r>
          </a:p>
          <a:p>
            <a:pPr eaLnBrk="1" hangingPunct="1">
              <a:spcBef>
                <a:spcPct val="0"/>
              </a:spcBef>
              <a:spcAft>
                <a:spcPct val="50000"/>
              </a:spcAft>
            </a:pPr>
            <a:r>
              <a:rPr lang="en-US" sz="2800" dirty="0" smtClean="0">
                <a:effectLst/>
              </a:rPr>
              <a:t>FDA also has established some advisory committees as a result of specific statutory mandates</a:t>
            </a:r>
          </a:p>
          <a:p>
            <a:pPr eaLnBrk="1" hangingPunct="1">
              <a:lnSpc>
                <a:spcPct val="80000"/>
              </a:lnSpc>
              <a:spcAft>
                <a:spcPts val="1200"/>
              </a:spcAft>
            </a:pPr>
            <a:endParaRPr lang="en-US" sz="2800" dirty="0" smtClean="0">
              <a:effectLst/>
            </a:endParaRPr>
          </a:p>
        </p:txBody>
      </p:sp>
      <p:sp>
        <p:nvSpPr>
          <p:cNvPr id="583682" name="Rectangle 2"/>
          <p:cNvSpPr>
            <a:spLocks noGrp="1" noChangeArrowheads="1"/>
          </p:cNvSpPr>
          <p:nvPr>
            <p:ph type="title"/>
          </p:nvPr>
        </p:nvSpPr>
        <p:spPr/>
        <p:txBody>
          <a:bodyPr/>
          <a:lstStyle/>
          <a:p>
            <a:pPr eaLnBrk="1" hangingPunct="1">
              <a:defRPr/>
            </a:pPr>
            <a:r>
              <a:rPr lang="en-US" dirty="0" smtClean="0"/>
              <a:t>Advisory Committees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pPr eaLnBrk="1" hangingPunct="1">
              <a:spcAft>
                <a:spcPts val="1200"/>
              </a:spcAft>
            </a:pPr>
            <a:r>
              <a:rPr lang="en-US" dirty="0" smtClean="0">
                <a:effectLst/>
              </a:rPr>
              <a:t>The procedures and rules that govern FDA’s advisory committee program are set forth in general terms in the Agency’s regulations (21 CFR Part 14)</a:t>
            </a:r>
          </a:p>
          <a:p>
            <a:endParaRPr lang="en-US" dirty="0" smtClean="0">
              <a:effectLst/>
            </a:endParaRPr>
          </a:p>
        </p:txBody>
      </p:sp>
      <p:sp>
        <p:nvSpPr>
          <p:cNvPr id="3789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en-US" smtClean="0">
                <a:effectLst/>
              </a:rPr>
              <a:t>Advisory Committees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5" name="Rectangle 3"/>
          <p:cNvSpPr>
            <a:spLocks noGrp="1" noChangeArrowheads="1"/>
          </p:cNvSpPr>
          <p:nvPr>
            <p:ph type="body" idx="1"/>
          </p:nvPr>
        </p:nvSpPr>
        <p:spPr/>
        <p:txBody>
          <a:bodyPr/>
          <a:lstStyle/>
          <a:p>
            <a:pPr eaLnBrk="1" hangingPunct="1">
              <a:spcBef>
                <a:spcPct val="0"/>
              </a:spcBef>
              <a:spcAft>
                <a:spcPct val="50000"/>
              </a:spcAft>
              <a:defRPr/>
            </a:pPr>
            <a:r>
              <a:rPr lang="en-US" sz="2400" dirty="0" smtClean="0">
                <a:effectLst/>
              </a:rPr>
              <a:t>FDA seeks input from advisory committees on a broad scope of complex issues related to the products it regulates </a:t>
            </a:r>
          </a:p>
          <a:p>
            <a:pPr eaLnBrk="1" hangingPunct="1">
              <a:spcBef>
                <a:spcPct val="0"/>
              </a:spcBef>
              <a:spcAft>
                <a:spcPct val="50000"/>
              </a:spcAft>
              <a:defRPr/>
            </a:pPr>
            <a:r>
              <a:rPr lang="en-US" sz="2400" dirty="0" smtClean="0">
                <a:effectLst/>
              </a:rPr>
              <a:t>Advisory committee meetings also facilitate public discussion of important topics and provide a means for the public to provide comments to the Agency</a:t>
            </a:r>
            <a:endParaRPr lang="en-US" sz="2400" dirty="0" smtClean="0"/>
          </a:p>
          <a:p>
            <a:pPr eaLnBrk="1" hangingPunct="1">
              <a:spcBef>
                <a:spcPct val="0"/>
              </a:spcBef>
              <a:spcAft>
                <a:spcPct val="50000"/>
              </a:spcAft>
              <a:defRPr/>
            </a:pPr>
            <a:r>
              <a:rPr lang="en-US" sz="2400" dirty="0" smtClean="0">
                <a:effectLst/>
              </a:rPr>
              <a:t>Every advisory committee meeting includes an open public hearing (OPH) session, during which interested persons may present relevant information or views orally or in writing </a:t>
            </a:r>
          </a:p>
          <a:p>
            <a:pPr eaLnBrk="1" hangingPunct="1">
              <a:lnSpc>
                <a:spcPct val="90000"/>
              </a:lnSpc>
              <a:defRPr/>
            </a:pPr>
            <a:endParaRPr lang="en-US" sz="2400" dirty="0" smtClean="0"/>
          </a:p>
        </p:txBody>
      </p:sp>
      <p:sp>
        <p:nvSpPr>
          <p:cNvPr id="586754" name="Rectangle 2"/>
          <p:cNvSpPr>
            <a:spLocks noGrp="1" noChangeArrowheads="1"/>
          </p:cNvSpPr>
          <p:nvPr>
            <p:ph type="title"/>
          </p:nvPr>
        </p:nvSpPr>
        <p:spPr/>
        <p:txBody>
          <a:bodyPr/>
          <a:lstStyle/>
          <a:p>
            <a:pPr eaLnBrk="1" hangingPunct="1">
              <a:defRPr/>
            </a:pPr>
            <a:r>
              <a:rPr lang="en-US" dirty="0" smtClean="0"/>
              <a:t>Advisory Committees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idx="1"/>
          </p:nvPr>
        </p:nvSpPr>
        <p:spPr/>
        <p:txBody>
          <a:bodyPr/>
          <a:lstStyle/>
          <a:p>
            <a:pPr eaLnBrk="1" hangingPunct="1">
              <a:spcAft>
                <a:spcPts val="1200"/>
              </a:spcAft>
            </a:pPr>
            <a:r>
              <a:rPr lang="en-US" sz="2800" dirty="0" smtClean="0">
                <a:effectLst/>
              </a:rPr>
              <a:t>FDA’s advisory committees provide independent expert advice and recommendations to the Agency on scientific, technical, and policy matters related to FDA-regulated products</a:t>
            </a:r>
          </a:p>
          <a:p>
            <a:pPr eaLnBrk="1" hangingPunct="1">
              <a:spcAft>
                <a:spcPts val="1200"/>
              </a:spcAft>
            </a:pPr>
            <a:r>
              <a:rPr lang="en-US" sz="2800" dirty="0" smtClean="0">
                <a:effectLst/>
              </a:rPr>
              <a:t>These issues typically relate to a specific food or medical product, a class of foods or medical products, the development and implementation of a specific regulatory program, or the development and implementation of a regulatory policy</a:t>
            </a:r>
          </a:p>
          <a:p>
            <a:pPr eaLnBrk="1" hangingPunct="1">
              <a:spcAft>
                <a:spcPts val="1200"/>
              </a:spcAft>
            </a:pPr>
            <a:endParaRPr lang="en-US" sz="2800" dirty="0" smtClean="0">
              <a:effectLst/>
            </a:endParaRPr>
          </a:p>
        </p:txBody>
      </p:sp>
      <p:sp>
        <p:nvSpPr>
          <p:cNvPr id="2" name="Title 1"/>
          <p:cNvSpPr>
            <a:spLocks noGrp="1"/>
          </p:cNvSpPr>
          <p:nvPr>
            <p:ph type="title"/>
          </p:nvPr>
        </p:nvSpPr>
        <p:spPr/>
        <p:txBody>
          <a:bodyPr/>
          <a:lstStyle/>
          <a:p>
            <a:pPr eaLnBrk="1" hangingPunct="1">
              <a:defRPr/>
            </a:pPr>
            <a:r>
              <a:rPr lang="en-US" dirty="0" smtClean="0"/>
              <a:t>Advisory Committees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9" name="Rectangle 3"/>
          <p:cNvSpPr>
            <a:spLocks noGrp="1" noChangeArrowheads="1"/>
          </p:cNvSpPr>
          <p:nvPr>
            <p:ph type="body" idx="1"/>
          </p:nvPr>
        </p:nvSpPr>
        <p:spPr/>
        <p:txBody>
          <a:bodyPr/>
          <a:lstStyle/>
          <a:p>
            <a:pPr eaLnBrk="1" hangingPunct="1">
              <a:spcBef>
                <a:spcPct val="0"/>
              </a:spcBef>
              <a:spcAft>
                <a:spcPct val="50000"/>
              </a:spcAft>
              <a:defRPr/>
            </a:pPr>
            <a:r>
              <a:rPr lang="en-US" sz="2000" dirty="0" smtClean="0">
                <a:effectLst/>
              </a:rPr>
              <a:t>When not obligated by statute, FDA considers the following three factors in deciding whether to convene an advisory committee meeting: </a:t>
            </a:r>
          </a:p>
          <a:p>
            <a:pPr lvl="1" eaLnBrk="1" hangingPunct="1">
              <a:spcBef>
                <a:spcPct val="0"/>
              </a:spcBef>
              <a:spcAft>
                <a:spcPct val="50000"/>
              </a:spcAft>
              <a:defRPr/>
            </a:pPr>
            <a:r>
              <a:rPr lang="en-US" sz="2000" dirty="0" smtClean="0">
                <a:effectLst/>
              </a:rPr>
              <a:t>Is the matter at issue of such significant public interest that it would be highly beneficial to obtain the advice of an advisory committee as part of the Agency’s regulatory decision-making process? </a:t>
            </a:r>
            <a:endParaRPr lang="en-US" sz="1800" dirty="0" smtClean="0">
              <a:effectLst/>
            </a:endParaRPr>
          </a:p>
          <a:p>
            <a:pPr lvl="1" eaLnBrk="1" hangingPunct="1">
              <a:spcBef>
                <a:spcPct val="0"/>
              </a:spcBef>
              <a:spcAft>
                <a:spcPct val="50000"/>
              </a:spcAft>
              <a:defRPr/>
            </a:pPr>
            <a:r>
              <a:rPr lang="en-US" sz="2000" dirty="0" smtClean="0">
                <a:effectLst/>
              </a:rPr>
              <a:t>Is the matter at issue so controversial that it would be highly beneficial to obtain the advice of an advisory committee as part of the Agency’s regulatory decision-making process? </a:t>
            </a:r>
            <a:endParaRPr lang="en-US" sz="1800" dirty="0" smtClean="0">
              <a:effectLst/>
            </a:endParaRPr>
          </a:p>
          <a:p>
            <a:pPr lvl="1" eaLnBrk="1" hangingPunct="1">
              <a:spcBef>
                <a:spcPct val="0"/>
              </a:spcBef>
              <a:spcAft>
                <a:spcPct val="50000"/>
              </a:spcAft>
              <a:defRPr/>
            </a:pPr>
            <a:r>
              <a:rPr lang="en-US" sz="2000" dirty="0" smtClean="0">
                <a:effectLst/>
              </a:rPr>
              <a:t>Is there a special type of expertise that an advisory committee could provide that is needed for the Agency to fully consider a matter? </a:t>
            </a:r>
            <a:endParaRPr lang="en-US" sz="2000" dirty="0" smtClean="0"/>
          </a:p>
        </p:txBody>
      </p:sp>
      <p:sp>
        <p:nvSpPr>
          <p:cNvPr id="587778" name="Rectangle 2"/>
          <p:cNvSpPr>
            <a:spLocks noGrp="1" noChangeArrowheads="1"/>
          </p:cNvSpPr>
          <p:nvPr>
            <p:ph type="title"/>
          </p:nvPr>
        </p:nvSpPr>
        <p:spPr/>
        <p:txBody>
          <a:bodyPr/>
          <a:lstStyle/>
          <a:p>
            <a:pPr eaLnBrk="1" hangingPunct="1">
              <a:defRPr/>
            </a:pPr>
            <a:r>
              <a:rPr lang="en-US" dirty="0" smtClean="0"/>
              <a:t>Advisory Committees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Rectangle 3"/>
          <p:cNvSpPr>
            <a:spLocks noGrp="1" noChangeArrowheads="1"/>
          </p:cNvSpPr>
          <p:nvPr>
            <p:ph type="body" idx="1"/>
          </p:nvPr>
        </p:nvSpPr>
        <p:spPr/>
        <p:txBody>
          <a:bodyPr/>
          <a:lstStyle/>
          <a:p>
            <a:pPr eaLnBrk="1" hangingPunct="1">
              <a:spcBef>
                <a:spcPct val="0"/>
              </a:spcBef>
              <a:spcAft>
                <a:spcPct val="50000"/>
              </a:spcAft>
              <a:defRPr/>
            </a:pPr>
            <a:r>
              <a:rPr lang="en-US" dirty="0" smtClean="0">
                <a:effectLst/>
              </a:rPr>
              <a:t>Examples of Scenarios:</a:t>
            </a:r>
          </a:p>
          <a:p>
            <a:pPr lvl="1" eaLnBrk="1" hangingPunct="1">
              <a:spcBef>
                <a:spcPct val="0"/>
              </a:spcBef>
              <a:spcAft>
                <a:spcPct val="50000"/>
              </a:spcAft>
              <a:defRPr/>
            </a:pPr>
            <a:r>
              <a:rPr lang="en-US" dirty="0" smtClean="0">
                <a:effectLst/>
              </a:rPr>
              <a:t>FDA is evaluating a first-in-class antimicrobial for use in food-producing animals</a:t>
            </a:r>
          </a:p>
          <a:p>
            <a:pPr lvl="1" eaLnBrk="1" hangingPunct="1">
              <a:spcBef>
                <a:spcPct val="0"/>
              </a:spcBef>
              <a:spcAft>
                <a:spcPct val="50000"/>
              </a:spcAft>
              <a:defRPr/>
            </a:pPr>
            <a:r>
              <a:rPr lang="en-US" dirty="0" smtClean="0">
                <a:effectLst/>
              </a:rPr>
              <a:t>FDA has significant questions or concerns regarding the development or implementation of a regulatory policy or guidance document </a:t>
            </a:r>
          </a:p>
          <a:p>
            <a:pPr lvl="1" eaLnBrk="1" hangingPunct="1">
              <a:spcBef>
                <a:spcPct val="0"/>
              </a:spcBef>
              <a:spcAft>
                <a:spcPct val="50000"/>
              </a:spcAft>
              <a:defRPr/>
            </a:pPr>
            <a:r>
              <a:rPr lang="en-US" dirty="0" smtClean="0">
                <a:effectLst/>
              </a:rPr>
              <a:t>FDA has concerns regarding post-approval adverse events reported for an approved drug</a:t>
            </a:r>
          </a:p>
          <a:p>
            <a:pPr eaLnBrk="1" hangingPunct="1">
              <a:defRPr/>
            </a:pPr>
            <a:endParaRPr lang="en-US" dirty="0" smtClean="0"/>
          </a:p>
        </p:txBody>
      </p:sp>
      <p:sp>
        <p:nvSpPr>
          <p:cNvPr id="589826" name="Rectangle 2"/>
          <p:cNvSpPr>
            <a:spLocks noGrp="1" noChangeArrowheads="1"/>
          </p:cNvSpPr>
          <p:nvPr>
            <p:ph type="title"/>
          </p:nvPr>
        </p:nvSpPr>
        <p:spPr/>
        <p:txBody>
          <a:bodyPr/>
          <a:lstStyle/>
          <a:p>
            <a:pPr eaLnBrk="1" hangingPunct="1">
              <a:defRPr/>
            </a:pPr>
            <a:r>
              <a:rPr lang="en-US" dirty="0" smtClean="0"/>
              <a:t>Advisory Committees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7" name="Rectangle 3"/>
          <p:cNvSpPr>
            <a:spLocks noGrp="1" noChangeArrowheads="1"/>
          </p:cNvSpPr>
          <p:nvPr>
            <p:ph type="body" idx="1"/>
          </p:nvPr>
        </p:nvSpPr>
        <p:spPr/>
        <p:txBody>
          <a:bodyPr/>
          <a:lstStyle/>
          <a:p>
            <a:pPr eaLnBrk="1" hangingPunct="1">
              <a:spcBef>
                <a:spcPct val="0"/>
              </a:spcBef>
              <a:spcAft>
                <a:spcPct val="50000"/>
              </a:spcAft>
              <a:defRPr/>
            </a:pPr>
            <a:r>
              <a:rPr lang="en-US" dirty="0" smtClean="0"/>
              <a:t>A new law often does not include all the details needed to explain how an individual, business, state or local government, or others might follow the law</a:t>
            </a:r>
          </a:p>
          <a:p>
            <a:pPr eaLnBrk="1" hangingPunct="1">
              <a:spcBef>
                <a:spcPct val="0"/>
              </a:spcBef>
              <a:spcAft>
                <a:spcPct val="50000"/>
              </a:spcAft>
              <a:defRPr/>
            </a:pPr>
            <a:r>
              <a:rPr lang="en-US" dirty="0" smtClean="0"/>
              <a:t>The Executive Branch of the Federal Government is responsible for the day-to-day enforcement and administration of federal laws</a:t>
            </a:r>
          </a:p>
          <a:p>
            <a:pPr eaLnBrk="1" hangingPunct="1">
              <a:defRPr/>
            </a:pPr>
            <a:endParaRPr lang="en-US" dirty="0" smtClean="0"/>
          </a:p>
        </p:txBody>
      </p:sp>
      <p:sp>
        <p:nvSpPr>
          <p:cNvPr id="605186" name="Rectangle 2"/>
          <p:cNvSpPr>
            <a:spLocks noGrp="1" noChangeArrowheads="1"/>
          </p:cNvSpPr>
          <p:nvPr>
            <p:ph type="title"/>
          </p:nvPr>
        </p:nvSpPr>
        <p:spPr/>
        <p:txBody>
          <a:bodyPr/>
          <a:lstStyle/>
          <a:p>
            <a:pPr eaLnBrk="1" hangingPunct="1">
              <a:defRPr/>
            </a:pPr>
            <a:r>
              <a:rPr lang="en-US" dirty="0" smtClean="0">
                <a:solidFill>
                  <a:schemeClr val="tx1"/>
                </a:solidFill>
              </a:rPr>
              <a:t>Laws and Regulations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1" name="Rectangle 3"/>
          <p:cNvSpPr>
            <a:spLocks noGrp="1" noChangeArrowheads="1"/>
          </p:cNvSpPr>
          <p:nvPr>
            <p:ph type="body" idx="1"/>
          </p:nvPr>
        </p:nvSpPr>
        <p:spPr/>
        <p:txBody>
          <a:bodyPr/>
          <a:lstStyle/>
          <a:p>
            <a:pPr eaLnBrk="1" hangingPunct="1">
              <a:lnSpc>
                <a:spcPct val="80000"/>
              </a:lnSpc>
              <a:defRPr/>
            </a:pPr>
            <a:endParaRPr lang="en-US" sz="2000" dirty="0" smtClean="0">
              <a:effectLst/>
            </a:endParaRPr>
          </a:p>
          <a:p>
            <a:pPr eaLnBrk="1" hangingPunct="1">
              <a:spcBef>
                <a:spcPct val="0"/>
              </a:spcBef>
              <a:spcAft>
                <a:spcPct val="50000"/>
              </a:spcAft>
              <a:defRPr/>
            </a:pPr>
            <a:r>
              <a:rPr lang="en-US" sz="2800" dirty="0" smtClean="0">
                <a:effectLst/>
              </a:rPr>
              <a:t>Although advisory committees provide recommendations to FDA, FDA makes the final decisions on any matters considered by an advisory committee</a:t>
            </a:r>
            <a:endParaRPr lang="en-US" sz="2800" dirty="0" smtClean="0"/>
          </a:p>
          <a:p>
            <a:pPr eaLnBrk="1" hangingPunct="1">
              <a:lnSpc>
                <a:spcPct val="80000"/>
              </a:lnSpc>
              <a:defRPr/>
            </a:pPr>
            <a:endParaRPr lang="en-US" sz="2800" dirty="0" smtClean="0">
              <a:effectLst/>
            </a:endParaRPr>
          </a:p>
        </p:txBody>
      </p:sp>
      <p:sp>
        <p:nvSpPr>
          <p:cNvPr id="585730" name="Rectangle 2"/>
          <p:cNvSpPr>
            <a:spLocks noGrp="1" noChangeArrowheads="1"/>
          </p:cNvSpPr>
          <p:nvPr>
            <p:ph type="title"/>
          </p:nvPr>
        </p:nvSpPr>
        <p:spPr/>
        <p:txBody>
          <a:bodyPr/>
          <a:lstStyle/>
          <a:p>
            <a:pPr eaLnBrk="1" hangingPunct="1">
              <a:defRPr/>
            </a:pPr>
            <a:r>
              <a:rPr lang="en-US" dirty="0" smtClean="0"/>
              <a:t>Advisory Committees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9" name="Rectangle 3"/>
          <p:cNvSpPr>
            <a:spLocks noGrp="1" noChangeArrowheads="1"/>
          </p:cNvSpPr>
          <p:nvPr>
            <p:ph type="body" idx="1"/>
          </p:nvPr>
        </p:nvSpPr>
        <p:spPr>
          <a:xfrm>
            <a:off x="457200" y="1600200"/>
            <a:ext cx="8229600" cy="5029200"/>
          </a:xfrm>
        </p:spPr>
        <p:txBody>
          <a:bodyPr/>
          <a:lstStyle/>
          <a:p>
            <a:pPr eaLnBrk="1" hangingPunct="1">
              <a:spcBef>
                <a:spcPct val="0"/>
              </a:spcBef>
              <a:spcAft>
                <a:spcPct val="50000"/>
              </a:spcAft>
              <a:defRPr/>
            </a:pPr>
            <a:r>
              <a:rPr lang="en-US" sz="2800" dirty="0" smtClean="0"/>
              <a:t>The First Amendment of the Constitution allows citizens to petition the government “in favor of or against policies that affect them or in which they feel strongly”  </a:t>
            </a:r>
          </a:p>
          <a:p>
            <a:pPr eaLnBrk="1" hangingPunct="1">
              <a:spcBef>
                <a:spcPct val="0"/>
              </a:spcBef>
              <a:spcAft>
                <a:spcPct val="50000"/>
              </a:spcAft>
              <a:defRPr/>
            </a:pPr>
            <a:r>
              <a:rPr lang="en-US" sz="2800" dirty="0" smtClean="0"/>
              <a:t>At the FDA, the citizen petition process (21 CFR Part 10) is used to request the Commissioner to issue, amend, or revoke a regulation or order, or to take or refrain from taking any other form of administrative action</a:t>
            </a:r>
          </a:p>
          <a:p>
            <a:pPr eaLnBrk="1" hangingPunct="1">
              <a:lnSpc>
                <a:spcPct val="80000"/>
              </a:lnSpc>
              <a:defRPr/>
            </a:pPr>
            <a:endParaRPr lang="en-US" sz="2800" dirty="0" smtClean="0"/>
          </a:p>
        </p:txBody>
      </p:sp>
      <p:sp>
        <p:nvSpPr>
          <p:cNvPr id="592898" name="Rectangle 2"/>
          <p:cNvSpPr>
            <a:spLocks noGrp="1" noChangeArrowheads="1"/>
          </p:cNvSpPr>
          <p:nvPr>
            <p:ph type="title"/>
          </p:nvPr>
        </p:nvSpPr>
        <p:spPr/>
        <p:txBody>
          <a:bodyPr/>
          <a:lstStyle/>
          <a:p>
            <a:pPr eaLnBrk="1" hangingPunct="1">
              <a:defRPr/>
            </a:pPr>
            <a:r>
              <a:rPr lang="en-US" smtClean="0"/>
              <a:t>Citizen Petitions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7" name="Rectangle 3"/>
          <p:cNvSpPr>
            <a:spLocks noGrp="1" noChangeArrowheads="1"/>
          </p:cNvSpPr>
          <p:nvPr>
            <p:ph type="body" idx="1"/>
          </p:nvPr>
        </p:nvSpPr>
        <p:spPr/>
        <p:txBody>
          <a:bodyPr/>
          <a:lstStyle/>
          <a:p>
            <a:pPr eaLnBrk="1" hangingPunct="1">
              <a:spcAft>
                <a:spcPct val="50000"/>
              </a:spcAft>
              <a:defRPr/>
            </a:pPr>
            <a:r>
              <a:rPr lang="en-US" sz="2800" dirty="0" smtClean="0"/>
              <a:t>Members of Congress communicate through FDA’s Office of Legislation</a:t>
            </a:r>
          </a:p>
          <a:p>
            <a:pPr eaLnBrk="1" hangingPunct="1">
              <a:spcBef>
                <a:spcPct val="40000"/>
              </a:spcBef>
              <a:spcAft>
                <a:spcPct val="50000"/>
              </a:spcAft>
              <a:defRPr/>
            </a:pPr>
            <a:r>
              <a:rPr lang="en-US" sz="2800" dirty="0" smtClean="0"/>
              <a:t>Congressional inquiries include:</a:t>
            </a:r>
          </a:p>
          <a:p>
            <a:pPr lvl="1" eaLnBrk="1" hangingPunct="1">
              <a:spcAft>
                <a:spcPct val="50000"/>
              </a:spcAft>
              <a:defRPr/>
            </a:pPr>
            <a:r>
              <a:rPr lang="en-US" sz="2000" dirty="0" smtClean="0"/>
              <a:t>requests for information on specific CVM programs or policies </a:t>
            </a:r>
          </a:p>
          <a:p>
            <a:pPr lvl="1" eaLnBrk="1" hangingPunct="1">
              <a:spcAft>
                <a:spcPct val="50000"/>
              </a:spcAft>
              <a:defRPr/>
            </a:pPr>
            <a:r>
              <a:rPr lang="en-US" sz="2000" dirty="0" smtClean="0"/>
              <a:t>requests for information on behalf of constituents</a:t>
            </a:r>
          </a:p>
          <a:p>
            <a:pPr lvl="1" eaLnBrk="1" hangingPunct="1">
              <a:spcAft>
                <a:spcPct val="50000"/>
              </a:spcAft>
              <a:defRPr/>
            </a:pPr>
            <a:r>
              <a:rPr lang="en-US" sz="2000" dirty="0" smtClean="0"/>
              <a:t>requesting witnesses to appear at hearings</a:t>
            </a:r>
          </a:p>
          <a:p>
            <a:pPr lvl="1" eaLnBrk="1" hangingPunct="1">
              <a:spcAft>
                <a:spcPct val="50000"/>
              </a:spcAft>
              <a:defRPr/>
            </a:pPr>
            <a:r>
              <a:rPr lang="en-US" sz="2000" dirty="0" smtClean="0"/>
              <a:t>requesting technical assistance when drafting legislation</a:t>
            </a:r>
          </a:p>
        </p:txBody>
      </p:sp>
      <p:sp>
        <p:nvSpPr>
          <p:cNvPr id="594946" name="Rectangle 2"/>
          <p:cNvSpPr>
            <a:spLocks noGrp="1" noChangeArrowheads="1"/>
          </p:cNvSpPr>
          <p:nvPr>
            <p:ph type="title"/>
          </p:nvPr>
        </p:nvSpPr>
        <p:spPr/>
        <p:txBody>
          <a:bodyPr/>
          <a:lstStyle/>
          <a:p>
            <a:pPr eaLnBrk="1" hangingPunct="1">
              <a:defRPr/>
            </a:pPr>
            <a:r>
              <a:rPr lang="en-US" smtClean="0"/>
              <a:t>Congressional Inquiries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1" name="Rectangle 3"/>
          <p:cNvSpPr>
            <a:spLocks noGrp="1" noChangeArrowheads="1"/>
          </p:cNvSpPr>
          <p:nvPr>
            <p:ph type="body" idx="1"/>
          </p:nvPr>
        </p:nvSpPr>
        <p:spPr/>
        <p:txBody>
          <a:bodyPr/>
          <a:lstStyle/>
          <a:p>
            <a:pPr eaLnBrk="1" hangingPunct="1">
              <a:spcBef>
                <a:spcPct val="0"/>
              </a:spcBef>
              <a:spcAft>
                <a:spcPct val="50000"/>
              </a:spcAft>
              <a:defRPr/>
            </a:pPr>
            <a:r>
              <a:rPr lang="en-US" sz="2400" dirty="0" smtClean="0"/>
              <a:t>Neutral and independent resource for members of FDA-regulated industries when they experience problems with the regulatory process that have not been resolved at the center or district level </a:t>
            </a:r>
          </a:p>
          <a:p>
            <a:pPr eaLnBrk="1" hangingPunct="1">
              <a:spcBef>
                <a:spcPct val="0"/>
              </a:spcBef>
              <a:spcAft>
                <a:spcPct val="50000"/>
              </a:spcAft>
              <a:defRPr/>
            </a:pPr>
            <a:r>
              <a:rPr lang="en-US" sz="2400" dirty="0" smtClean="0"/>
              <a:t>Works to resolve externally and internally generated problems for which there are no legal or established means of redress by finding approaches that are acceptable to both the affected party and to the Agency </a:t>
            </a:r>
          </a:p>
        </p:txBody>
      </p:sp>
      <p:sp>
        <p:nvSpPr>
          <p:cNvPr id="590850" name="Rectangle 2"/>
          <p:cNvSpPr>
            <a:spLocks noGrp="1" noChangeArrowheads="1"/>
          </p:cNvSpPr>
          <p:nvPr>
            <p:ph type="title"/>
          </p:nvPr>
        </p:nvSpPr>
        <p:spPr/>
        <p:txBody>
          <a:bodyPr/>
          <a:lstStyle/>
          <a:p>
            <a:pPr eaLnBrk="1" hangingPunct="1">
              <a:defRPr/>
            </a:pPr>
            <a:r>
              <a:rPr lang="en-US" smtClean="0"/>
              <a:t>Office of the Ombudsman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defRPr/>
            </a:pPr>
            <a:r>
              <a:rPr lang="en-US" dirty="0" smtClean="0"/>
              <a:t>Freedom of Information Act provides that any person has a right to obtain access to federal agency records, except to the extent that such records (or portions of them) are protected from public disclosure</a:t>
            </a:r>
          </a:p>
        </p:txBody>
      </p:sp>
      <p:sp>
        <p:nvSpPr>
          <p:cNvPr id="2" name="Title 1"/>
          <p:cNvSpPr>
            <a:spLocks noGrp="1"/>
          </p:cNvSpPr>
          <p:nvPr>
            <p:ph type="title"/>
          </p:nvPr>
        </p:nvSpPr>
        <p:spPr/>
        <p:txBody>
          <a:bodyPr/>
          <a:lstStyle/>
          <a:p>
            <a:pPr eaLnBrk="1" hangingPunct="1">
              <a:defRPr/>
            </a:pPr>
            <a:r>
              <a:rPr lang="en-US" sz="4000" dirty="0" smtClean="0"/>
              <a:t>Freedom of Information Requests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pPr>
              <a:lnSpc>
                <a:spcPct val="90000"/>
              </a:lnSpc>
            </a:pPr>
            <a:r>
              <a:rPr lang="en-US" dirty="0" smtClean="0">
                <a:effectLst/>
              </a:rPr>
              <a:t>FDA encourages participation from all public stakeholders in its decision-making processes </a:t>
            </a:r>
          </a:p>
          <a:p>
            <a:pPr lvl="1">
              <a:lnSpc>
                <a:spcPct val="90000"/>
              </a:lnSpc>
            </a:pPr>
            <a:r>
              <a:rPr lang="en-US" dirty="0" smtClean="0">
                <a:effectLst/>
              </a:rPr>
              <a:t>Congress/Law</a:t>
            </a:r>
          </a:p>
          <a:p>
            <a:pPr lvl="1">
              <a:lnSpc>
                <a:spcPct val="90000"/>
              </a:lnSpc>
            </a:pPr>
            <a:r>
              <a:rPr lang="en-US" dirty="0" smtClean="0">
                <a:effectLst/>
              </a:rPr>
              <a:t>Regulation</a:t>
            </a:r>
          </a:p>
          <a:p>
            <a:pPr lvl="1">
              <a:lnSpc>
                <a:spcPct val="90000"/>
              </a:lnSpc>
            </a:pPr>
            <a:r>
              <a:rPr lang="en-US" dirty="0" smtClean="0">
                <a:effectLst/>
              </a:rPr>
              <a:t>Guidance</a:t>
            </a:r>
          </a:p>
          <a:p>
            <a:pPr lvl="1">
              <a:lnSpc>
                <a:spcPct val="90000"/>
              </a:lnSpc>
            </a:pPr>
            <a:r>
              <a:rPr lang="en-US" dirty="0" smtClean="0">
                <a:effectLst/>
              </a:rPr>
              <a:t>Advisory Committee</a:t>
            </a:r>
          </a:p>
          <a:p>
            <a:pPr lvl="1">
              <a:lnSpc>
                <a:spcPct val="90000"/>
              </a:lnSpc>
            </a:pPr>
            <a:r>
              <a:rPr lang="en-US" dirty="0" smtClean="0">
                <a:effectLst/>
              </a:rPr>
              <a:t>Citizen Petition</a:t>
            </a:r>
          </a:p>
          <a:p>
            <a:pPr lvl="1">
              <a:lnSpc>
                <a:spcPct val="90000"/>
              </a:lnSpc>
            </a:pPr>
            <a:r>
              <a:rPr lang="en-US" dirty="0" smtClean="0">
                <a:effectLst/>
              </a:rPr>
              <a:t>Freedom of Information Request</a:t>
            </a:r>
          </a:p>
          <a:p>
            <a:pPr>
              <a:lnSpc>
                <a:spcPct val="90000"/>
              </a:lnSpc>
            </a:pPr>
            <a:endParaRPr lang="en-US" dirty="0" smtClean="0">
              <a:effectLst/>
            </a:endParaRPr>
          </a:p>
        </p:txBody>
      </p:sp>
      <p:sp>
        <p:nvSpPr>
          <p:cNvPr id="4813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en-US" smtClean="0">
                <a:effectLst/>
              </a:rPr>
              <a:t>Foundations of Regulation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3" name="Rectangle 3"/>
          <p:cNvSpPr>
            <a:spLocks noGrp="1" noChangeArrowheads="1"/>
          </p:cNvSpPr>
          <p:nvPr>
            <p:ph type="body" idx="1"/>
          </p:nvPr>
        </p:nvSpPr>
        <p:spPr/>
        <p:txBody>
          <a:bodyPr/>
          <a:lstStyle/>
          <a:p>
            <a:pPr eaLnBrk="1" hangingPunct="1">
              <a:spcBef>
                <a:spcPct val="0"/>
              </a:spcBef>
              <a:spcAft>
                <a:spcPct val="50000"/>
              </a:spcAft>
              <a:defRPr/>
            </a:pPr>
            <a:r>
              <a:rPr lang="en-US" sz="2800" dirty="0" smtClean="0"/>
              <a:t>The Federal Food, Drug, and Cosmetic Act (FD&amp;C Act) is a federal law enacted by Congress. It and other federal laws establish the legal statutory framework within which FDA operates</a:t>
            </a:r>
          </a:p>
          <a:p>
            <a:pPr eaLnBrk="1" hangingPunct="1">
              <a:spcBef>
                <a:spcPct val="0"/>
              </a:spcBef>
              <a:spcAft>
                <a:spcPct val="50000"/>
              </a:spcAft>
              <a:defRPr/>
            </a:pPr>
            <a:r>
              <a:rPr lang="en-US" sz="2800" dirty="0" smtClean="0"/>
              <a:t>The FD&amp;C Act can be found in the United States Code, which contains all general and permanent U.S. laws, beginning at 21 U.S.C. 301</a:t>
            </a:r>
          </a:p>
          <a:p>
            <a:pPr eaLnBrk="1" hangingPunct="1">
              <a:spcBef>
                <a:spcPct val="0"/>
              </a:spcBef>
              <a:spcAft>
                <a:spcPct val="50000"/>
              </a:spcAft>
              <a:defRPr/>
            </a:pPr>
            <a:r>
              <a:rPr lang="en-US" sz="2800" dirty="0" smtClean="0"/>
              <a:t>Over 200 laws since 1906 that authorize and direct the regulatory activities of the FDA</a:t>
            </a:r>
          </a:p>
        </p:txBody>
      </p:sp>
      <p:sp>
        <p:nvSpPr>
          <p:cNvPr id="604162" name="Rectangle 2"/>
          <p:cNvSpPr>
            <a:spLocks noGrp="1" noChangeArrowheads="1"/>
          </p:cNvSpPr>
          <p:nvPr>
            <p:ph type="title"/>
          </p:nvPr>
        </p:nvSpPr>
        <p:spPr/>
        <p:txBody>
          <a:bodyPr/>
          <a:lstStyle/>
          <a:p>
            <a:pPr eaLnBrk="1" hangingPunct="1">
              <a:defRPr/>
            </a:pPr>
            <a:r>
              <a:rPr lang="en-US" dirty="0" smtClean="0">
                <a:solidFill>
                  <a:schemeClr val="tx1"/>
                </a:solidFill>
              </a:rPr>
              <a:t>FDA - Laws and Regulations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1" name="Rectangle 3"/>
          <p:cNvSpPr>
            <a:spLocks noGrp="1" noChangeArrowheads="1"/>
          </p:cNvSpPr>
          <p:nvPr>
            <p:ph type="body" idx="1"/>
          </p:nvPr>
        </p:nvSpPr>
        <p:spPr/>
        <p:txBody>
          <a:bodyPr/>
          <a:lstStyle/>
          <a:p>
            <a:pPr eaLnBrk="1" hangingPunct="1">
              <a:spcBef>
                <a:spcPct val="0"/>
              </a:spcBef>
              <a:spcAft>
                <a:spcPct val="50000"/>
              </a:spcAft>
              <a:defRPr/>
            </a:pPr>
            <a:r>
              <a:rPr lang="en-US" u="sng" dirty="0" smtClean="0"/>
              <a:t>Rule </a:t>
            </a:r>
            <a:r>
              <a:rPr lang="en-US" dirty="0" smtClean="0"/>
              <a:t>- issued pursuant to statutory authority, implements a law, and has the force and effect of law</a:t>
            </a:r>
          </a:p>
          <a:p>
            <a:pPr lvl="1" eaLnBrk="1" hangingPunct="1">
              <a:spcBef>
                <a:spcPct val="0"/>
              </a:spcBef>
              <a:spcAft>
                <a:spcPct val="50000"/>
              </a:spcAft>
              <a:defRPr/>
            </a:pPr>
            <a:r>
              <a:rPr lang="en-US" dirty="0" smtClean="0"/>
              <a:t>“Regulation” is the common name for a rule that imposes regulatory requirements</a:t>
            </a:r>
          </a:p>
          <a:p>
            <a:pPr eaLnBrk="1" hangingPunct="1">
              <a:spcBef>
                <a:spcPct val="0"/>
              </a:spcBef>
              <a:spcAft>
                <a:spcPct val="50000"/>
              </a:spcAft>
              <a:defRPr/>
            </a:pPr>
            <a:r>
              <a:rPr lang="en-US" dirty="0" smtClean="0"/>
              <a:t>FDA develops regulations based on the laws set forth in the FD&amp;C Act or other laws under which FDA operates</a:t>
            </a:r>
          </a:p>
        </p:txBody>
      </p:sp>
      <p:sp>
        <p:nvSpPr>
          <p:cNvPr id="606210" name="Rectangle 2"/>
          <p:cNvSpPr>
            <a:spLocks noGrp="1" noChangeArrowheads="1"/>
          </p:cNvSpPr>
          <p:nvPr>
            <p:ph type="title"/>
          </p:nvPr>
        </p:nvSpPr>
        <p:spPr/>
        <p:txBody>
          <a:bodyPr/>
          <a:lstStyle/>
          <a:p>
            <a:pPr eaLnBrk="1" hangingPunct="1">
              <a:defRPr/>
            </a:pPr>
            <a:r>
              <a:rPr lang="en-US" dirty="0" smtClean="0">
                <a:solidFill>
                  <a:schemeClr val="tx1"/>
                </a:solidFill>
              </a:rPr>
              <a:t>What is a rule?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5" name="Rectangle 3"/>
          <p:cNvSpPr>
            <a:spLocks noGrp="1" noChangeArrowheads="1"/>
          </p:cNvSpPr>
          <p:nvPr>
            <p:ph type="body" idx="1"/>
          </p:nvPr>
        </p:nvSpPr>
        <p:spPr/>
        <p:txBody>
          <a:bodyPr/>
          <a:lstStyle/>
          <a:p>
            <a:pPr eaLnBrk="1" hangingPunct="1">
              <a:spcBef>
                <a:spcPct val="0"/>
              </a:spcBef>
              <a:spcAft>
                <a:spcPct val="50000"/>
              </a:spcAft>
              <a:defRPr/>
            </a:pPr>
            <a:r>
              <a:rPr lang="en-US" dirty="0" smtClean="0"/>
              <a:t>Violation of a validly adopted regulation can result in a sanction just as severe as one received for violation of a statute passed by Congress</a:t>
            </a:r>
          </a:p>
          <a:p>
            <a:pPr eaLnBrk="1" hangingPunct="1">
              <a:spcBef>
                <a:spcPct val="0"/>
              </a:spcBef>
              <a:spcAft>
                <a:spcPct val="50000"/>
              </a:spcAft>
              <a:defRPr/>
            </a:pPr>
            <a:r>
              <a:rPr lang="en-US" dirty="0" smtClean="0"/>
              <a:t>To have the force of law a regulation must be issued under a delegation of authority from Congress and according to appropriate rulemaking requirements</a:t>
            </a:r>
          </a:p>
        </p:txBody>
      </p:sp>
      <p:sp>
        <p:nvSpPr>
          <p:cNvPr id="607234" name="Rectangle 2"/>
          <p:cNvSpPr>
            <a:spLocks noGrp="1" noChangeArrowheads="1"/>
          </p:cNvSpPr>
          <p:nvPr>
            <p:ph type="title"/>
          </p:nvPr>
        </p:nvSpPr>
        <p:spPr/>
        <p:txBody>
          <a:bodyPr/>
          <a:lstStyle/>
          <a:p>
            <a:pPr eaLnBrk="1" hangingPunct="1">
              <a:defRPr/>
            </a:pPr>
            <a:r>
              <a:rPr lang="en-US" dirty="0" smtClean="0">
                <a:solidFill>
                  <a:schemeClr val="tx1"/>
                </a:solidFill>
              </a:rPr>
              <a:t>Regulation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9" name="Rectangle 3"/>
          <p:cNvSpPr>
            <a:spLocks noGrp="1" noChangeArrowheads="1"/>
          </p:cNvSpPr>
          <p:nvPr>
            <p:ph type="body" idx="1"/>
          </p:nvPr>
        </p:nvSpPr>
        <p:spPr/>
        <p:txBody>
          <a:bodyPr/>
          <a:lstStyle/>
          <a:p>
            <a:pPr eaLnBrk="1" hangingPunct="1">
              <a:defRPr/>
            </a:pPr>
            <a:r>
              <a:rPr lang="en-US" dirty="0" smtClean="0"/>
              <a:t>The Administrative Procedure Act (APA) of 1946 </a:t>
            </a:r>
          </a:p>
          <a:p>
            <a:pPr eaLnBrk="1" hangingPunct="1">
              <a:defRPr/>
            </a:pPr>
            <a:r>
              <a:rPr lang="en-US" dirty="0" smtClean="0"/>
              <a:t>Law that governs the way in which agencies of the Federal Government may propose and establish regulations </a:t>
            </a:r>
          </a:p>
          <a:p>
            <a:pPr eaLnBrk="1" hangingPunct="1">
              <a:defRPr/>
            </a:pPr>
            <a:r>
              <a:rPr lang="en-US" dirty="0" smtClean="0"/>
              <a:t>Notice-and-comment rulemaking</a:t>
            </a:r>
          </a:p>
        </p:txBody>
      </p:sp>
      <p:sp>
        <p:nvSpPr>
          <p:cNvPr id="608258" name="Rectangle 2"/>
          <p:cNvSpPr>
            <a:spLocks noGrp="1" noChangeArrowheads="1"/>
          </p:cNvSpPr>
          <p:nvPr>
            <p:ph type="title"/>
          </p:nvPr>
        </p:nvSpPr>
        <p:spPr/>
        <p:txBody>
          <a:bodyPr/>
          <a:lstStyle/>
          <a:p>
            <a:pPr eaLnBrk="1" hangingPunct="1">
              <a:defRPr/>
            </a:pPr>
            <a:r>
              <a:rPr lang="en-US" dirty="0" smtClean="0"/>
              <a:t>Regulation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7" name="Rectangle 3"/>
          <p:cNvSpPr>
            <a:spLocks noGrp="1" noChangeArrowheads="1"/>
          </p:cNvSpPr>
          <p:nvPr>
            <p:ph type="body" idx="1"/>
          </p:nvPr>
        </p:nvSpPr>
        <p:spPr>
          <a:xfrm>
            <a:off x="457200" y="1717675"/>
            <a:ext cx="8229600" cy="4530725"/>
          </a:xfrm>
        </p:spPr>
        <p:txBody>
          <a:bodyPr/>
          <a:lstStyle/>
          <a:p>
            <a:pPr eaLnBrk="1" hangingPunct="1">
              <a:lnSpc>
                <a:spcPct val="90000"/>
              </a:lnSpc>
              <a:spcBef>
                <a:spcPct val="0"/>
              </a:spcBef>
              <a:spcAft>
                <a:spcPct val="50000"/>
              </a:spcAft>
              <a:defRPr/>
            </a:pPr>
            <a:r>
              <a:rPr lang="en-US" dirty="0" smtClean="0"/>
              <a:t>Used as a vehicle to involve the interested public in a regulatory action at an early stage, before the agency has arrived at even a tentative decision on a particular regulatory change</a:t>
            </a:r>
          </a:p>
          <a:p>
            <a:pPr eaLnBrk="1" hangingPunct="1">
              <a:lnSpc>
                <a:spcPct val="90000"/>
              </a:lnSpc>
              <a:spcBef>
                <a:spcPct val="0"/>
              </a:spcBef>
              <a:spcAft>
                <a:spcPct val="50000"/>
              </a:spcAft>
              <a:defRPr/>
            </a:pPr>
            <a:r>
              <a:rPr lang="en-US" dirty="0" smtClean="0"/>
              <a:t>Sometimes used to test public reaction to a proposal</a:t>
            </a:r>
          </a:p>
          <a:p>
            <a:pPr eaLnBrk="1" hangingPunct="1">
              <a:lnSpc>
                <a:spcPct val="90000"/>
              </a:lnSpc>
              <a:spcBef>
                <a:spcPct val="0"/>
              </a:spcBef>
              <a:spcAft>
                <a:spcPct val="50000"/>
              </a:spcAft>
              <a:defRPr/>
            </a:pPr>
            <a:r>
              <a:rPr lang="en-US" dirty="0" smtClean="0"/>
              <a:t>Not a requirement of the rulemaking process</a:t>
            </a:r>
          </a:p>
        </p:txBody>
      </p:sp>
      <p:sp>
        <p:nvSpPr>
          <p:cNvPr id="610306" name="Rectangle 2"/>
          <p:cNvSpPr>
            <a:spLocks noGrp="1" noChangeArrowheads="1"/>
          </p:cNvSpPr>
          <p:nvPr>
            <p:ph type="title"/>
          </p:nvPr>
        </p:nvSpPr>
        <p:spPr/>
        <p:txBody>
          <a:bodyPr/>
          <a:lstStyle/>
          <a:p>
            <a:pPr eaLnBrk="1" hangingPunct="1">
              <a:defRPr/>
            </a:pPr>
            <a:r>
              <a:rPr lang="en-US" sz="4000" smtClean="0"/>
              <a:t>Advance Notice of Proposed Rulemaking (ANPRM)</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10149</TotalTime>
  <Words>2562</Words>
  <Application>Microsoft Office PowerPoint</Application>
  <PresentationFormat>On-screen Show (4:3)</PresentationFormat>
  <Paragraphs>228</Paragraphs>
  <Slides>45</Slides>
  <Notes>41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Beam</vt:lpstr>
      <vt:lpstr>Foundations of Regulation</vt:lpstr>
      <vt:lpstr>Laws and Regulations</vt:lpstr>
      <vt:lpstr>Laws and Regulations</vt:lpstr>
      <vt:lpstr>Laws and Regulations</vt:lpstr>
      <vt:lpstr>FDA - Laws and Regulations</vt:lpstr>
      <vt:lpstr>What is a rule?</vt:lpstr>
      <vt:lpstr>Regulation</vt:lpstr>
      <vt:lpstr>Regulation</vt:lpstr>
      <vt:lpstr>Advance Notice of Proposed Rulemaking (ANPRM)</vt:lpstr>
      <vt:lpstr>Notice of Proposed Rulemaking (NPRM)</vt:lpstr>
      <vt:lpstr>Final Rulemaking</vt:lpstr>
      <vt:lpstr>Direct Final Rule</vt:lpstr>
      <vt:lpstr>Code of Federal Regulations</vt:lpstr>
      <vt:lpstr>Federal Register</vt:lpstr>
      <vt:lpstr>Docket</vt:lpstr>
      <vt:lpstr>What are guidance documents?</vt:lpstr>
      <vt:lpstr>Guidance Documents</vt:lpstr>
      <vt:lpstr>Guidance Documents</vt:lpstr>
      <vt:lpstr>Guidance Documents</vt:lpstr>
      <vt:lpstr>When are guidances developed?</vt:lpstr>
      <vt:lpstr>When are guidances developed?</vt:lpstr>
      <vt:lpstr>Guidance Development</vt:lpstr>
      <vt:lpstr>Guidances</vt:lpstr>
      <vt:lpstr>Level 1 Guidance</vt:lpstr>
      <vt:lpstr>Level 2 Guidance</vt:lpstr>
      <vt:lpstr>Procedure for Developing Level 1 Guidance</vt:lpstr>
      <vt:lpstr>Procedure for Developing Level 1 Guidance</vt:lpstr>
      <vt:lpstr>Procedure for Developing Level 2 Guidance</vt:lpstr>
      <vt:lpstr>Guidance Development</vt:lpstr>
      <vt:lpstr>VICH Guidelines</vt:lpstr>
      <vt:lpstr>VICH Guidelines</vt:lpstr>
      <vt:lpstr>VICH Guidelines</vt:lpstr>
      <vt:lpstr>FDA and VICH Guidelines</vt:lpstr>
      <vt:lpstr>Advisory Committees</vt:lpstr>
      <vt:lpstr>Advisory Committees</vt:lpstr>
      <vt:lpstr>Advisory Committees</vt:lpstr>
      <vt:lpstr>Advisory Committees</vt:lpstr>
      <vt:lpstr>Advisory Committees</vt:lpstr>
      <vt:lpstr>Advisory Committees</vt:lpstr>
      <vt:lpstr>Advisory Committees</vt:lpstr>
      <vt:lpstr>Citizen Petitions</vt:lpstr>
      <vt:lpstr>Congressional Inquiries</vt:lpstr>
      <vt:lpstr>Office of the Ombudsman</vt:lpstr>
      <vt:lpstr>Freedom of Information Requests</vt:lpstr>
      <vt:lpstr>Foundations of Regulation</vt:lpstr>
    </vt:vector>
  </TitlesOfParts>
  <Company>FDA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Regulation</dc:title>
  <dc:subject>Explanation of the federal rulemaking process</dc:subject>
  <dc:creator>FDA/CVM/OD</dc:creator>
  <cp:keywords>Federal Register, rulemaking, CFR, federal law, regulation, rule, guidance document</cp:keywords>
  <dc:description>This presentation explains the federal rulemaking process including the Federal Drug and Cosmetic Act and the Administrative Procedures Act.  It also explains guidance document, Federal Register, regulation, rule, CFR, federal law, and other terms used in the rulemaking process.</dc:description>
  <cp:lastModifiedBy>Almeter, Brian </cp:lastModifiedBy>
  <cp:revision>375</cp:revision>
  <cp:lastPrinted>2001-07-31T12:41:25Z</cp:lastPrinted>
  <dcterms:created xsi:type="dcterms:W3CDTF">2000-09-28T17:35:14Z</dcterms:created>
  <dcterms:modified xsi:type="dcterms:W3CDTF">2013-03-08T20:32:34Z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