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348" r:id="rId2"/>
    <p:sldId id="359" r:id="rId3"/>
    <p:sldId id="365" r:id="rId4"/>
    <p:sldId id="366" r:id="rId5"/>
    <p:sldId id="391" r:id="rId6"/>
    <p:sldId id="374" r:id="rId7"/>
    <p:sldId id="367" r:id="rId8"/>
    <p:sldId id="369" r:id="rId9"/>
    <p:sldId id="372" r:id="rId10"/>
    <p:sldId id="362" r:id="rId11"/>
    <p:sldId id="370" r:id="rId12"/>
    <p:sldId id="371" r:id="rId13"/>
    <p:sldId id="375" r:id="rId14"/>
    <p:sldId id="376" r:id="rId15"/>
    <p:sldId id="379" r:id="rId16"/>
    <p:sldId id="380" r:id="rId17"/>
    <p:sldId id="383" r:id="rId18"/>
    <p:sldId id="373" r:id="rId19"/>
    <p:sldId id="382" r:id="rId20"/>
    <p:sldId id="384" r:id="rId21"/>
    <p:sldId id="381" r:id="rId22"/>
    <p:sldId id="386" r:id="rId23"/>
    <p:sldId id="387" r:id="rId24"/>
    <p:sldId id="388" r:id="rId25"/>
    <p:sldId id="385" r:id="rId26"/>
    <p:sldId id="389" r:id="rId27"/>
    <p:sldId id="392" r:id="rId28"/>
    <p:sldId id="393" r:id="rId29"/>
    <p:sldId id="395" r:id="rId30"/>
    <p:sldId id="394" r:id="rId31"/>
    <p:sldId id="397" r:id="rId32"/>
    <p:sldId id="398" r:id="rId33"/>
    <p:sldId id="390" r:id="rId34"/>
    <p:sldId id="399" r:id="rId35"/>
  </p:sldIdLst>
  <p:sldSz cx="9144000" cy="6858000" type="screen4x3"/>
  <p:notesSz cx="9296400" cy="70104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66"/>
    <a:srgbClr val="BCBA74"/>
    <a:srgbClr val="CCFF99"/>
    <a:srgbClr val="006600"/>
    <a:srgbClr val="E1E1EB"/>
    <a:srgbClr val="E2E8EA"/>
    <a:srgbClr val="F0F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86437" autoAdjust="0"/>
  </p:normalViewPr>
  <p:slideViewPr>
    <p:cSldViewPr snapToGrid="0">
      <p:cViewPr>
        <p:scale>
          <a:sx n="70" d="100"/>
          <a:sy n="70" d="100"/>
        </p:scale>
        <p:origin x="-1718" y="-504"/>
      </p:cViewPr>
      <p:guideLst>
        <p:guide orient="horz" pos="2160"/>
        <p:guide pos="2880"/>
      </p:guideLst>
    </p:cSldViewPr>
  </p:slideViewPr>
  <p:outlineViewPr>
    <p:cViewPr>
      <p:scale>
        <a:sx n="33" d="100"/>
        <a:sy n="33" d="100"/>
      </p:scale>
      <p:origin x="0" y="403"/>
    </p:cViewPr>
  </p:outlineViewPr>
  <p:notesTextViewPr>
    <p:cViewPr>
      <p:scale>
        <a:sx n="100" d="100"/>
        <a:sy n="100" d="100"/>
      </p:scale>
      <p:origin x="0" y="0"/>
    </p:cViewPr>
  </p:notesTextViewPr>
  <p:sorterViewPr>
    <p:cViewPr>
      <p:scale>
        <a:sx n="100" d="100"/>
        <a:sy n="100" d="100"/>
      </p:scale>
      <p:origin x="0" y="119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029075" cy="349250"/>
          </a:xfrm>
          <a:prstGeom prst="rect">
            <a:avLst/>
          </a:prstGeom>
          <a:noFill/>
          <a:ln>
            <a:noFill/>
          </a:ln>
          <a:effectLst/>
          <a:extLst/>
        </p:spPr>
        <p:txBody>
          <a:bodyPr vert="horz" wrap="square" lIns="93177" tIns="46588" rIns="93177" bIns="46588"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5265738" y="0"/>
            <a:ext cx="4029075" cy="349250"/>
          </a:xfrm>
          <a:prstGeom prst="rect">
            <a:avLst/>
          </a:prstGeom>
          <a:noFill/>
          <a:ln>
            <a:noFill/>
          </a:ln>
          <a:effectLst/>
          <a:extLst/>
        </p:spPr>
        <p:txBody>
          <a:bodyPr vert="horz" wrap="square" lIns="93177" tIns="46588" rIns="93177" bIns="46588"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0" y="6659563"/>
            <a:ext cx="4029075" cy="349250"/>
          </a:xfrm>
          <a:prstGeom prst="rect">
            <a:avLst/>
          </a:prstGeom>
          <a:noFill/>
          <a:ln>
            <a:noFill/>
          </a:ln>
          <a:effectLst/>
          <a:extLst/>
        </p:spPr>
        <p:txBody>
          <a:bodyPr vert="horz" wrap="square" lIns="93177" tIns="46588" rIns="93177" bIns="46588"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5265738" y="6659563"/>
            <a:ext cx="4029075" cy="349250"/>
          </a:xfrm>
          <a:prstGeom prst="rect">
            <a:avLst/>
          </a:prstGeom>
          <a:noFill/>
          <a:ln>
            <a:noFill/>
          </a:ln>
          <a:effectLst/>
          <a:extLst/>
        </p:spPr>
        <p:txBody>
          <a:bodyPr vert="horz" wrap="square" lIns="93177" tIns="46588" rIns="93177" bIns="46588" numCol="1" anchor="b" anchorCtr="0" compatLnSpc="1">
            <a:prstTxWarp prst="textNoShape">
              <a:avLst/>
            </a:prstTxWarp>
          </a:bodyPr>
          <a:lstStyle>
            <a:lvl1pPr algn="r" defTabSz="931863" eaLnBrk="1" hangingPunct="1">
              <a:defRPr sz="1200">
                <a:latin typeface="Arial" charset="0"/>
              </a:defRPr>
            </a:lvl1pPr>
          </a:lstStyle>
          <a:p>
            <a:pPr>
              <a:defRPr/>
            </a:pPr>
            <a:fld id="{D948B47F-9AE5-45D7-9FBF-697B7DB7BA3F}" type="slidenum">
              <a:rPr lang="en-US"/>
              <a:pPr>
                <a:defRPr/>
              </a:pPr>
              <a:t>‹#›</a:t>
            </a:fld>
            <a:endParaRPr lang="en-US"/>
          </a:p>
        </p:txBody>
      </p:sp>
    </p:spTree>
    <p:extLst>
      <p:ext uri="{BB962C8B-B14F-4D97-AF65-F5344CB8AC3E}">
        <p14:creationId xmlns:p14="http://schemas.microsoft.com/office/powerpoint/2010/main" val="359831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4029075" cy="3508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4387" name="Rectangle 3"/>
          <p:cNvSpPr>
            <a:spLocks noGrp="1" noChangeArrowheads="1"/>
          </p:cNvSpPr>
          <p:nvPr>
            <p:ph type="dt" idx="1"/>
          </p:nvPr>
        </p:nvSpPr>
        <p:spPr bwMode="auto">
          <a:xfrm>
            <a:off x="5265738" y="0"/>
            <a:ext cx="4029075" cy="3508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9" name="Rectangle 5"/>
          <p:cNvSpPr>
            <a:spLocks noGrp="1" noChangeArrowheads="1"/>
          </p:cNvSpPr>
          <p:nvPr>
            <p:ph type="body" sz="quarter" idx="3"/>
          </p:nvPr>
        </p:nvSpPr>
        <p:spPr bwMode="auto">
          <a:xfrm>
            <a:off x="930275" y="3330575"/>
            <a:ext cx="7435850" cy="31543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6657975"/>
            <a:ext cx="4029075" cy="3508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4391" name="Rectangle 7"/>
          <p:cNvSpPr>
            <a:spLocks noGrp="1" noChangeArrowheads="1"/>
          </p:cNvSpPr>
          <p:nvPr>
            <p:ph type="sldNum" sz="quarter" idx="5"/>
          </p:nvPr>
        </p:nvSpPr>
        <p:spPr bwMode="auto">
          <a:xfrm>
            <a:off x="5265738" y="6657975"/>
            <a:ext cx="4029075" cy="3508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3DA6FCD-54B6-4751-BBE1-27034053D566}" type="slidenum">
              <a:rPr lang="en-US"/>
              <a:pPr>
                <a:defRPr/>
              </a:pPr>
              <a:t>‹#›</a:t>
            </a:fld>
            <a:endParaRPr lang="en-US"/>
          </a:p>
        </p:txBody>
      </p:sp>
    </p:spTree>
    <p:extLst>
      <p:ext uri="{BB962C8B-B14F-4D97-AF65-F5344CB8AC3E}">
        <p14:creationId xmlns:p14="http://schemas.microsoft.com/office/powerpoint/2010/main" val="3946920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359572-4519-433B-88B9-687D083003CF}" type="slidenum">
              <a:rPr lang="en-US" smtClean="0">
                <a:latin typeface="Arial" charset="0"/>
              </a:rPr>
              <a:pPr/>
              <a:t>2</a:t>
            </a:fld>
            <a:endParaRPr 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t>Three cent US postage stamp from 1956 showing Harvey W. Wiley at the 50</a:t>
            </a:r>
            <a:r>
              <a:rPr lang="en-US" i="1" baseline="30000" smtClean="0"/>
              <a:t>th</a:t>
            </a:r>
            <a:r>
              <a:rPr lang="en-US" i="1" smtClean="0"/>
              <a:t> anniversary of the Food and Drug Laws</a:t>
            </a:r>
          </a:p>
          <a:p>
            <a:pPr eaLnBrk="1" hangingPunct="1"/>
            <a:r>
              <a:rPr lang="en-US" i="1" smtClean="0"/>
              <a:t>Thirty-two cent US postage stamp from 1998 showing label from Hunt’s remedy</a:t>
            </a: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Picture of a veterinarian collecting a blood sample from a calf</a:t>
            </a:r>
          </a:p>
          <a:p>
            <a:pPr eaLnBrk="1" hangingPunct="1"/>
            <a:r>
              <a:rPr lang="en-US" smtClean="0"/>
              <a:t>Picture of a veterinarian doing a physical examination on a dog</a:t>
            </a:r>
          </a:p>
          <a:p>
            <a:pPr eaLnBrk="1" hangingPunct="1"/>
            <a:r>
              <a:rPr lang="en-US" smtClean="0"/>
              <a:t>Picture of a cowboy preparing to tie a steer to restrain it for examination</a:t>
            </a:r>
          </a:p>
          <a:p>
            <a:pPr eaLnBrk="1" hangingPunct="1"/>
            <a:r>
              <a:rPr lang="en-US" smtClean="0"/>
              <a:t>Picture of a veterinary technician restraining a cat while a veterinarian collects samples</a:t>
            </a:r>
          </a:p>
          <a:p>
            <a:pPr eaLnBrk="1" hangingPunct="1"/>
            <a:endParaRPr lang="en-US" smtClean="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1ECFE51-9406-4E04-94D1-2DA579EFBFE5}" type="slidenum">
              <a:rPr lang="en-US" smtClean="0">
                <a:latin typeface="Arial" charset="0"/>
              </a:rPr>
              <a:pPr/>
              <a:t>20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Picture of a mammary gland of a dairy cow</a:t>
            </a: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EDCB3D-886C-4245-B792-189780A9B57B}" type="slidenum">
              <a:rPr lang="en-US" smtClean="0">
                <a:latin typeface="Arial" charset="0"/>
              </a:rPr>
              <a:pPr/>
              <a:t>21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Picture of a sample being pipetted into a well of a test plate to do a model test for safety</a:t>
            </a:r>
          </a:p>
          <a:p>
            <a:pPr eaLnBrk="1" hangingPunct="1"/>
            <a:r>
              <a:rPr lang="en-US" smtClean="0"/>
              <a:t>Picture of a laboratory mouse being held by a researcher</a:t>
            </a:r>
          </a:p>
          <a:p>
            <a:pPr eaLnBrk="1" hangingPunct="1"/>
            <a:r>
              <a:rPr lang="en-US" smtClean="0"/>
              <a:t>Picture of mechanical dogs to illustrate concept of a model dog</a:t>
            </a: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63EEDEA-2A13-4DF6-AADA-0C43608569EB}" type="slidenum">
              <a:rPr lang="en-US" smtClean="0">
                <a:latin typeface="Arial" charset="0"/>
              </a:rPr>
              <a:pPr/>
              <a:t>22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Picture of Brahman cows that are very thin with loose skin</a:t>
            </a:r>
          </a:p>
          <a:p>
            <a:pPr eaLnBrk="1" hangingPunct="1"/>
            <a:r>
              <a:rPr lang="en-US" smtClean="0"/>
              <a:t>Picture of Scottish cattle with a high body condition score and very thick hair</a:t>
            </a:r>
          </a:p>
          <a:p>
            <a:pPr eaLnBrk="1" hangingPunct="1"/>
            <a:r>
              <a:rPr lang="en-US" smtClean="0"/>
              <a:t>Picture of an obese cat</a:t>
            </a:r>
          </a:p>
          <a:p>
            <a:pPr eaLnBrk="1" hangingPunct="1"/>
            <a:r>
              <a:rPr lang="en-US" smtClean="0"/>
              <a:t>Picture of two dogs, one that is very large and one that is very small</a:t>
            </a:r>
          </a:p>
          <a:p>
            <a:pPr eaLnBrk="1" hangingPunct="1"/>
            <a:r>
              <a:rPr lang="en-US" smtClean="0"/>
              <a:t>Picture of a dog that is very thin and in poor health with skin disease</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BF25DEB-9315-45BC-B6AC-83DD81D8CDB1}" type="slidenum">
              <a:rPr lang="en-US" smtClean="0">
                <a:latin typeface="Arial" charset="0"/>
              </a:rPr>
              <a:pPr/>
              <a:t>24</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Picture of individual cat</a:t>
            </a:r>
          </a:p>
          <a:p>
            <a:pPr eaLnBrk="1" hangingPunct="1"/>
            <a:r>
              <a:rPr lang="en-US" smtClean="0"/>
              <a:t>Picture of group of cats representing a population</a:t>
            </a: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F0995D3-BB50-4E9E-AF26-2F54D844DC2A}" type="slidenum">
              <a:rPr lang="en-US" smtClean="0">
                <a:latin typeface="Arial" charset="0"/>
              </a:rPr>
              <a:pPr/>
              <a:t>25</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B0CACE5-8AB5-42FB-A34A-39A421E7F9A7}" type="slidenum">
              <a:rPr lang="en-US" smtClean="0">
                <a:latin typeface="Arial" charset="0"/>
              </a:rPr>
              <a:pPr/>
              <a:t>26</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Picture of a person wearing a protective suit and mask</a:t>
            </a:r>
          </a:p>
          <a:p>
            <a:pPr eaLnBrk="1" hangingPunct="1"/>
            <a:r>
              <a:rPr lang="en-US" smtClean="0"/>
              <a:t>Picture of a boy hugging a dog</a:t>
            </a:r>
          </a:p>
          <a:p>
            <a:pPr eaLnBrk="1" hangingPunct="1"/>
            <a:r>
              <a:rPr lang="en-US" smtClean="0"/>
              <a:t>Graphic of a man picking up feces behind a dog</a:t>
            </a: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108DEFE-78F1-4356-94A6-B59891C3D9FF}" type="slidenum">
              <a:rPr lang="en-US" smtClean="0">
                <a:latin typeface="Arial" charset="0"/>
              </a:rPr>
              <a:pPr/>
              <a:t>27</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Venn diagram showing the overlap of 3 circles representing Exposure, Hazard and Vulnerability with the center overlap labeled to represent Risk</a:t>
            </a: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59CB306-169C-459A-8BCE-74C888C96242}" type="slidenum">
              <a:rPr lang="en-US" smtClean="0">
                <a:latin typeface="Arial" charset="0"/>
              </a:rPr>
              <a:pPr/>
              <a:t>28</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Venn diagram showing the overlap of 3 circles representing Exposure, Hazard and Vulnerability with the center overlap labeled to represent Risk</a:t>
            </a:r>
          </a:p>
          <a:p>
            <a:pPr eaLnBrk="1" hangingPunct="1"/>
            <a:endParaRPr lang="en-US"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2D8C81-698E-4C7B-A0C6-0A71F4230DB5}" type="slidenum">
              <a:rPr lang="en-US" smtClean="0">
                <a:latin typeface="Arial" charset="0"/>
              </a:rPr>
              <a:pPr/>
              <a:t>31</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Venn diagram showing the overlap of 3 circles representing Exposure, Hazard and Vulnerability with the center overlap labeled to represent Risk</a:t>
            </a:r>
          </a:p>
          <a:p>
            <a:pPr eaLnBrk="1" hangingPunct="1"/>
            <a:endParaRPr lang="en-US"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560BE8C-BB14-4F6E-B47F-729F29364BB8}" type="slidenum">
              <a:rPr lang="en-US" smtClean="0">
                <a:latin typeface="Arial" charset="0"/>
              </a:rPr>
              <a:pPr/>
              <a:t>32</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5EDF117-49B1-42B9-AC38-8D508521B370}" type="slidenum">
              <a:rPr lang="en-US" smtClean="0">
                <a:latin typeface="Arial" charset="0"/>
              </a:rPr>
              <a:pPr/>
              <a:t>3</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t>E.W. Kemble’s 1906 “Death’s Laboratory” cover for Collier's National Weekly;</a:t>
            </a:r>
            <a:r>
              <a:rPr lang="en-US" smtClean="0"/>
              <a:t> </a:t>
            </a:r>
          </a:p>
          <a:p>
            <a:pPr eaLnBrk="1" hangingPunct="1"/>
            <a:r>
              <a:rPr lang="en-US" smtClean="0"/>
              <a:t>Label for Sulfanilamide Elixir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19E2A2-2919-4EFA-82FB-CC72D561B25B}" type="slidenum">
              <a:rPr lang="en-US" smtClean="0">
                <a:latin typeface="Arial" charset="0"/>
              </a:rPr>
              <a:pPr/>
              <a:t>34</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148B51D-D171-4690-A9C0-35CCDE664768}" type="slidenum">
              <a:rPr lang="en-US" smtClean="0">
                <a:latin typeface="Arial" charset="0"/>
              </a:rPr>
              <a:pPr/>
              <a:t>4</a:t>
            </a:fld>
            <a:endParaRPr 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729746C-0B40-447A-A874-28D3723309EE}" type="slidenum">
              <a:rPr lang="en-US" smtClean="0">
                <a:latin typeface="Arial" charset="0"/>
              </a:rPr>
              <a:pPr/>
              <a:t>5</a:t>
            </a:fld>
            <a:endParaRPr lang="en-US"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Picture of individual cat</a:t>
            </a:r>
          </a:p>
          <a:p>
            <a:pPr eaLnBrk="1" hangingPunct="1"/>
            <a:r>
              <a:rPr lang="en-US" smtClean="0"/>
              <a:t>Picture of group of cats representing a population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B8C85B6-2BDF-4EA6-A6CC-FCD8172A3A90}" type="slidenum">
              <a:rPr lang="en-US" smtClean="0">
                <a:latin typeface="Arial" charset="0"/>
              </a:rPr>
              <a:pPr/>
              <a:t>6</a:t>
            </a:fld>
            <a:endParaRPr lang="en-US"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Cover of Science magazine from July 2005 representing a slot machine to express the low probability of success in the drug discovery process</a:t>
            </a:r>
          </a:p>
          <a:p>
            <a:pPr eaLnBrk="1" hangingPunct="1"/>
            <a:r>
              <a:rPr lang="en-US" smtClean="0"/>
              <a:t>Image representing the CVM post-approval drug surveillance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E49ACC1-F44B-418C-BEEC-117649FCBE74}" type="slidenum">
              <a:rPr lang="en-US" smtClean="0">
                <a:latin typeface="Arial" charset="0"/>
              </a:rPr>
              <a:pPr/>
              <a:t>7</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Cover of Science magazine from July 2005 representing a slot machine to express the low probability of success in the drug discovery process</a:t>
            </a:r>
          </a:p>
          <a:p>
            <a:pPr eaLnBrk="1" hangingPunct="1"/>
            <a:r>
              <a:rPr lang="en-US" smtClean="0"/>
              <a:t>Image representing the CVM post-approval drug surveillance program</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Cover of Science magazine from July 2005 representing a slot machine to express the low probability of success in the drug discovery process</a:t>
            </a:r>
          </a:p>
          <a:p>
            <a:pPr eaLnBrk="1" hangingPunct="1"/>
            <a:endParaRPr 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2CAF77B-BBEF-47EB-AA15-A0BA4B614BC5}" type="slidenum">
              <a:rPr lang="en-US" smtClean="0">
                <a:latin typeface="Arial" charset="0"/>
              </a:rPr>
              <a:pPr/>
              <a:t>8</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Bar graph showing the affect of increasing dose on the toxicity of the animals from no effect on the animal to therapeutic effects to increasing toxicity</a:t>
            </a: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A988B73-1D78-4CC3-84C2-A53EF878ED73}" type="slidenum">
              <a:rPr lang="en-US" smtClean="0">
                <a:latin typeface="Arial" charset="0"/>
              </a:rPr>
              <a:pPr/>
              <a:t>10</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Picture of a veterinarian collecting a blood sample from a calf</a:t>
            </a:r>
          </a:p>
          <a:p>
            <a:pPr eaLnBrk="1" hangingPunct="1"/>
            <a:r>
              <a:rPr lang="en-US" dirty="0" smtClean="0"/>
              <a:t>Picture of a veterinarian doing a physical examination on a dog</a:t>
            </a:r>
          </a:p>
          <a:p>
            <a:pPr eaLnBrk="1" hangingPunct="1"/>
            <a:r>
              <a:rPr lang="en-US" dirty="0" smtClean="0"/>
              <a:t>Picture of a cowboy preparing to tie a steer to restrain it for examination</a:t>
            </a:r>
          </a:p>
          <a:p>
            <a:pPr eaLnBrk="1" hangingPunct="1"/>
            <a:r>
              <a:rPr lang="en-US" dirty="0" smtClean="0"/>
              <a:t>Picture of a veterinary technician restraining a cat while a veterinarian collects samples</a:t>
            </a:r>
          </a:p>
          <a:p>
            <a:pPr eaLnBrk="1" hangingPunct="1"/>
            <a:endParaRPr lang="en-US" dirty="0" smtClean="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1F53660-4726-4D88-87C5-D8CA531CB7A2}" type="slidenum">
              <a:rPr lang="en-US" smtClean="0">
                <a:latin typeface="Arial" charset="0"/>
              </a:rPr>
              <a:pPr/>
              <a:t>18</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l="327" t="6372" r="2457" b="6607"/>
          <a:stretch>
            <a:fillRect/>
          </a:stretch>
        </p:blipFill>
        <p:spPr bwMode="auto">
          <a:xfrm>
            <a:off x="403225" y="712788"/>
            <a:ext cx="84613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425450" y="488950"/>
            <a:ext cx="711200" cy="474663"/>
            <a:chOff x="720" y="336"/>
            <a:chExt cx="624" cy="432"/>
          </a:xfrm>
        </p:grpSpPr>
        <p:sp>
          <p:nvSpPr>
            <p:cNvPr id="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8" name="Group 6"/>
          <p:cNvGrpSpPr>
            <a:grpSpLocks/>
          </p:cNvGrpSpPr>
          <p:nvPr/>
        </p:nvGrpSpPr>
        <p:grpSpPr bwMode="auto">
          <a:xfrm>
            <a:off x="549275" y="911225"/>
            <a:ext cx="738188" cy="474663"/>
            <a:chOff x="912" y="2640"/>
            <a:chExt cx="672" cy="432"/>
          </a:xfrm>
        </p:grpSpPr>
        <p:sp>
          <p:nvSpPr>
            <p:cNvPr id="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0"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1" name="Rectangle 9"/>
          <p:cNvSpPr>
            <a:spLocks noChangeArrowheads="1"/>
          </p:cNvSpPr>
          <p:nvPr/>
        </p:nvSpPr>
        <p:spPr bwMode="auto">
          <a:xfrm>
            <a:off x="134938" y="838200"/>
            <a:ext cx="560387"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p:nvSpPr>
        <p:spPr bwMode="auto">
          <a:xfrm>
            <a:off x="769938" y="3810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 name="Rectangle 11"/>
          <p:cNvSpPr>
            <a:spLocks noChangeArrowheads="1"/>
          </p:cNvSpPr>
          <p:nvPr/>
        </p:nvSpPr>
        <p:spPr bwMode="auto">
          <a:xfrm flipV="1">
            <a:off x="565150" y="606425"/>
            <a:ext cx="8578850" cy="682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14" name="Picture 21" descr="fda_cvm_02"/>
          <p:cNvPicPr>
            <a:picLocks noChangeAspect="1" noChangeArrowheads="1"/>
          </p:cNvPicPr>
          <p:nvPr userDrawn="1"/>
        </p:nvPicPr>
        <p:blipFill>
          <a:blip r:embed="rId3">
            <a:extLst>
              <a:ext uri="{28A0092B-C50C-407E-A947-70E740481C1C}">
                <a14:useLocalDpi xmlns:a14="http://schemas.microsoft.com/office/drawing/2010/main" val="0"/>
              </a:ext>
            </a:extLst>
          </a:blip>
          <a:srcRect b="-4999"/>
          <a:stretch>
            <a:fillRect/>
          </a:stretch>
        </p:blipFill>
        <p:spPr bwMode="auto">
          <a:xfrm>
            <a:off x="0" y="5829300"/>
            <a:ext cx="9144000" cy="80010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 Box 22"/>
          <p:cNvSpPr txBox="1">
            <a:spLocks noChangeArrowheads="1"/>
          </p:cNvSpPr>
          <p:nvPr userDrawn="1"/>
        </p:nvSpPr>
        <p:spPr bwMode="auto">
          <a:xfrm>
            <a:off x="-12700" y="6618288"/>
            <a:ext cx="9156700" cy="274637"/>
          </a:xfrm>
          <a:prstGeom prst="rect">
            <a:avLst/>
          </a:prstGeom>
          <a:solidFill>
            <a:srgbClr val="000066"/>
          </a:solidFill>
          <a:ln>
            <a:noFill/>
          </a:ln>
          <a:effectLst/>
          <a:extLst/>
        </p:spPr>
        <p:txBody>
          <a:bodyPr>
            <a:spAutoFit/>
          </a:bodyPr>
          <a:lstStyle/>
          <a:p>
            <a:pPr algn="ctr">
              <a:spcBef>
                <a:spcPct val="50000"/>
              </a:spcBef>
              <a:defRPr/>
            </a:pPr>
            <a:r>
              <a:rPr lang="en-US" sz="1200" b="1">
                <a:solidFill>
                  <a:srgbClr val="FFFFCC"/>
                </a:solidFill>
                <a:effectLst>
                  <a:outerShdw blurRad="38100" dist="38100" dir="2700000" algn="tl">
                    <a:srgbClr val="000000"/>
                  </a:outerShdw>
                </a:effectLst>
                <a:latin typeface="Serifa BT" pitchFamily="18" charset="0"/>
              </a:rPr>
              <a:t>Office of New Animal Drug Evaluation</a:t>
            </a:r>
          </a:p>
        </p:txBody>
      </p:sp>
      <p:sp>
        <p:nvSpPr>
          <p:cNvPr id="5132" name="Rectangle 12"/>
          <p:cNvSpPr>
            <a:spLocks noGrp="1" noChangeArrowheads="1"/>
          </p:cNvSpPr>
          <p:nvPr>
            <p:ph type="ctrTitle"/>
          </p:nvPr>
        </p:nvSpPr>
        <p:spPr>
          <a:xfrm>
            <a:off x="1181100" y="1689100"/>
            <a:ext cx="6667500" cy="1397000"/>
          </a:xfrm>
        </p:spPr>
        <p:txBody>
          <a:bodyPr anchor="ctr"/>
          <a:lstStyle>
            <a:lvl1pPr algn="ctr">
              <a:defRPr/>
            </a:lvl1pPr>
          </a:lstStyle>
          <a:p>
            <a:pPr lvl="0"/>
            <a:r>
              <a:rPr lang="en-US" noProof="0" smtClean="0"/>
              <a:t>Click to edit Master title style</a:t>
            </a:r>
          </a:p>
        </p:txBody>
      </p:sp>
      <p:sp>
        <p:nvSpPr>
          <p:cNvPr id="5133" name="Rectangle 13"/>
          <p:cNvSpPr>
            <a:spLocks noGrp="1" noChangeArrowheads="1"/>
          </p:cNvSpPr>
          <p:nvPr>
            <p:ph type="subTitle" idx="1"/>
          </p:nvPr>
        </p:nvSpPr>
        <p:spPr>
          <a:xfrm>
            <a:off x="1358900" y="4368800"/>
            <a:ext cx="6400800" cy="1079500"/>
          </a:xfrm>
        </p:spPr>
        <p:txBody>
          <a:bodyPr/>
          <a:lstStyle>
            <a:lvl1pPr marL="0" indent="0" algn="ctr">
              <a:buFont typeface="Webdings" pitchFamily="18"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74682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22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228600"/>
            <a:ext cx="2100263"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1499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395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92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923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78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37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319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5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979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372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l="327" t="6372" r="2457" b="6607"/>
          <a:stretch>
            <a:fillRect/>
          </a:stretch>
        </p:blipFill>
        <p:spPr bwMode="auto">
          <a:xfrm>
            <a:off x="403225" y="712788"/>
            <a:ext cx="84613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7"/>
          <p:cNvGrpSpPr>
            <a:grpSpLocks/>
          </p:cNvGrpSpPr>
          <p:nvPr userDrawn="1"/>
        </p:nvGrpSpPr>
        <p:grpSpPr bwMode="auto">
          <a:xfrm>
            <a:off x="127000" y="471488"/>
            <a:ext cx="8556625" cy="1052512"/>
            <a:chOff x="80" y="624"/>
            <a:chExt cx="5390" cy="663"/>
          </a:xfrm>
        </p:grpSpPr>
        <p:sp>
          <p:nvSpPr>
            <p:cNvPr id="1032" name="Rectangle 2"/>
            <p:cNvSpPr>
              <a:spLocks noChangeArrowheads="1"/>
            </p:cNvSpPr>
            <p:nvPr/>
          </p:nvSpPr>
          <p:spPr bwMode="ltGray">
            <a:xfrm>
              <a:off x="263" y="692"/>
              <a:ext cx="276" cy="299"/>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p>
          </p:txBody>
        </p:sp>
        <p:sp>
          <p:nvSpPr>
            <p:cNvPr id="1033" name="Rectangle 3"/>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1034" name="Rectangle 4"/>
            <p:cNvSpPr>
              <a:spLocks noChangeArrowheads="1"/>
            </p:cNvSpPr>
            <p:nvPr/>
          </p:nvSpPr>
          <p:spPr bwMode="ltGray">
            <a:xfrm>
              <a:off x="341" y="958"/>
              <a:ext cx="266" cy="299"/>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p>
          </p:txBody>
        </p:sp>
        <p:sp>
          <p:nvSpPr>
            <p:cNvPr id="1035" name="Rectangle 5"/>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1036"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p>
          </p:txBody>
        </p:sp>
        <p:sp>
          <p:nvSpPr>
            <p:cNvPr id="1037" name="Rectangle 7"/>
            <p:cNvSpPr>
              <a:spLocks noChangeArrowheads="1"/>
            </p:cNvSpPr>
            <p:nvPr/>
          </p:nvSpPr>
          <p:spPr bwMode="gray">
            <a:xfrm>
              <a:off x="480" y="624"/>
              <a:ext cx="20" cy="66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p>
          </p:txBody>
        </p:sp>
        <p:sp>
          <p:nvSpPr>
            <p:cNvPr id="1038" name="Rectangle 8"/>
            <p:cNvSpPr>
              <a:spLocks noChangeArrowheads="1"/>
            </p:cNvSpPr>
            <p:nvPr/>
          </p:nvSpPr>
          <p:spPr bwMode="gray">
            <a:xfrm>
              <a:off x="288" y="1104"/>
              <a:ext cx="5182" cy="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grpSp>
      <p:sp>
        <p:nvSpPr>
          <p:cNvPr id="1028" name="Rectangle 9"/>
          <p:cNvSpPr>
            <a:spLocks noGrp="1" noChangeArrowheads="1"/>
          </p:cNvSpPr>
          <p:nvPr>
            <p:ph type="title"/>
          </p:nvPr>
        </p:nvSpPr>
        <p:spPr bwMode="auto">
          <a:xfrm>
            <a:off x="1066800" y="228600"/>
            <a:ext cx="77930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10"/>
          <p:cNvSpPr>
            <a:spLocks noGrp="1" noChangeArrowheads="1"/>
          </p:cNvSpPr>
          <p:nvPr>
            <p:ph type="body" idx="1"/>
          </p:nvPr>
        </p:nvSpPr>
        <p:spPr bwMode="auto">
          <a:xfrm>
            <a:off x="457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20" descr="fda_cvm_02"/>
          <p:cNvPicPr>
            <a:picLocks noChangeAspect="1" noChangeArrowheads="1"/>
          </p:cNvPicPr>
          <p:nvPr userDrawn="1"/>
        </p:nvPicPr>
        <p:blipFill>
          <a:blip r:embed="rId14">
            <a:extLst>
              <a:ext uri="{28A0092B-C50C-407E-A947-70E740481C1C}">
                <a14:useLocalDpi xmlns:a14="http://schemas.microsoft.com/office/drawing/2010/main" val="0"/>
              </a:ext>
            </a:extLst>
          </a:blip>
          <a:srcRect b="-4999"/>
          <a:stretch>
            <a:fillRect/>
          </a:stretch>
        </p:blipFill>
        <p:spPr bwMode="auto">
          <a:xfrm>
            <a:off x="0" y="5829300"/>
            <a:ext cx="9144000" cy="80010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17" name="Text Box 21"/>
          <p:cNvSpPr txBox="1">
            <a:spLocks noChangeArrowheads="1"/>
          </p:cNvSpPr>
          <p:nvPr userDrawn="1"/>
        </p:nvSpPr>
        <p:spPr bwMode="auto">
          <a:xfrm>
            <a:off x="-12700" y="6618288"/>
            <a:ext cx="9156700" cy="274637"/>
          </a:xfrm>
          <a:prstGeom prst="rect">
            <a:avLst/>
          </a:prstGeom>
          <a:solidFill>
            <a:srgbClr val="000066"/>
          </a:solidFill>
          <a:ln>
            <a:noFill/>
          </a:ln>
          <a:effectLst/>
          <a:extLst/>
        </p:spPr>
        <p:txBody>
          <a:bodyPr>
            <a:spAutoFit/>
          </a:bodyPr>
          <a:lstStyle/>
          <a:p>
            <a:pPr algn="ctr">
              <a:spcBef>
                <a:spcPct val="50000"/>
              </a:spcBef>
              <a:defRPr/>
            </a:pPr>
            <a:r>
              <a:rPr lang="en-US" sz="1200" b="1">
                <a:solidFill>
                  <a:srgbClr val="FFFFCC"/>
                </a:solidFill>
                <a:effectLst>
                  <a:outerShdw blurRad="38100" dist="38100" dir="2700000" algn="tl">
                    <a:srgbClr val="000000"/>
                  </a:outerShdw>
                </a:effectLst>
                <a:latin typeface="Serifa BT" pitchFamily="18" charset="0"/>
              </a:rPr>
              <a:t>Office of New Animal Drug Evaluation</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SzPct val="105000"/>
        <a:buFont typeface="Webdings" pitchFamily="18" charset="2"/>
        <a:buChar char="õ"/>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SzPct val="105000"/>
        <a:buFont typeface="Webdings" pitchFamily="18" charset="2"/>
        <a:buChar char="ö"/>
        <a:defRPr sz="2800">
          <a:solidFill>
            <a:schemeClr val="tx2"/>
          </a:solidFill>
          <a:latin typeface="+mn-lt"/>
        </a:defRPr>
      </a:lvl2pPr>
      <a:lvl3pPr marL="1143000" indent="-228600" algn="l" rtl="0" eaLnBrk="0" fontAlgn="base" hangingPunct="0">
        <a:spcBef>
          <a:spcPct val="20000"/>
        </a:spcBef>
        <a:spcAft>
          <a:spcPct val="0"/>
        </a:spcAft>
        <a:buClr>
          <a:schemeClr val="tx2"/>
        </a:buClr>
        <a:buSzPct val="105000"/>
        <a:buFont typeface="Webdings" pitchFamily="18" charset="2"/>
        <a:buChar char="ô"/>
        <a:defRPr sz="2400">
          <a:solidFill>
            <a:schemeClr val="tx2"/>
          </a:solidFill>
          <a:latin typeface="+mn-lt"/>
        </a:defRPr>
      </a:lvl3pPr>
      <a:lvl4pPr marL="1600200" indent="-228600" algn="l" rtl="0" eaLnBrk="0" fontAlgn="base" hangingPunct="0">
        <a:spcBef>
          <a:spcPct val="20000"/>
        </a:spcBef>
        <a:spcAft>
          <a:spcPct val="0"/>
        </a:spcAft>
        <a:buClr>
          <a:schemeClr val="tx2"/>
        </a:buClr>
        <a:buSzPct val="105000"/>
        <a:buFont typeface="Webdings" pitchFamily="18" charset="2"/>
        <a:buChar char="ó"/>
        <a:defRPr sz="2000">
          <a:solidFill>
            <a:schemeClr val="tx2"/>
          </a:solidFill>
          <a:latin typeface="+mn-lt"/>
        </a:defRPr>
      </a:lvl4pPr>
      <a:lvl5pPr marL="2057400" indent="-228600" algn="l" rtl="0" eaLnBrk="0" fontAlgn="base" hangingPunct="0">
        <a:spcBef>
          <a:spcPct val="20000"/>
        </a:spcBef>
        <a:spcAft>
          <a:spcPct val="0"/>
        </a:spcAft>
        <a:buClr>
          <a:schemeClr val="tx2"/>
        </a:buClr>
        <a:buSzPct val="105000"/>
        <a:buFont typeface="Webdings" pitchFamily="18" charset="2"/>
        <a:buChar char="k"/>
        <a:defRPr sz="2000">
          <a:solidFill>
            <a:schemeClr val="tx2"/>
          </a:solidFill>
          <a:latin typeface="+mn-lt"/>
        </a:defRPr>
      </a:lvl5pPr>
      <a:lvl6pPr marL="2514600" indent="-228600" algn="l" rtl="0" fontAlgn="base">
        <a:spcBef>
          <a:spcPct val="20000"/>
        </a:spcBef>
        <a:spcAft>
          <a:spcPct val="0"/>
        </a:spcAft>
        <a:buClr>
          <a:schemeClr val="tx2"/>
        </a:buClr>
        <a:buSzPct val="105000"/>
        <a:buFont typeface="Webdings" pitchFamily="18" charset="2"/>
        <a:buChar char="k"/>
        <a:defRPr sz="2000">
          <a:solidFill>
            <a:schemeClr val="tx2"/>
          </a:solidFill>
          <a:latin typeface="+mn-lt"/>
        </a:defRPr>
      </a:lvl6pPr>
      <a:lvl7pPr marL="2971800" indent="-228600" algn="l" rtl="0" fontAlgn="base">
        <a:spcBef>
          <a:spcPct val="20000"/>
        </a:spcBef>
        <a:spcAft>
          <a:spcPct val="0"/>
        </a:spcAft>
        <a:buClr>
          <a:schemeClr val="tx2"/>
        </a:buClr>
        <a:buSzPct val="105000"/>
        <a:buFont typeface="Webdings" pitchFamily="18" charset="2"/>
        <a:buChar char="k"/>
        <a:defRPr sz="2000">
          <a:solidFill>
            <a:schemeClr val="tx2"/>
          </a:solidFill>
          <a:latin typeface="+mn-lt"/>
        </a:defRPr>
      </a:lvl7pPr>
      <a:lvl8pPr marL="3429000" indent="-228600" algn="l" rtl="0" fontAlgn="base">
        <a:spcBef>
          <a:spcPct val="20000"/>
        </a:spcBef>
        <a:spcAft>
          <a:spcPct val="0"/>
        </a:spcAft>
        <a:buClr>
          <a:schemeClr val="tx2"/>
        </a:buClr>
        <a:buSzPct val="105000"/>
        <a:buFont typeface="Webdings" pitchFamily="18" charset="2"/>
        <a:buChar char="k"/>
        <a:defRPr sz="2000">
          <a:solidFill>
            <a:schemeClr val="tx2"/>
          </a:solidFill>
          <a:latin typeface="+mn-lt"/>
        </a:defRPr>
      </a:lvl8pPr>
      <a:lvl9pPr marL="3886200" indent="-228600" algn="l" rtl="0" fontAlgn="base">
        <a:spcBef>
          <a:spcPct val="20000"/>
        </a:spcBef>
        <a:spcAft>
          <a:spcPct val="0"/>
        </a:spcAft>
        <a:buClr>
          <a:schemeClr val="tx2"/>
        </a:buClr>
        <a:buSzPct val="105000"/>
        <a:buFont typeface="Webdings" pitchFamily="18" charset="2"/>
        <a:buChar char="k"/>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7.png"/><Relationship Id="rId7"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wmf"/><Relationship Id="rId4" Type="http://schemas.openxmlformats.org/officeDocument/2006/relationships/image" Target="../media/image8.png"/><Relationship Id="rId9"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06438" y="3409950"/>
            <a:ext cx="7797800" cy="1370013"/>
          </a:xfrm>
        </p:spPr>
        <p:txBody>
          <a:bodyPr/>
          <a:lstStyle/>
          <a:p>
            <a:pPr eaLnBrk="1" hangingPunct="1">
              <a:lnSpc>
                <a:spcPct val="90000"/>
              </a:lnSpc>
            </a:pPr>
            <a:r>
              <a:rPr lang="en-US" sz="2400" smtClean="0"/>
              <a:t>Laura L. Hungerford, DVM, MPH, PhD</a:t>
            </a:r>
          </a:p>
          <a:p>
            <a:pPr eaLnBrk="1" hangingPunct="1">
              <a:lnSpc>
                <a:spcPct val="90000"/>
              </a:lnSpc>
            </a:pPr>
            <a:r>
              <a:rPr lang="en-US" sz="2400" smtClean="0"/>
              <a:t>Senior Advisor, Science and Policy, ONADE</a:t>
            </a:r>
          </a:p>
          <a:p>
            <a:pPr eaLnBrk="1" hangingPunct="1">
              <a:lnSpc>
                <a:spcPct val="90000"/>
              </a:lnSpc>
            </a:pPr>
            <a:r>
              <a:rPr lang="en-US" sz="2400" smtClean="0"/>
              <a:t>Professor, University of Maryland School of Medicine</a:t>
            </a:r>
          </a:p>
        </p:txBody>
      </p:sp>
      <p:sp>
        <p:nvSpPr>
          <p:cNvPr id="3074" name="Rectangle 2"/>
          <p:cNvSpPr>
            <a:spLocks noGrp="1" noChangeArrowheads="1"/>
          </p:cNvSpPr>
          <p:nvPr>
            <p:ph type="ctrTitle"/>
          </p:nvPr>
        </p:nvSpPr>
        <p:spPr>
          <a:xfrm>
            <a:off x="1238250" y="1574800"/>
            <a:ext cx="6667500" cy="1892300"/>
          </a:xfrm>
        </p:spPr>
        <p:txBody>
          <a:bodyPr/>
          <a:lstStyle/>
          <a:p>
            <a:pPr eaLnBrk="1" hangingPunct="1"/>
            <a:r>
              <a:rPr lang="en-US" sz="5400" dirty="0" smtClean="0"/>
              <a:t>Target Animal Safety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Colorful graph of the &quot;Margin of safety studies&quot;.  As Increasing dose of medication (often 1X, 3X, 5X intended dose) the range is from No effect on animal, Therapeutic effects, and Increasing toxicity"/>
          <p:cNvGrpSpPr/>
          <p:nvPr/>
        </p:nvGrpSpPr>
        <p:grpSpPr>
          <a:xfrm>
            <a:off x="274638" y="2838450"/>
            <a:ext cx="8564562" cy="3089275"/>
            <a:chOff x="274638" y="2838450"/>
            <a:chExt cx="8564562" cy="3089275"/>
          </a:xfrm>
        </p:grpSpPr>
        <p:grpSp>
          <p:nvGrpSpPr>
            <p:cNvPr id="2" name="Group 1" descr="Visual chart of Increasing dose with arrows pointing to &quot;No Effect on animal&quot;, &quot;Therapeutic effects&quot; and &quot;Increasing toxicity&quot;"/>
            <p:cNvGrpSpPr/>
            <p:nvPr/>
          </p:nvGrpSpPr>
          <p:grpSpPr>
            <a:xfrm>
              <a:off x="274638" y="3144838"/>
              <a:ext cx="7824787" cy="2782887"/>
              <a:chOff x="274638" y="3144838"/>
              <a:chExt cx="7824787" cy="2782887"/>
            </a:xfrm>
          </p:grpSpPr>
          <p:grpSp>
            <p:nvGrpSpPr>
              <p:cNvPr id="12290" name="Group 10" descr="Bar graph showing the affect of increasing dose on the toxicity of the animals from no effect on the animal to therapeutic effects to increasing toxicity&#10;"/>
              <p:cNvGrpSpPr>
                <a:grpSpLocks/>
              </p:cNvGrpSpPr>
              <p:nvPr/>
            </p:nvGrpSpPr>
            <p:grpSpPr bwMode="auto">
              <a:xfrm>
                <a:off x="981075" y="3144838"/>
                <a:ext cx="3411538" cy="2686050"/>
                <a:chOff x="907" y="1635"/>
                <a:chExt cx="2149" cy="1905"/>
              </a:xfrm>
            </p:grpSpPr>
            <p:sp>
              <p:nvSpPr>
                <p:cNvPr id="12304" name="Rectangle 4"/>
                <p:cNvSpPr>
                  <a:spLocks noChangeArrowheads="1"/>
                </p:cNvSpPr>
                <p:nvPr/>
              </p:nvSpPr>
              <p:spPr bwMode="auto">
                <a:xfrm>
                  <a:off x="908" y="2037"/>
                  <a:ext cx="2148" cy="1092"/>
                </a:xfrm>
                <a:prstGeom prst="rect">
                  <a:avLst/>
                </a:prstGeom>
                <a:gradFill rotWithShape="1">
                  <a:gsLst>
                    <a:gs pos="0">
                      <a:srgbClr val="800000"/>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305" name="Rectangle 6"/>
                <p:cNvSpPr>
                  <a:spLocks noChangeArrowheads="1"/>
                </p:cNvSpPr>
                <p:nvPr/>
              </p:nvSpPr>
              <p:spPr bwMode="auto">
                <a:xfrm>
                  <a:off x="907" y="3113"/>
                  <a:ext cx="2149" cy="427"/>
                </a:xfrm>
                <a:prstGeom prst="rect">
                  <a:avLst/>
                </a:prstGeom>
                <a:gradFill rotWithShape="1">
                  <a:gsLst>
                    <a:gs pos="0">
                      <a:srgbClr val="006600"/>
                    </a:gs>
                    <a:gs pos="100000">
                      <a:srgbClr val="BCBA7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306" name="Rectangle 9"/>
                <p:cNvSpPr>
                  <a:spLocks noChangeArrowheads="1"/>
                </p:cNvSpPr>
                <p:nvPr/>
              </p:nvSpPr>
              <p:spPr bwMode="auto">
                <a:xfrm>
                  <a:off x="908" y="1635"/>
                  <a:ext cx="2148" cy="408"/>
                </a:xfrm>
                <a:prstGeom prst="rect">
                  <a:avLst/>
                </a:prstGeom>
                <a:gradFill rotWithShape="1">
                  <a:gsLst>
                    <a:gs pos="0">
                      <a:srgbClr val="3B0000"/>
                    </a:gs>
                    <a:gs pos="100000">
                      <a:srgbClr val="8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48495" name="Rectangle 15"/>
              <p:cNvSpPr>
                <a:spLocks noChangeArrowheads="1"/>
              </p:cNvSpPr>
              <p:nvPr/>
            </p:nvSpPr>
            <p:spPr bwMode="auto">
              <a:xfrm rot="16200000">
                <a:off x="-681037" y="4197350"/>
                <a:ext cx="24399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dirty="0">
                    <a:solidFill>
                      <a:schemeClr val="tx2"/>
                    </a:solidFill>
                  </a:rPr>
                  <a:t>Increasing Dose</a:t>
                </a:r>
              </a:p>
            </p:txBody>
          </p:sp>
          <p:sp>
            <p:nvSpPr>
              <p:cNvPr id="12295" name="Line 16"/>
              <p:cNvSpPr>
                <a:spLocks noChangeShapeType="1"/>
              </p:cNvSpPr>
              <p:nvPr/>
            </p:nvSpPr>
            <p:spPr bwMode="auto">
              <a:xfrm flipV="1">
                <a:off x="766763" y="3170238"/>
                <a:ext cx="0" cy="26543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7" name="Rectangle 17"/>
              <p:cNvSpPr>
                <a:spLocks noChangeArrowheads="1"/>
              </p:cNvSpPr>
              <p:nvPr/>
            </p:nvSpPr>
            <p:spPr bwMode="auto">
              <a:xfrm>
                <a:off x="5108575" y="5399088"/>
                <a:ext cx="294163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No effect on animal</a:t>
                </a:r>
              </a:p>
            </p:txBody>
          </p:sp>
          <p:sp>
            <p:nvSpPr>
              <p:cNvPr id="12297" name="Line 18"/>
              <p:cNvSpPr>
                <a:spLocks noChangeShapeType="1"/>
              </p:cNvSpPr>
              <p:nvPr/>
            </p:nvSpPr>
            <p:spPr bwMode="auto">
              <a:xfrm flipH="1" flipV="1">
                <a:off x="4518025" y="5632450"/>
                <a:ext cx="620713" cy="1588"/>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9" name="Rectangle 19"/>
              <p:cNvSpPr>
                <a:spLocks noChangeArrowheads="1"/>
              </p:cNvSpPr>
              <p:nvPr/>
            </p:nvSpPr>
            <p:spPr bwMode="auto">
              <a:xfrm>
                <a:off x="5157788" y="4692650"/>
                <a:ext cx="294163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rgbClr val="006600"/>
                    </a:solidFill>
                  </a:rPr>
                  <a:t>Therapeutic effects</a:t>
                </a:r>
              </a:p>
            </p:txBody>
          </p:sp>
          <p:sp>
            <p:nvSpPr>
              <p:cNvPr id="12299" name="Line 20"/>
              <p:cNvSpPr>
                <a:spLocks noChangeShapeType="1"/>
              </p:cNvSpPr>
              <p:nvPr/>
            </p:nvSpPr>
            <p:spPr bwMode="auto">
              <a:xfrm flipH="1" flipV="1">
                <a:off x="4567238" y="4926013"/>
                <a:ext cx="620712" cy="1587"/>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01" name="Rectangle 21"/>
              <p:cNvSpPr>
                <a:spLocks noChangeArrowheads="1"/>
              </p:cNvSpPr>
              <p:nvPr/>
            </p:nvSpPr>
            <p:spPr bwMode="auto">
              <a:xfrm>
                <a:off x="5135563" y="3959225"/>
                <a:ext cx="294163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dirty="0">
                    <a:solidFill>
                      <a:schemeClr val="hlink"/>
                    </a:solidFill>
                  </a:rPr>
                  <a:t>Increasing toxicity</a:t>
                </a:r>
              </a:p>
            </p:txBody>
          </p:sp>
          <p:sp>
            <p:nvSpPr>
              <p:cNvPr id="12301" name="Line 22"/>
              <p:cNvSpPr>
                <a:spLocks noChangeShapeType="1"/>
              </p:cNvSpPr>
              <p:nvPr/>
            </p:nvSpPr>
            <p:spPr bwMode="auto">
              <a:xfrm flipH="1" flipV="1">
                <a:off x="4545013" y="4264025"/>
                <a:ext cx="620712" cy="1588"/>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2" name="Line 23"/>
              <p:cNvSpPr>
                <a:spLocks noChangeShapeType="1"/>
              </p:cNvSpPr>
              <p:nvPr/>
            </p:nvSpPr>
            <p:spPr bwMode="auto">
              <a:xfrm flipH="1" flipV="1">
                <a:off x="4519613" y="3354388"/>
                <a:ext cx="620712" cy="91598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8504" name="Rectangle 24"/>
            <p:cNvSpPr>
              <a:spLocks noChangeArrowheads="1"/>
            </p:cNvSpPr>
            <p:nvPr/>
          </p:nvSpPr>
          <p:spPr bwMode="auto">
            <a:xfrm>
              <a:off x="5619750" y="2838450"/>
              <a:ext cx="32194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tx2"/>
                </a:buClr>
                <a:buSzPct val="105000"/>
                <a:buFont typeface="Webdings" pitchFamily="18" charset="2"/>
                <a:buNone/>
              </a:pPr>
              <a:r>
                <a:rPr lang="en-US" sz="2800">
                  <a:solidFill>
                    <a:schemeClr val="tx2"/>
                  </a:solidFill>
                </a:rPr>
                <a:t>Often 1X, 3X, 5X intended dose</a:t>
              </a:r>
            </a:p>
          </p:txBody>
        </p:sp>
      </p:grpSp>
      <p:sp>
        <p:nvSpPr>
          <p:cNvPr id="148493" name="Rectangle 13"/>
          <p:cNvSpPr>
            <a:spLocks noGrp="1" noChangeArrowheads="1"/>
          </p:cNvSpPr>
          <p:nvPr>
            <p:ph type="body" idx="1"/>
          </p:nvPr>
        </p:nvSpPr>
        <p:spPr>
          <a:xfrm>
            <a:off x="292100" y="2333625"/>
            <a:ext cx="5446713" cy="750888"/>
          </a:xfrm>
          <a:noFill/>
        </p:spPr>
        <p:txBody>
          <a:bodyPr/>
          <a:lstStyle/>
          <a:p>
            <a:pPr marL="623888" indent="-623888" eaLnBrk="1" hangingPunct="1">
              <a:buFont typeface="Webdings" pitchFamily="18" charset="2"/>
              <a:buBlip>
                <a:blip r:embed="rId3"/>
              </a:buBlip>
            </a:pPr>
            <a:r>
              <a:rPr lang="en-US" dirty="0" smtClean="0"/>
              <a:t>Margin of safety studies</a:t>
            </a:r>
          </a:p>
        </p:txBody>
      </p:sp>
      <p:sp>
        <p:nvSpPr>
          <p:cNvPr id="12291" name="Rectangle 1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12293" name="Rectangle 14"/>
          <p:cNvSpPr>
            <a:spLocks noGrp="1" noChangeArrowheads="1"/>
          </p:cNvSpPr>
          <p:nvPr>
            <p:ph type="title"/>
          </p:nvPr>
        </p:nvSpPr>
        <p:spPr>
          <a:xfrm>
            <a:off x="1252538" y="414338"/>
            <a:ext cx="5761037" cy="852487"/>
          </a:xfrm>
          <a:noFill/>
        </p:spPr>
        <p:txBody>
          <a:bodyPr/>
          <a:lstStyle/>
          <a:p>
            <a:pPr eaLnBrk="1" hangingPunct="1"/>
            <a:r>
              <a:rPr lang="en-US" dirty="0" smtClean="0"/>
              <a:t>Target Animal Safety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idx="1"/>
          </p:nvPr>
        </p:nvSpPr>
        <p:spPr>
          <a:xfrm>
            <a:off x="266700" y="2339975"/>
            <a:ext cx="8072438" cy="4033838"/>
          </a:xfrm>
        </p:spPr>
        <p:txBody>
          <a:bodyPr/>
          <a:lstStyle/>
          <a:p>
            <a:pPr marL="633413" indent="-633413" eaLnBrk="1" hangingPunct="1">
              <a:lnSpc>
                <a:spcPct val="110000"/>
              </a:lnSpc>
              <a:buSzPct val="120000"/>
              <a:buFont typeface="Webdings" pitchFamily="18" charset="2"/>
              <a:buChar char="ö"/>
              <a:defRPr/>
            </a:pPr>
            <a:r>
              <a:rPr lang="en-US" sz="3000" dirty="0" smtClean="0"/>
              <a:t>International Cooperation on </a:t>
            </a:r>
            <a:r>
              <a:rPr lang="en-US" sz="3000" dirty="0" err="1" smtClean="0"/>
              <a:t>Harmonisation</a:t>
            </a:r>
            <a:r>
              <a:rPr lang="en-US" sz="3000" dirty="0" smtClean="0"/>
              <a:t> of Technical Requirements for Registration of Veterinary Medicinal Products (VICH)</a:t>
            </a:r>
          </a:p>
          <a:p>
            <a:pPr marL="633413" indent="-633413" eaLnBrk="1" hangingPunct="1">
              <a:lnSpc>
                <a:spcPct val="110000"/>
              </a:lnSpc>
              <a:buSzPct val="120000"/>
              <a:buFont typeface="Webdings" pitchFamily="18" charset="2"/>
              <a:buChar char="ö"/>
              <a:defRPr/>
            </a:pPr>
            <a:r>
              <a:rPr lang="en-US" sz="3000" dirty="0" smtClean="0"/>
              <a:t>EU-Japan-USA with other observer nations</a:t>
            </a:r>
          </a:p>
          <a:p>
            <a:pPr marL="633413" indent="-633413" eaLnBrk="1" hangingPunct="1">
              <a:lnSpc>
                <a:spcPct val="110000"/>
              </a:lnSpc>
              <a:buSzPct val="120000"/>
              <a:buFont typeface="Webdings" pitchFamily="18" charset="2"/>
              <a:buChar char="ö"/>
              <a:defRPr/>
            </a:pPr>
            <a:r>
              <a:rPr lang="en-US" sz="3000" dirty="0" smtClean="0"/>
              <a:t>Established a TAS Working Group in 1999</a:t>
            </a:r>
          </a:p>
          <a:p>
            <a:pPr>
              <a:defRPr/>
            </a:pPr>
            <a:endParaRPr lang="en-US" sz="3000" dirty="0"/>
          </a:p>
        </p:txBody>
      </p:sp>
      <p:sp>
        <p:nvSpPr>
          <p:cNvPr id="6" name="Title 5"/>
          <p:cNvSpPr>
            <a:spLocks noGrp="1"/>
          </p:cNvSpPr>
          <p:nvPr>
            <p:ph type="title"/>
          </p:nvPr>
        </p:nvSpPr>
        <p:spPr>
          <a:xfrm>
            <a:off x="3005138" y="433388"/>
            <a:ext cx="7793037" cy="852487"/>
          </a:xfrm>
        </p:spPr>
        <p:txBody>
          <a:bodyPr/>
          <a:lstStyle/>
          <a:p>
            <a:pPr>
              <a:defRPr/>
            </a:pPr>
            <a:r>
              <a:rPr lang="en-US" kern="1200" dirty="0" smtClean="0">
                <a:ea typeface="+mn-ea"/>
                <a:cs typeface="+mn-cs"/>
              </a:rPr>
              <a:t> Target Animal Safety</a:t>
            </a:r>
            <a:endParaRPr lang="en-US" dirty="0"/>
          </a:p>
        </p:txBody>
      </p:sp>
      <p:grpSp>
        <p:nvGrpSpPr>
          <p:cNvPr id="2" name="Group 1" descr="VICH (Logo)"/>
          <p:cNvGrpSpPr/>
          <p:nvPr/>
        </p:nvGrpSpPr>
        <p:grpSpPr>
          <a:xfrm>
            <a:off x="1349375" y="449263"/>
            <a:ext cx="1900238" cy="992187"/>
            <a:chOff x="1349375" y="449263"/>
            <a:chExt cx="1900238" cy="992187"/>
          </a:xfrm>
        </p:grpSpPr>
        <p:pic>
          <p:nvPicPr>
            <p:cNvPr id="13314" name="Picture 8" descr="VICH (Logo)"/>
            <p:cNvPicPr>
              <a:picLocks noChangeAspect="1" noChangeArrowheads="1"/>
            </p:cNvPicPr>
            <p:nvPr/>
          </p:nvPicPr>
          <p:blipFill>
            <a:blip r:embed="rId2">
              <a:lum bright="12000"/>
              <a:extLst>
                <a:ext uri="{28A0092B-C50C-407E-A947-70E740481C1C}">
                  <a14:useLocalDpi xmlns:a14="http://schemas.microsoft.com/office/drawing/2010/main" val="0"/>
                </a:ext>
              </a:extLst>
            </a:blip>
            <a:srcRect l="9042"/>
            <a:stretch>
              <a:fillRect/>
            </a:stretch>
          </p:blipFill>
          <p:spPr bwMode="auto">
            <a:xfrm>
              <a:off x="1354138" y="457200"/>
              <a:ext cx="1884362"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9" descr="vich"/>
            <p:cNvSpPr>
              <a:spLocks noChangeArrowheads="1"/>
            </p:cNvSpPr>
            <p:nvPr/>
          </p:nvSpPr>
          <p:spPr bwMode="auto">
            <a:xfrm>
              <a:off x="1349375" y="449263"/>
              <a:ext cx="1900238" cy="992187"/>
            </a:xfrm>
            <a:prstGeom prst="rect">
              <a:avLst/>
            </a:prstGeom>
            <a:gradFill rotWithShape="1">
              <a:gsLst>
                <a:gs pos="0">
                  <a:srgbClr val="E1E1EB">
                    <a:alpha val="43999"/>
                  </a:srgbClr>
                </a:gs>
                <a:gs pos="100000">
                  <a:srgbClr val="E4E4ED">
                    <a:alpha val="40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12" descr="Target Animal Safety for Veterinary Pharmaceutical Products"/>
          <p:cNvPicPr>
            <a:picLocks noChangeAspect="1" noChangeArrowheads="1"/>
          </p:cNvPicPr>
          <p:nvPr/>
        </p:nvPicPr>
        <p:blipFill>
          <a:blip r:embed="rId2">
            <a:extLst>
              <a:ext uri="{28A0092B-C50C-407E-A947-70E740481C1C}">
                <a14:useLocalDpi xmlns:a14="http://schemas.microsoft.com/office/drawing/2010/main" val="0"/>
              </a:ext>
            </a:extLst>
          </a:blip>
          <a:srcRect l="34415" t="22667" r="2148" b="18654"/>
          <a:stretch>
            <a:fillRect/>
          </a:stretch>
        </p:blipFill>
        <p:spPr bwMode="auto">
          <a:xfrm>
            <a:off x="0" y="1582506"/>
            <a:ext cx="91440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3103112" y="419100"/>
            <a:ext cx="7793037" cy="852488"/>
          </a:xfrm>
        </p:spPr>
        <p:txBody>
          <a:bodyPr/>
          <a:lstStyle/>
          <a:p>
            <a:pPr>
              <a:defRPr/>
            </a:pPr>
            <a:r>
              <a:rPr lang="en-US" kern="1200" dirty="0" smtClean="0"/>
              <a:t>Target Animal Safety</a:t>
            </a:r>
            <a:endParaRPr lang="en-US" kern="1200" dirty="0"/>
          </a:p>
        </p:txBody>
      </p:sp>
      <p:grpSp>
        <p:nvGrpSpPr>
          <p:cNvPr id="2" name="Group 1" descr="VICH (Logo)"/>
          <p:cNvGrpSpPr/>
          <p:nvPr/>
        </p:nvGrpSpPr>
        <p:grpSpPr>
          <a:xfrm>
            <a:off x="1273173" y="449263"/>
            <a:ext cx="1900238" cy="992187"/>
            <a:chOff x="1349375" y="449263"/>
            <a:chExt cx="1900238" cy="992187"/>
          </a:xfrm>
        </p:grpSpPr>
        <p:pic>
          <p:nvPicPr>
            <p:cNvPr id="14339" name="Picture 4" descr="VICH (Logo)"/>
            <p:cNvPicPr>
              <a:picLocks noChangeAspect="1" noChangeArrowheads="1"/>
            </p:cNvPicPr>
            <p:nvPr/>
          </p:nvPicPr>
          <p:blipFill>
            <a:blip r:embed="rId3">
              <a:lum bright="12000"/>
              <a:extLst>
                <a:ext uri="{28A0092B-C50C-407E-A947-70E740481C1C}">
                  <a14:useLocalDpi xmlns:a14="http://schemas.microsoft.com/office/drawing/2010/main" val="0"/>
                </a:ext>
              </a:extLst>
            </a:blip>
            <a:srcRect l="9042"/>
            <a:stretch>
              <a:fillRect/>
            </a:stretch>
          </p:blipFill>
          <p:spPr bwMode="auto">
            <a:xfrm>
              <a:off x="1354138" y="457200"/>
              <a:ext cx="1884362"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0" name="Rectangle 5" descr="VICH (Logo)"/>
            <p:cNvSpPr>
              <a:spLocks noChangeArrowheads="1"/>
            </p:cNvSpPr>
            <p:nvPr/>
          </p:nvSpPr>
          <p:spPr bwMode="auto">
            <a:xfrm>
              <a:off x="1349375" y="449263"/>
              <a:ext cx="1900238" cy="992187"/>
            </a:xfrm>
            <a:prstGeom prst="rect">
              <a:avLst/>
            </a:prstGeom>
            <a:gradFill rotWithShape="1">
              <a:gsLst>
                <a:gs pos="0">
                  <a:srgbClr val="E1E1EB">
                    <a:alpha val="43999"/>
                  </a:srgbClr>
                </a:gs>
                <a:gs pos="100000">
                  <a:srgbClr val="E4E4ED">
                    <a:alpha val="40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4287" y="3400217"/>
            <a:ext cx="7979228" cy="2369880"/>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2. MARGIN OF SAFETY STUDIES</a:t>
            </a:r>
          </a:p>
          <a:p>
            <a:pPr algn="just"/>
            <a:endParaRPr lang="en-US"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The aim of TAS studies is to provide information on the safety of an IVPP in the intended species under the  proposed conditions of use. The margin of safety study is indispensable in the approval of an IVPP. Furthermore, adverse effects associated with overdoses and increased duration of administration of the IVPP should be identified, if possible. Dose confirmation and field studies conducted to confirm the effectiveness of the IVPP provide further information on safety in the target species. Depending on the known or suspected properties of the IVPP, it may be necessary to conduct additional </a:t>
            </a:r>
            <a:r>
              <a:rPr lang="en-US" sz="1600" dirty="0" err="1" smtClean="0">
                <a:latin typeface="Times New Roman" pitchFamily="18" charset="0"/>
                <a:cs typeface="Times New Roman" pitchFamily="18" charset="0"/>
              </a:rPr>
              <a:t>toxicologic</a:t>
            </a:r>
            <a:r>
              <a:rPr lang="en-US" sz="1600" dirty="0" smtClean="0">
                <a:latin typeface="Times New Roman" pitchFamily="18" charset="0"/>
                <a:cs typeface="Times New Roman" pitchFamily="18" charset="0"/>
              </a:rPr>
              <a:t> or specialized tests.</a:t>
            </a:r>
          </a:p>
        </p:txBody>
      </p:sp>
      <p:sp>
        <p:nvSpPr>
          <p:cNvPr id="2" name="TextBox 1"/>
          <p:cNvSpPr txBox="1"/>
          <p:nvPr/>
        </p:nvSpPr>
        <p:spPr>
          <a:xfrm>
            <a:off x="0" y="1763484"/>
            <a:ext cx="9144000" cy="1446550"/>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Target Animal Safety for Veterinary</a:t>
            </a:r>
          </a:p>
          <a:p>
            <a:pPr algn="ctr"/>
            <a:r>
              <a:rPr lang="en-US" sz="2200" b="1" dirty="0" smtClean="0">
                <a:latin typeface="Times New Roman" pitchFamily="18" charset="0"/>
                <a:cs typeface="Times New Roman" pitchFamily="18" charset="0"/>
              </a:rPr>
              <a:t>Pharmaceutical Products</a:t>
            </a:r>
          </a:p>
          <a:p>
            <a:pPr algn="ctr"/>
            <a:endParaRPr lang="en-US" sz="2200" b="1" dirty="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VICH GL43</a:t>
            </a:r>
          </a:p>
        </p:txBody>
      </p:sp>
      <p:sp>
        <p:nvSpPr>
          <p:cNvPr id="7" name="Title 6"/>
          <p:cNvSpPr>
            <a:spLocks noGrp="1"/>
          </p:cNvSpPr>
          <p:nvPr>
            <p:ph type="title"/>
          </p:nvPr>
        </p:nvSpPr>
        <p:spPr>
          <a:xfrm>
            <a:off x="3190200" y="419100"/>
            <a:ext cx="7793037" cy="852488"/>
          </a:xfrm>
        </p:spPr>
        <p:txBody>
          <a:bodyPr/>
          <a:lstStyle/>
          <a:p>
            <a:pPr>
              <a:defRPr/>
            </a:pPr>
            <a:r>
              <a:rPr lang="en-US" kern="1200" dirty="0" smtClean="0"/>
              <a:t>Target Animal Safety</a:t>
            </a:r>
            <a:endParaRPr lang="en-US" kern="1200" dirty="0"/>
          </a:p>
        </p:txBody>
      </p:sp>
      <p:grpSp>
        <p:nvGrpSpPr>
          <p:cNvPr id="4" name="Group 3" descr="VICH (Logo)"/>
          <p:cNvGrpSpPr/>
          <p:nvPr/>
        </p:nvGrpSpPr>
        <p:grpSpPr>
          <a:xfrm>
            <a:off x="1349375" y="449263"/>
            <a:ext cx="1900238" cy="992187"/>
            <a:chOff x="1349375" y="449263"/>
            <a:chExt cx="1900238" cy="992187"/>
          </a:xfrm>
        </p:grpSpPr>
        <p:pic>
          <p:nvPicPr>
            <p:cNvPr id="15362" name="Picture 4" descr="VICH (Logo)"/>
            <p:cNvPicPr>
              <a:picLocks noChangeAspect="1" noChangeArrowheads="1"/>
            </p:cNvPicPr>
            <p:nvPr/>
          </p:nvPicPr>
          <p:blipFill>
            <a:blip r:embed="rId2">
              <a:lum bright="12000"/>
              <a:extLst>
                <a:ext uri="{28A0092B-C50C-407E-A947-70E740481C1C}">
                  <a14:useLocalDpi xmlns:a14="http://schemas.microsoft.com/office/drawing/2010/main" val="0"/>
                </a:ext>
              </a:extLst>
            </a:blip>
            <a:srcRect l="9042"/>
            <a:stretch>
              <a:fillRect/>
            </a:stretch>
          </p:blipFill>
          <p:spPr bwMode="auto">
            <a:xfrm>
              <a:off x="1354138" y="457200"/>
              <a:ext cx="1884362"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3" name="Rectangle 5" descr="VICH (Logo)"/>
            <p:cNvSpPr>
              <a:spLocks noChangeArrowheads="1"/>
            </p:cNvSpPr>
            <p:nvPr/>
          </p:nvSpPr>
          <p:spPr bwMode="auto">
            <a:xfrm>
              <a:off x="1349375" y="449263"/>
              <a:ext cx="1900238" cy="992187"/>
            </a:xfrm>
            <a:prstGeom prst="rect">
              <a:avLst/>
            </a:prstGeom>
            <a:gradFill rotWithShape="1">
              <a:gsLst>
                <a:gs pos="0">
                  <a:srgbClr val="E1E1EB">
                    <a:alpha val="43999"/>
                  </a:srgbClr>
                </a:gs>
                <a:gs pos="100000">
                  <a:srgbClr val="E4E4ED">
                    <a:alpha val="40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292100" y="2376488"/>
            <a:ext cx="8669338" cy="4164012"/>
          </a:xfrm>
        </p:spPr>
        <p:txBody>
          <a:bodyPr/>
          <a:lstStyle/>
          <a:p>
            <a:pPr marL="623888" indent="-623888" eaLnBrk="1" hangingPunct="1">
              <a:buClr>
                <a:schemeClr val="bg2"/>
              </a:buClr>
              <a:buSzTx/>
            </a:pPr>
            <a:r>
              <a:rPr lang="en-US" dirty="0" smtClean="0"/>
              <a:t>Relevant published literature</a:t>
            </a:r>
          </a:p>
          <a:p>
            <a:pPr marL="1309688" lvl="1" indent="-571500" eaLnBrk="1" hangingPunct="1">
              <a:lnSpc>
                <a:spcPct val="90000"/>
              </a:lnSpc>
              <a:buClr>
                <a:schemeClr val="bg2"/>
              </a:buClr>
              <a:buSzTx/>
              <a:buFont typeface="Webdings" pitchFamily="18" charset="2"/>
              <a:buChar char="õ"/>
            </a:pPr>
            <a:r>
              <a:rPr lang="en-US" sz="3000" dirty="0" smtClean="0"/>
              <a:t>Not just a ‘stack’ of papers (or </a:t>
            </a:r>
            <a:r>
              <a:rPr lang="en-US" sz="3000" dirty="0" err="1" smtClean="0"/>
              <a:t>pdfs</a:t>
            </a:r>
            <a:r>
              <a:rPr lang="en-US" sz="3000" dirty="0" smtClean="0"/>
              <a:t>)</a:t>
            </a:r>
          </a:p>
          <a:p>
            <a:pPr marL="1309688" lvl="1" indent="-571500" eaLnBrk="1" hangingPunct="1">
              <a:lnSpc>
                <a:spcPct val="90000"/>
              </a:lnSpc>
              <a:buClr>
                <a:schemeClr val="bg2"/>
              </a:buClr>
              <a:buSzTx/>
              <a:buFont typeface="Webdings" pitchFamily="18" charset="2"/>
              <a:buChar char="õ"/>
            </a:pPr>
            <a:r>
              <a:rPr lang="en-US" sz="3000" dirty="0" smtClean="0"/>
              <a:t>Should be written as a referenced and well supported summary of safety</a:t>
            </a:r>
          </a:p>
          <a:p>
            <a:pPr marL="1309688" lvl="1" indent="-571500" eaLnBrk="1" hangingPunct="1">
              <a:lnSpc>
                <a:spcPct val="90000"/>
              </a:lnSpc>
              <a:buClr>
                <a:schemeClr val="bg2"/>
              </a:buClr>
              <a:buSzTx/>
              <a:buFont typeface="Webdings" pitchFamily="18" charset="2"/>
              <a:buChar char="õ"/>
            </a:pPr>
            <a:r>
              <a:rPr lang="en-US" sz="3000" dirty="0" smtClean="0"/>
              <a:t>Should be considered critically and scientifically</a:t>
            </a:r>
          </a:p>
          <a:p>
            <a:pPr marL="1309688" lvl="1" indent="-571500" eaLnBrk="1" hangingPunct="1">
              <a:lnSpc>
                <a:spcPct val="90000"/>
              </a:lnSpc>
              <a:buClr>
                <a:schemeClr val="bg2"/>
              </a:buClr>
              <a:buSzTx/>
              <a:buFont typeface="Webdings" pitchFamily="18" charset="2"/>
              <a:buChar char="õ"/>
            </a:pPr>
            <a:r>
              <a:rPr lang="en-US" sz="3000" dirty="0" smtClean="0"/>
              <a:t>‘Weight of evidence’ is important</a:t>
            </a:r>
          </a:p>
        </p:txBody>
      </p:sp>
      <p:sp>
        <p:nvSpPr>
          <p:cNvPr id="16386"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pic>
        <p:nvPicPr>
          <p:cNvPr id="171014" name="Picture 6" descr="Illustration of a stack of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5800" y="750888"/>
            <a:ext cx="156527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title"/>
          </p:nvPr>
        </p:nvSpPr>
        <p:spPr>
          <a:xfrm>
            <a:off x="1252538" y="414338"/>
            <a:ext cx="5761037" cy="852487"/>
          </a:xfrm>
          <a:noFill/>
        </p:spPr>
        <p:txBody>
          <a:bodyPr/>
          <a:lstStyle/>
          <a:p>
            <a:pPr eaLnBrk="1" hangingPunct="1"/>
            <a:r>
              <a:rPr lang="en-US" dirty="0" smtClean="0"/>
              <a:t>Target Animal Safety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Image of Publication: A systematic review of the safety of potassium bromide in dogs&#10;&#10;Hope E. Baird-Heinz, DVM; Andrea L. Van Schoick, DVM; Francis R. Pelsor, PharmD;&#10;D. Lauren Ranivand, MPH; Laura L. Hungerford, DVM, MPH, PhD&#10;&#10;Objective - To critically evaluate and summarize available information on the safety of potassium bromide in dogs.&#10;Design - Systematic review.&#10;Sample - 111 references reporting safety information relevant to potassium bromide published between 1938 and 2011.&#10;Procedures - PubMed searches without date limitations were conducted with the terms &quot;potasium bromide&quot; and &quot;sodium bromide&quot; in December 2009 and October 2011. Additional articles were identified through examination of article reference lists and book chapters on seizures in dogs and pharmacology."/>
          <p:cNvPicPr>
            <a:picLocks noChangeAspect="1" noChangeArrowheads="1"/>
          </p:cNvPicPr>
          <p:nvPr/>
        </p:nvPicPr>
        <p:blipFill>
          <a:blip r:embed="rId2">
            <a:extLst>
              <a:ext uri="{28A0092B-C50C-407E-A947-70E740481C1C}">
                <a14:useLocalDpi xmlns:a14="http://schemas.microsoft.com/office/drawing/2010/main" val="0"/>
              </a:ext>
            </a:extLst>
          </a:blip>
          <a:srcRect l="26614" t="24063" r="3268" b="24771"/>
          <a:stretch>
            <a:fillRect/>
          </a:stretch>
        </p:blipFill>
        <p:spPr bwMode="auto">
          <a:xfrm>
            <a:off x="0" y="3005138"/>
            <a:ext cx="9144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3"/>
          <p:cNvSpPr>
            <a:spLocks noGrp="1" noChangeArrowheads="1"/>
          </p:cNvSpPr>
          <p:nvPr>
            <p:ph type="body" idx="1"/>
          </p:nvPr>
        </p:nvSpPr>
        <p:spPr>
          <a:xfrm>
            <a:off x="292100" y="2376488"/>
            <a:ext cx="8669338" cy="628650"/>
          </a:xfrm>
        </p:spPr>
        <p:txBody>
          <a:bodyPr/>
          <a:lstStyle/>
          <a:p>
            <a:pPr marL="623888" indent="-623888" eaLnBrk="1" hangingPunct="1">
              <a:buClr>
                <a:schemeClr val="bg2"/>
              </a:buClr>
              <a:buSzTx/>
            </a:pPr>
            <a:r>
              <a:rPr lang="en-US" dirty="0" smtClean="0"/>
              <a:t>Relevant published literature</a:t>
            </a:r>
          </a:p>
        </p:txBody>
      </p:sp>
      <p:sp>
        <p:nvSpPr>
          <p:cNvPr id="17410"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pic>
        <p:nvPicPr>
          <p:cNvPr id="174085" name="Picture 5" descr="Illustration of a stack of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800" y="750888"/>
            <a:ext cx="156527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Image of Publication: The process of systematic review and its application in agri-food public-health"/>
          <p:cNvPicPr>
            <a:picLocks noChangeAspect="1" noChangeArrowheads="1"/>
          </p:cNvPicPr>
          <p:nvPr/>
        </p:nvPicPr>
        <p:blipFill>
          <a:blip r:embed="rId2">
            <a:extLst>
              <a:ext uri="{28A0092B-C50C-407E-A947-70E740481C1C}">
                <a14:useLocalDpi xmlns:a14="http://schemas.microsoft.com/office/drawing/2010/main" val="0"/>
              </a:ext>
            </a:extLst>
          </a:blip>
          <a:srcRect l="23399" t="23438" r="31041" b="31708"/>
          <a:stretch>
            <a:fillRect/>
          </a:stretch>
        </p:blipFill>
        <p:spPr bwMode="auto">
          <a:xfrm>
            <a:off x="0" y="2987222"/>
            <a:ext cx="91440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Rectangle 3"/>
          <p:cNvSpPr>
            <a:spLocks noGrp="1" noChangeArrowheads="1"/>
          </p:cNvSpPr>
          <p:nvPr>
            <p:ph type="body" idx="1"/>
          </p:nvPr>
        </p:nvSpPr>
        <p:spPr>
          <a:xfrm>
            <a:off x="292100" y="2376488"/>
            <a:ext cx="6130925" cy="738187"/>
          </a:xfrm>
        </p:spPr>
        <p:txBody>
          <a:bodyPr/>
          <a:lstStyle/>
          <a:p>
            <a:pPr marL="623888" indent="-623888" eaLnBrk="1" hangingPunct="1">
              <a:buClr>
                <a:schemeClr val="bg2"/>
              </a:buClr>
              <a:buSzTx/>
            </a:pPr>
            <a:r>
              <a:rPr lang="en-US" dirty="0" smtClean="0"/>
              <a:t>Relevant published literature</a:t>
            </a:r>
          </a:p>
        </p:txBody>
      </p:sp>
      <p:sp>
        <p:nvSpPr>
          <p:cNvPr id="18434"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pic>
        <p:nvPicPr>
          <p:cNvPr id="175111" name="Picture 7" descr="Illustration of a stack of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800" y="750888"/>
            <a:ext cx="156527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50950" y="430213"/>
            <a:ext cx="779303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400" dirty="0">
                <a:solidFill>
                  <a:schemeClr val="tx2"/>
                </a:solidFill>
              </a:rPr>
              <a:t>           Target Animal Safety</a:t>
            </a:r>
          </a:p>
        </p:txBody>
      </p:sp>
      <p:grpSp>
        <p:nvGrpSpPr>
          <p:cNvPr id="3" name="Group 2" descr="VICH (Logo)"/>
          <p:cNvGrpSpPr/>
          <p:nvPr/>
        </p:nvGrpSpPr>
        <p:grpSpPr>
          <a:xfrm>
            <a:off x="1349375" y="449263"/>
            <a:ext cx="1900238" cy="992187"/>
            <a:chOff x="1349375" y="449263"/>
            <a:chExt cx="1900238" cy="992187"/>
          </a:xfrm>
        </p:grpSpPr>
        <p:pic>
          <p:nvPicPr>
            <p:cNvPr id="19459" name="Picture 3" descr="VICH (Logo)"/>
            <p:cNvPicPr>
              <a:picLocks noChangeAspect="1" noChangeArrowheads="1"/>
            </p:cNvPicPr>
            <p:nvPr/>
          </p:nvPicPr>
          <p:blipFill>
            <a:blip r:embed="rId2">
              <a:lum bright="12000"/>
              <a:extLst>
                <a:ext uri="{28A0092B-C50C-407E-A947-70E740481C1C}">
                  <a14:useLocalDpi xmlns:a14="http://schemas.microsoft.com/office/drawing/2010/main" val="0"/>
                </a:ext>
              </a:extLst>
            </a:blip>
            <a:srcRect l="9042"/>
            <a:stretch>
              <a:fillRect/>
            </a:stretch>
          </p:blipFill>
          <p:spPr bwMode="auto">
            <a:xfrm>
              <a:off x="1354138" y="457200"/>
              <a:ext cx="1884362"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0" name="Rectangle 4" descr="VICH (Logo)"/>
            <p:cNvSpPr>
              <a:spLocks noChangeArrowheads="1"/>
            </p:cNvSpPr>
            <p:nvPr/>
          </p:nvSpPr>
          <p:spPr bwMode="auto">
            <a:xfrm>
              <a:off x="1349375" y="449263"/>
              <a:ext cx="1900238" cy="992187"/>
            </a:xfrm>
            <a:prstGeom prst="rect">
              <a:avLst/>
            </a:prstGeom>
            <a:gradFill rotWithShape="1">
              <a:gsLst>
                <a:gs pos="0">
                  <a:srgbClr val="E1E1EB">
                    <a:alpha val="43999"/>
                  </a:srgbClr>
                </a:gs>
                <a:gs pos="100000">
                  <a:srgbClr val="E4E4ED">
                    <a:alpha val="40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 name="TextBox 8"/>
          <p:cNvSpPr txBox="1"/>
          <p:nvPr/>
        </p:nvSpPr>
        <p:spPr>
          <a:xfrm>
            <a:off x="576943" y="3403705"/>
            <a:ext cx="7979228" cy="2123658"/>
          </a:xfrm>
          <a:prstGeom prst="rect">
            <a:avLst/>
          </a:prstGeom>
          <a:noFill/>
        </p:spPr>
        <p:txBody>
          <a:bodyPr wrap="square" rtlCol="0">
            <a:spAutoFit/>
          </a:bodyPr>
          <a:lstStyle/>
          <a:p>
            <a:pPr algn="just"/>
            <a:r>
              <a:rPr lang="en-US" b="1" dirty="0">
                <a:latin typeface="Times New Roman" pitchFamily="18" charset="0"/>
                <a:cs typeface="Times New Roman" pitchFamily="18" charset="0"/>
              </a:rPr>
              <a:t>5</a:t>
            </a:r>
            <a:r>
              <a:rPr lang="en-US" b="1" dirty="0" smtClean="0">
                <a:latin typeface="Times New Roman" pitchFamily="18" charset="0"/>
                <a:cs typeface="Times New Roman" pitchFamily="18" charset="0"/>
              </a:rPr>
              <a:t>. RISK ASSESSMENT IN ANIMAL SAFETY EVALUATION</a:t>
            </a:r>
          </a:p>
          <a:p>
            <a:pPr algn="just"/>
            <a:endParaRPr lang="en-US" sz="1600" dirty="0">
              <a:latin typeface="Times New Roman" pitchFamily="18" charset="0"/>
              <a:cs typeface="Times New Roman" pitchFamily="18" charset="0"/>
            </a:endParaRPr>
          </a:p>
          <a:p>
            <a:pPr lvl="1" algn="just"/>
            <a:r>
              <a:rPr lang="en-US" sz="1600" dirty="0" smtClean="0">
                <a:latin typeface="Times New Roman" pitchFamily="18" charset="0"/>
                <a:cs typeface="Times New Roman" pitchFamily="18" charset="0"/>
              </a:rPr>
              <a:t>For some IVPPs, laboratory and field safety data may not alone provide sufficient information to determine if an acceptable safety profile exists in relation to IVPP benefits. In these instances, risk assessment methodologies may provide a means to supplement or augment TAS evaluation. Risk assessment uses the available body of evidence to weigh the severity of an adverse effect (harm), the potential of reversibility, and the probability that it will occur.</a:t>
            </a:r>
          </a:p>
        </p:txBody>
      </p:sp>
      <p:sp>
        <p:nvSpPr>
          <p:cNvPr id="10" name="TextBox 9"/>
          <p:cNvSpPr txBox="1"/>
          <p:nvPr/>
        </p:nvSpPr>
        <p:spPr>
          <a:xfrm>
            <a:off x="0" y="1763484"/>
            <a:ext cx="9144000" cy="1446550"/>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Target Animal Safety for Veterinary</a:t>
            </a:r>
          </a:p>
          <a:p>
            <a:pPr algn="ctr"/>
            <a:r>
              <a:rPr lang="en-US" sz="2200" b="1" dirty="0" smtClean="0">
                <a:latin typeface="Times New Roman" pitchFamily="18" charset="0"/>
                <a:cs typeface="Times New Roman" pitchFamily="18" charset="0"/>
              </a:rPr>
              <a:t>Pharmaceutical Products</a:t>
            </a:r>
          </a:p>
          <a:p>
            <a:pPr algn="ctr"/>
            <a:endParaRPr lang="en-US" sz="2200" b="1" dirty="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VICH GL43</a:t>
            </a:r>
            <a:endParaRPr lang="en-US" sz="2200" b="1" dirty="0">
              <a:latin typeface="Times New Roman" pitchFamily="18" charset="0"/>
              <a:cs typeface="Times New Roman" pitchFamily="18" charset="0"/>
            </a:endParaRPr>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16" descr="Picture of a veterinary technician restraining a cat while a veterinarian collects samples&#10;"/>
          <p:cNvPicPr>
            <a:picLocks noChangeAspect="1" noChangeArrowheads="1"/>
          </p:cNvPicPr>
          <p:nvPr/>
        </p:nvPicPr>
        <p:blipFill>
          <a:blip r:embed="rId3">
            <a:extLst>
              <a:ext uri="{28A0092B-C50C-407E-A947-70E740481C1C}">
                <a14:useLocalDpi xmlns:a14="http://schemas.microsoft.com/office/drawing/2010/main" val="0"/>
              </a:ext>
            </a:extLst>
          </a:blip>
          <a:srcRect t="4913"/>
          <a:stretch>
            <a:fillRect/>
          </a:stretch>
        </p:blipFill>
        <p:spPr bwMode="auto">
          <a:xfrm>
            <a:off x="2165350" y="4500563"/>
            <a:ext cx="18970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4" descr="Picture of a cowboy preparing to tie a steer to restrain it for examinatio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3444875"/>
            <a:ext cx="22764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7" descr="Picture of a veterinarian doing a physical examination on a dog&#10;"/>
          <p:cNvPicPr>
            <a:picLocks noChangeAspect="1" noChangeArrowheads="1"/>
          </p:cNvPicPr>
          <p:nvPr/>
        </p:nvPicPr>
        <p:blipFill>
          <a:blip r:embed="rId5">
            <a:extLst>
              <a:ext uri="{28A0092B-C50C-407E-A947-70E740481C1C}">
                <a14:useLocalDpi xmlns:a14="http://schemas.microsoft.com/office/drawing/2010/main" val="0"/>
              </a:ext>
            </a:extLst>
          </a:blip>
          <a:srcRect b="17444"/>
          <a:stretch>
            <a:fillRect/>
          </a:stretch>
        </p:blipFill>
        <p:spPr bwMode="auto">
          <a:xfrm>
            <a:off x="7442200" y="2125663"/>
            <a:ext cx="1530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5" descr="Picture of a veterinarian collecting a blood sample from a calf&#10;&#10;"/>
          <p:cNvPicPr>
            <a:picLocks noChangeAspect="1" noChangeArrowheads="1"/>
          </p:cNvPicPr>
          <p:nvPr/>
        </p:nvPicPr>
        <p:blipFill>
          <a:blip r:embed="rId6" cstate="print">
            <a:extLst>
              <a:ext uri="{28A0092B-C50C-407E-A947-70E740481C1C}">
                <a14:useLocalDpi xmlns:a14="http://schemas.microsoft.com/office/drawing/2010/main" val="0"/>
              </a:ext>
            </a:extLst>
          </a:blip>
          <a:srcRect l="-436" t="13606" r="34700" b="9024"/>
          <a:stretch>
            <a:fillRect/>
          </a:stretch>
        </p:blipFill>
        <p:spPr bwMode="auto">
          <a:xfrm>
            <a:off x="6943725" y="390525"/>
            <a:ext cx="199866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3"/>
          <p:cNvSpPr>
            <a:spLocks noGrp="1" noChangeArrowheads="1"/>
          </p:cNvSpPr>
          <p:nvPr>
            <p:ph type="body" idx="1"/>
          </p:nvPr>
        </p:nvSpPr>
        <p:spPr>
          <a:xfrm>
            <a:off x="292100" y="2376488"/>
            <a:ext cx="6716713" cy="2266950"/>
          </a:xfrm>
        </p:spPr>
        <p:txBody>
          <a:bodyPr/>
          <a:lstStyle/>
          <a:p>
            <a:pPr marL="623888" indent="-623888" eaLnBrk="1" hangingPunct="1">
              <a:buClr>
                <a:schemeClr val="bg2"/>
              </a:buClr>
              <a:buSzTx/>
              <a:buFont typeface="Webdings" pitchFamily="18" charset="2"/>
              <a:buBlip>
                <a:blip r:embed="rId7"/>
              </a:buBlip>
            </a:pPr>
            <a:r>
              <a:rPr lang="en-US" dirty="0" smtClean="0"/>
              <a:t>Field trials of effectiveness</a:t>
            </a:r>
          </a:p>
          <a:p>
            <a:pPr marL="1255713" lvl="1" indent="-517525" eaLnBrk="1" hangingPunct="1">
              <a:buClr>
                <a:schemeClr val="bg2"/>
              </a:buClr>
              <a:buSzTx/>
              <a:buFont typeface="Webdings" pitchFamily="18" charset="2"/>
              <a:buBlip>
                <a:blip r:embed="rId7"/>
              </a:buBlip>
            </a:pPr>
            <a:r>
              <a:rPr lang="en-US" dirty="0" smtClean="0"/>
              <a:t>Adding safety endpoints</a:t>
            </a:r>
          </a:p>
          <a:p>
            <a:pPr marL="1255713" lvl="1" indent="-517525" eaLnBrk="1" hangingPunct="1">
              <a:buClr>
                <a:schemeClr val="bg2"/>
              </a:buClr>
              <a:buSzTx/>
              <a:buFont typeface="Webdings" pitchFamily="18" charset="2"/>
              <a:buBlip>
                <a:blip r:embed="rId7"/>
              </a:buBlip>
            </a:pPr>
            <a:r>
              <a:rPr lang="en-US" dirty="0" smtClean="0"/>
              <a:t>Measurable endpoints</a:t>
            </a:r>
          </a:p>
          <a:p>
            <a:pPr marL="1255713" lvl="1" indent="-517525" eaLnBrk="1" hangingPunct="1">
              <a:buClr>
                <a:schemeClr val="bg2"/>
              </a:buClr>
              <a:buSzTx/>
              <a:buFont typeface="Webdings" pitchFamily="18" charset="2"/>
              <a:buBlip>
                <a:blip r:embed="rId7"/>
              </a:buBlip>
            </a:pPr>
            <a:r>
              <a:rPr lang="en-US" dirty="0" smtClean="0"/>
              <a:t>Observable endpoints</a:t>
            </a:r>
          </a:p>
        </p:txBody>
      </p:sp>
      <p:sp>
        <p:nvSpPr>
          <p:cNvPr id="20482"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dirty="0">
                <a:solidFill>
                  <a:schemeClr val="hlink"/>
                </a:solidFill>
              </a:rPr>
              <a:t>How can safety be predicted?</a:t>
            </a:r>
          </a:p>
        </p:txBody>
      </p:sp>
      <p:sp>
        <p:nvSpPr>
          <p:cNvPr id="20484"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50950" y="430213"/>
            <a:ext cx="779303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400">
                <a:solidFill>
                  <a:schemeClr val="tx2"/>
                </a:solidFill>
              </a:rPr>
              <a:t>           Target Animal Safety</a:t>
            </a:r>
          </a:p>
        </p:txBody>
      </p:sp>
      <p:grpSp>
        <p:nvGrpSpPr>
          <p:cNvPr id="3" name="Group 2" descr="VICH (Logo)"/>
          <p:cNvGrpSpPr/>
          <p:nvPr/>
        </p:nvGrpSpPr>
        <p:grpSpPr>
          <a:xfrm>
            <a:off x="1349375" y="449263"/>
            <a:ext cx="1900238" cy="992187"/>
            <a:chOff x="1349375" y="449263"/>
            <a:chExt cx="1900238" cy="992187"/>
          </a:xfrm>
        </p:grpSpPr>
        <p:pic>
          <p:nvPicPr>
            <p:cNvPr id="21507" name="Picture 3" descr="VICH (Logo)"/>
            <p:cNvPicPr>
              <a:picLocks noChangeAspect="1" noChangeArrowheads="1"/>
            </p:cNvPicPr>
            <p:nvPr/>
          </p:nvPicPr>
          <p:blipFill>
            <a:blip r:embed="rId2">
              <a:lum bright="12000"/>
              <a:extLst>
                <a:ext uri="{28A0092B-C50C-407E-A947-70E740481C1C}">
                  <a14:useLocalDpi xmlns:a14="http://schemas.microsoft.com/office/drawing/2010/main" val="0"/>
                </a:ext>
              </a:extLst>
            </a:blip>
            <a:srcRect l="9042"/>
            <a:stretch>
              <a:fillRect/>
            </a:stretch>
          </p:blipFill>
          <p:spPr bwMode="auto">
            <a:xfrm>
              <a:off x="1354138" y="457200"/>
              <a:ext cx="1884362"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8" name="Rectangle 4" descr="VICH (Logo)"/>
            <p:cNvSpPr>
              <a:spLocks noChangeArrowheads="1"/>
            </p:cNvSpPr>
            <p:nvPr/>
          </p:nvSpPr>
          <p:spPr bwMode="auto">
            <a:xfrm>
              <a:off x="1349375" y="449263"/>
              <a:ext cx="1900238" cy="992187"/>
            </a:xfrm>
            <a:prstGeom prst="rect">
              <a:avLst/>
            </a:prstGeom>
            <a:gradFill rotWithShape="1">
              <a:gsLst>
                <a:gs pos="0">
                  <a:srgbClr val="E1E1EB">
                    <a:alpha val="43999"/>
                  </a:srgbClr>
                </a:gs>
                <a:gs pos="100000">
                  <a:srgbClr val="E4E4ED">
                    <a:alpha val="40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 name="TextBox 8"/>
          <p:cNvSpPr txBox="1"/>
          <p:nvPr/>
        </p:nvSpPr>
        <p:spPr>
          <a:xfrm>
            <a:off x="576943" y="3269588"/>
            <a:ext cx="8142514" cy="2569934"/>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4. TARGET ANIMAL SAFETY DATA FROM FIELD STUDIES</a:t>
            </a:r>
          </a:p>
          <a:p>
            <a:pPr algn="just"/>
            <a:endParaRPr lang="en-US" sz="1300" dirty="0">
              <a:latin typeface="Times New Roman" pitchFamily="18" charset="0"/>
              <a:cs typeface="Times New Roman" pitchFamily="18" charset="0"/>
            </a:endParaRPr>
          </a:p>
          <a:p>
            <a:pPr lvl="1" algn="just"/>
            <a:r>
              <a:rPr lang="en-US" sz="1300" dirty="0" smtClean="0">
                <a:latin typeface="Times New Roman" pitchFamily="18" charset="0"/>
                <a:cs typeface="Times New Roman" pitchFamily="18" charset="0"/>
              </a:rPr>
              <a:t>Field studies intended to evaluate effectiveness of an IVPP also provide essential TAS data under conditions of intended use. These studies should be conducted in accordance with the principles of GCP.</a:t>
            </a:r>
          </a:p>
          <a:p>
            <a:pPr lvl="1" algn="just"/>
            <a:endParaRPr lang="en-US" sz="1300" dirty="0">
              <a:latin typeface="Times New Roman" pitchFamily="18" charset="0"/>
              <a:cs typeface="Times New Roman" pitchFamily="18" charset="0"/>
            </a:endParaRPr>
          </a:p>
          <a:p>
            <a:pPr lvl="1" algn="just"/>
            <a:r>
              <a:rPr lang="en-US" sz="1300" dirty="0" smtClean="0">
                <a:latin typeface="Times New Roman" pitchFamily="18" charset="0"/>
                <a:cs typeface="Times New Roman" pitchFamily="18" charset="0"/>
              </a:rPr>
              <a:t>Field studies are typically conducted under conditions representative of the target population and provide an evaluation of potential adverse effects at the intended use dosage in a much larger number of animals. Field studies use the target population which, if applicable, includes diseased animals. Where disease and husbandry are similar between regions, international data may be used for field studies, as long as a minimum proportion of the data acceptable to the region is generated within the region where approval is being sought. Including a relatively large number of animals in the study improves the ability to detect relatively low frequency adverse events.</a:t>
            </a:r>
            <a:endParaRPr lang="en-US" sz="1300" dirty="0">
              <a:latin typeface="Times New Roman" pitchFamily="18" charset="0"/>
              <a:cs typeface="Times New Roman" pitchFamily="18" charset="0"/>
            </a:endParaRPr>
          </a:p>
        </p:txBody>
      </p:sp>
      <p:sp>
        <p:nvSpPr>
          <p:cNvPr id="10" name="TextBox 9"/>
          <p:cNvSpPr txBox="1"/>
          <p:nvPr/>
        </p:nvSpPr>
        <p:spPr>
          <a:xfrm>
            <a:off x="0" y="1763484"/>
            <a:ext cx="9144000" cy="1446550"/>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Target Animal Safety for Veterinary</a:t>
            </a:r>
          </a:p>
          <a:p>
            <a:pPr algn="ctr"/>
            <a:r>
              <a:rPr lang="en-US" sz="2200" b="1" dirty="0" smtClean="0">
                <a:latin typeface="Times New Roman" pitchFamily="18" charset="0"/>
                <a:cs typeface="Times New Roman" pitchFamily="18" charset="0"/>
              </a:rPr>
              <a:t>Pharmaceutical Products</a:t>
            </a:r>
          </a:p>
          <a:p>
            <a:pPr algn="ctr"/>
            <a:endParaRPr lang="en-US" sz="2200" b="1" dirty="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VICH GL43</a:t>
            </a:r>
            <a:endParaRPr lang="en-US" sz="2200" b="1" dirty="0">
              <a:latin typeface="Times New Roman" pitchFamily="18" charset="0"/>
              <a:cs typeface="Times New Roman" pitchFamily="18" charset="0"/>
            </a:endParaRPr>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descr="Thirty-two cent US postage stamp from 1998 showing label from Hunt’s remedy&#10;"/>
          <p:cNvPicPr>
            <a:picLocks noChangeAspect="1" noChangeArrowheads="1"/>
          </p:cNvPicPr>
          <p:nvPr/>
        </p:nvPicPr>
        <p:blipFill>
          <a:blip r:embed="rId3">
            <a:extLst>
              <a:ext uri="{28A0092B-C50C-407E-A947-70E740481C1C}">
                <a14:useLocalDpi xmlns:a14="http://schemas.microsoft.com/office/drawing/2010/main" val="0"/>
              </a:ext>
            </a:extLst>
          </a:blip>
          <a:srcRect l="4739" t="4770" r="6667" b="5713"/>
          <a:stretch>
            <a:fillRect/>
          </a:stretch>
        </p:blipFill>
        <p:spPr bwMode="auto">
          <a:xfrm>
            <a:off x="5716588" y="2373313"/>
            <a:ext cx="319405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5" descr="Three cent US postage stamp from 1956 showing Harvey W. Wiley at the 50th anniversary of the Food and Drug Laws&#10;"/>
          <p:cNvPicPr>
            <a:picLocks noChangeAspect="1" noChangeArrowheads="1"/>
          </p:cNvPicPr>
          <p:nvPr/>
        </p:nvPicPr>
        <p:blipFill>
          <a:blip r:embed="rId4">
            <a:extLst>
              <a:ext uri="{28A0092B-C50C-407E-A947-70E740481C1C}">
                <a14:useLocalDpi xmlns:a14="http://schemas.microsoft.com/office/drawing/2010/main" val="0"/>
              </a:ext>
            </a:extLst>
          </a:blip>
          <a:srcRect l="5388" t="5055" r="10774" b="4556"/>
          <a:stretch>
            <a:fillRect/>
          </a:stretch>
        </p:blipFill>
        <p:spPr bwMode="auto">
          <a:xfrm>
            <a:off x="550863" y="2274888"/>
            <a:ext cx="207962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1"/>
          <p:cNvSpPr>
            <a:spLocks noChangeArrowheads="1"/>
          </p:cNvSpPr>
          <p:nvPr/>
        </p:nvSpPr>
        <p:spPr bwMode="auto">
          <a:xfrm>
            <a:off x="2981325" y="2962275"/>
            <a:ext cx="2808288"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SzPct val="105000"/>
              <a:buFont typeface="Webdings" pitchFamily="18" charset="2"/>
              <a:buNone/>
            </a:pPr>
            <a:r>
              <a:rPr lang="en-US" sz="2800" i="1">
                <a:solidFill>
                  <a:schemeClr val="tx2"/>
                </a:solidFill>
              </a:rPr>
              <a:t>Focused on labeling as a way to protect consumers</a:t>
            </a:r>
          </a:p>
        </p:txBody>
      </p:sp>
      <p:sp>
        <p:nvSpPr>
          <p:cNvPr id="4101" name="Rectangle 10"/>
          <p:cNvSpPr>
            <a:spLocks noGrp="1" noChangeArrowheads="1"/>
          </p:cNvSpPr>
          <p:nvPr>
            <p:ph type="body" idx="1"/>
          </p:nvPr>
        </p:nvSpPr>
        <p:spPr>
          <a:xfrm>
            <a:off x="374650" y="1608138"/>
            <a:ext cx="5783263" cy="704850"/>
          </a:xfrm>
          <a:noFill/>
        </p:spPr>
        <p:txBody>
          <a:bodyPr/>
          <a:lstStyle/>
          <a:p>
            <a:pPr eaLnBrk="1" hangingPunct="1">
              <a:buFont typeface="Webdings" pitchFamily="18" charset="2"/>
              <a:buNone/>
            </a:pPr>
            <a:r>
              <a:rPr lang="en-US" sz="3000" smtClean="0"/>
              <a:t>1906 Pure Food and Drug Law</a:t>
            </a:r>
          </a:p>
        </p:txBody>
      </p:sp>
      <p:sp>
        <p:nvSpPr>
          <p:cNvPr id="4100" name="Rectangle 9"/>
          <p:cNvSpPr>
            <a:spLocks noGrp="1" noChangeArrowheads="1"/>
          </p:cNvSpPr>
          <p:nvPr>
            <p:ph type="title"/>
          </p:nvPr>
        </p:nvSpPr>
        <p:spPr>
          <a:xfrm>
            <a:off x="1252538" y="414338"/>
            <a:ext cx="7793037" cy="852487"/>
          </a:xfrm>
          <a:noFill/>
        </p:spPr>
        <p:txBody>
          <a:bodyPr/>
          <a:lstStyle/>
          <a:p>
            <a:pPr eaLnBrk="1" hangingPunct="1"/>
            <a:r>
              <a:rPr lang="en-US" smtClean="0"/>
              <a:t>Drug Safety – US path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Picture of a veterinary technician restraining a cat while a veterinarian collects samples&#10;"/>
          <p:cNvPicPr>
            <a:picLocks noChangeAspect="1" noChangeArrowheads="1"/>
          </p:cNvPicPr>
          <p:nvPr/>
        </p:nvPicPr>
        <p:blipFill>
          <a:blip r:embed="rId3">
            <a:extLst>
              <a:ext uri="{28A0092B-C50C-407E-A947-70E740481C1C}">
                <a14:useLocalDpi xmlns:a14="http://schemas.microsoft.com/office/drawing/2010/main" val="0"/>
              </a:ext>
            </a:extLst>
          </a:blip>
          <a:srcRect t="4913"/>
          <a:stretch>
            <a:fillRect/>
          </a:stretch>
        </p:blipFill>
        <p:spPr bwMode="auto">
          <a:xfrm>
            <a:off x="2165350" y="4500563"/>
            <a:ext cx="18970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Picture of a cowboy preparing to tie a steer to restrain it for examin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3444875"/>
            <a:ext cx="22764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Picture of a veterinarian doing a physical examination on a dog"/>
          <p:cNvPicPr>
            <a:picLocks noChangeAspect="1" noChangeArrowheads="1"/>
          </p:cNvPicPr>
          <p:nvPr/>
        </p:nvPicPr>
        <p:blipFill>
          <a:blip r:embed="rId5">
            <a:extLst>
              <a:ext uri="{28A0092B-C50C-407E-A947-70E740481C1C}">
                <a14:useLocalDpi xmlns:a14="http://schemas.microsoft.com/office/drawing/2010/main" val="0"/>
              </a:ext>
            </a:extLst>
          </a:blip>
          <a:srcRect b="17444"/>
          <a:stretch>
            <a:fillRect/>
          </a:stretch>
        </p:blipFill>
        <p:spPr bwMode="auto">
          <a:xfrm>
            <a:off x="7442200" y="2125663"/>
            <a:ext cx="1530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Picture of a veterinarian collecting a blood sample from a calf&#10;"/>
          <p:cNvPicPr>
            <a:picLocks noChangeAspect="1" noChangeArrowheads="1"/>
          </p:cNvPicPr>
          <p:nvPr/>
        </p:nvPicPr>
        <p:blipFill>
          <a:blip r:embed="rId6" cstate="print">
            <a:extLst>
              <a:ext uri="{28A0092B-C50C-407E-A947-70E740481C1C}">
                <a14:useLocalDpi xmlns:a14="http://schemas.microsoft.com/office/drawing/2010/main" val="0"/>
              </a:ext>
            </a:extLst>
          </a:blip>
          <a:srcRect l="-436" t="13606" r="34700" b="9024"/>
          <a:stretch>
            <a:fillRect/>
          </a:stretch>
        </p:blipFill>
        <p:spPr bwMode="auto">
          <a:xfrm>
            <a:off x="6943725" y="390525"/>
            <a:ext cx="199866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Rectangle 3"/>
          <p:cNvSpPr>
            <a:spLocks noGrp="1" noChangeArrowheads="1"/>
          </p:cNvSpPr>
          <p:nvPr>
            <p:ph type="body" idx="1"/>
          </p:nvPr>
        </p:nvSpPr>
        <p:spPr>
          <a:xfrm>
            <a:off x="292100" y="2376488"/>
            <a:ext cx="6716713" cy="2266950"/>
          </a:xfrm>
        </p:spPr>
        <p:txBody>
          <a:bodyPr/>
          <a:lstStyle/>
          <a:p>
            <a:pPr marL="623888" indent="-623888" eaLnBrk="1" hangingPunct="1">
              <a:buClr>
                <a:schemeClr val="bg2"/>
              </a:buClr>
              <a:buSzTx/>
              <a:buFont typeface="Webdings" pitchFamily="18" charset="2"/>
              <a:buBlip>
                <a:blip r:embed="rId7"/>
              </a:buBlip>
            </a:pPr>
            <a:r>
              <a:rPr lang="en-US" dirty="0" smtClean="0"/>
              <a:t>Field trials of effectiveness</a:t>
            </a:r>
          </a:p>
          <a:p>
            <a:pPr marL="1255713" lvl="1" indent="-517525" eaLnBrk="1" hangingPunct="1">
              <a:buClr>
                <a:schemeClr val="bg2"/>
              </a:buClr>
              <a:buSzTx/>
              <a:buFont typeface="Webdings" pitchFamily="18" charset="2"/>
              <a:buBlip>
                <a:blip r:embed="rId7"/>
              </a:buBlip>
            </a:pPr>
            <a:r>
              <a:rPr lang="en-US" dirty="0" smtClean="0"/>
              <a:t>Adding safety endpoints</a:t>
            </a:r>
          </a:p>
          <a:p>
            <a:pPr marL="1255713" lvl="1" indent="-517525" eaLnBrk="1" hangingPunct="1">
              <a:buClr>
                <a:schemeClr val="bg2"/>
              </a:buClr>
              <a:buSzTx/>
              <a:buFont typeface="Webdings" pitchFamily="18" charset="2"/>
              <a:buBlip>
                <a:blip r:embed="rId7"/>
              </a:buBlip>
            </a:pPr>
            <a:r>
              <a:rPr lang="en-US" dirty="0" smtClean="0"/>
              <a:t>Measurable endpoints</a:t>
            </a:r>
          </a:p>
          <a:p>
            <a:pPr marL="1255713" lvl="1" indent="-517525" eaLnBrk="1" hangingPunct="1">
              <a:buClr>
                <a:schemeClr val="bg2"/>
              </a:buClr>
              <a:buSzTx/>
              <a:buFont typeface="Webdings" pitchFamily="18" charset="2"/>
              <a:buBlip>
                <a:blip r:embed="rId7"/>
              </a:buBlip>
            </a:pPr>
            <a:r>
              <a:rPr lang="en-US" dirty="0" smtClean="0"/>
              <a:t>Observable endpoints</a:t>
            </a:r>
          </a:p>
        </p:txBody>
      </p:sp>
      <p:sp>
        <p:nvSpPr>
          <p:cNvPr id="22530"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22532"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descr="Picture of a mammary gland of a dairy cow&#10;"/>
          <p:cNvPicPr>
            <a:picLocks noChangeAspect="1" noChangeArrowheads="1"/>
          </p:cNvPicPr>
          <p:nvPr/>
        </p:nvPicPr>
        <p:blipFill>
          <a:blip r:embed="rId3">
            <a:extLst>
              <a:ext uri="{28A0092B-C50C-407E-A947-70E740481C1C}">
                <a14:useLocalDpi xmlns:a14="http://schemas.microsoft.com/office/drawing/2010/main" val="0"/>
              </a:ext>
            </a:extLst>
          </a:blip>
          <a:srcRect l="4480" r="7796" b="7611"/>
          <a:stretch>
            <a:fillRect/>
          </a:stretch>
        </p:blipFill>
        <p:spPr bwMode="auto">
          <a:xfrm>
            <a:off x="6181725" y="2568575"/>
            <a:ext cx="24701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Rectangle 3"/>
          <p:cNvSpPr>
            <a:spLocks noGrp="1" noChangeArrowheads="1"/>
          </p:cNvSpPr>
          <p:nvPr>
            <p:ph type="body" idx="1"/>
          </p:nvPr>
        </p:nvSpPr>
        <p:spPr>
          <a:xfrm>
            <a:off x="292100" y="2376488"/>
            <a:ext cx="8382000" cy="3340100"/>
          </a:xfrm>
        </p:spPr>
        <p:txBody>
          <a:bodyPr/>
          <a:lstStyle/>
          <a:p>
            <a:pPr marL="623888" indent="-623888" eaLnBrk="1" hangingPunct="1">
              <a:buFont typeface="Webdings" pitchFamily="18" charset="2"/>
              <a:buBlip>
                <a:blip r:embed="rId4"/>
              </a:buBlip>
            </a:pPr>
            <a:r>
              <a:rPr lang="en-US" dirty="0" smtClean="0"/>
              <a:t>Other specialized studies</a:t>
            </a:r>
          </a:p>
          <a:p>
            <a:pPr marL="1320800" lvl="1" indent="-582613" eaLnBrk="1" hangingPunct="1">
              <a:buFont typeface="Webdings" pitchFamily="18" charset="2"/>
              <a:buBlip>
                <a:blip r:embed="rId4"/>
              </a:buBlip>
            </a:pPr>
            <a:r>
              <a:rPr lang="en-US" sz="3000" dirty="0" smtClean="0"/>
              <a:t>Injection site</a:t>
            </a:r>
          </a:p>
          <a:p>
            <a:pPr marL="1320800" lvl="1" indent="-582613" eaLnBrk="1" hangingPunct="1">
              <a:buFont typeface="Webdings" pitchFamily="18" charset="2"/>
              <a:buBlip>
                <a:blip r:embed="rId4"/>
              </a:buBlip>
            </a:pPr>
            <a:r>
              <a:rPr lang="en-US" sz="3000" dirty="0" smtClean="0"/>
              <a:t>Reproductive</a:t>
            </a:r>
          </a:p>
          <a:p>
            <a:pPr marL="1320800" lvl="1" indent="-582613" eaLnBrk="1" hangingPunct="1">
              <a:buFont typeface="Webdings" pitchFamily="18" charset="2"/>
              <a:buBlip>
                <a:blip r:embed="rId4"/>
              </a:buBlip>
            </a:pPr>
            <a:r>
              <a:rPr lang="en-US" sz="3000" dirty="0" smtClean="0"/>
              <a:t>Mammary gland</a:t>
            </a:r>
          </a:p>
          <a:p>
            <a:pPr marL="1320800" lvl="1" indent="-582613" eaLnBrk="1" hangingPunct="1">
              <a:buFont typeface="Webdings" pitchFamily="18" charset="2"/>
              <a:buBlip>
                <a:blip r:embed="rId4"/>
              </a:buBlip>
            </a:pPr>
            <a:r>
              <a:rPr lang="en-US" sz="3000" dirty="0" smtClean="0"/>
              <a:t>Sensitive organ systems</a:t>
            </a:r>
          </a:p>
          <a:p>
            <a:pPr marL="1320800" lvl="1" indent="-582613" eaLnBrk="1" hangingPunct="1">
              <a:buFont typeface="Webdings" pitchFamily="18" charset="2"/>
              <a:buBlip>
                <a:blip r:embed="rId4"/>
              </a:buBlip>
            </a:pPr>
            <a:r>
              <a:rPr lang="en-US" sz="3000" dirty="0" smtClean="0"/>
              <a:t>Designed to answer knowledge gaps</a:t>
            </a:r>
          </a:p>
        </p:txBody>
      </p:sp>
      <p:sp>
        <p:nvSpPr>
          <p:cNvPr id="23554"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23556"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8" descr="Picture of mechanical dogs to illustrate concept of a model dog"/>
          <p:cNvPicPr>
            <a:picLocks noChangeAspect="1" noChangeArrowheads="1"/>
          </p:cNvPicPr>
          <p:nvPr/>
        </p:nvPicPr>
        <p:blipFill>
          <a:blip r:embed="rId3" cstate="print">
            <a:extLst>
              <a:ext uri="{28A0092B-C50C-407E-A947-70E740481C1C}">
                <a14:useLocalDpi xmlns:a14="http://schemas.microsoft.com/office/drawing/2010/main" val="0"/>
              </a:ext>
            </a:extLst>
          </a:blip>
          <a:srcRect t="47771" r="17500" b="5061"/>
          <a:stretch>
            <a:fillRect/>
          </a:stretch>
        </p:blipFill>
        <p:spPr bwMode="auto">
          <a:xfrm>
            <a:off x="973138" y="4279900"/>
            <a:ext cx="36591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icture of a laboratory mouse being held by a researc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88" y="3527425"/>
            <a:ext cx="3497262"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Picture of a sample being pipetted into a well of a test plate to do a model test for safety"/>
          <p:cNvPicPr>
            <a:picLocks noChangeAspect="1" noChangeArrowheads="1"/>
          </p:cNvPicPr>
          <p:nvPr/>
        </p:nvPicPr>
        <p:blipFill>
          <a:blip r:embed="rId5">
            <a:extLst>
              <a:ext uri="{28A0092B-C50C-407E-A947-70E740481C1C}">
                <a14:useLocalDpi xmlns:a14="http://schemas.microsoft.com/office/drawing/2010/main" val="0"/>
              </a:ext>
            </a:extLst>
          </a:blip>
          <a:srcRect l="28088"/>
          <a:stretch>
            <a:fillRect/>
          </a:stretch>
        </p:blipFill>
        <p:spPr bwMode="auto">
          <a:xfrm>
            <a:off x="6575425" y="1389063"/>
            <a:ext cx="22637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182275" name="Rectangle 3"/>
          <p:cNvSpPr>
            <a:spLocks noGrp="1" noChangeArrowheads="1"/>
          </p:cNvSpPr>
          <p:nvPr>
            <p:ph type="body" idx="1"/>
          </p:nvPr>
        </p:nvSpPr>
        <p:spPr>
          <a:xfrm>
            <a:off x="292100" y="2376488"/>
            <a:ext cx="8382000" cy="3340100"/>
          </a:xfrm>
        </p:spPr>
        <p:txBody>
          <a:bodyPr/>
          <a:lstStyle/>
          <a:p>
            <a:pPr marL="623888" indent="-623888" eaLnBrk="1" hangingPunct="1">
              <a:buSzPct val="125000"/>
              <a:buFont typeface="Webdings" pitchFamily="18" charset="2"/>
              <a:buBlip>
                <a:blip r:embed="rId6"/>
              </a:buBlip>
            </a:pPr>
            <a:r>
              <a:rPr lang="en-US" dirty="0" smtClean="0"/>
              <a:t>Validated models of safety</a:t>
            </a:r>
          </a:p>
          <a:p>
            <a:pPr marL="1320800" lvl="1" indent="-582613" eaLnBrk="1" hangingPunct="1">
              <a:buSzPct val="125000"/>
              <a:buFont typeface="Webdings" pitchFamily="18" charset="2"/>
              <a:buBlip>
                <a:blip r:embed="rId6"/>
              </a:buBlip>
            </a:pPr>
            <a:r>
              <a:rPr lang="en-US" sz="3000" dirty="0" smtClean="0"/>
              <a:t>Reduce, Refine, Replace</a:t>
            </a:r>
          </a:p>
          <a:p>
            <a:pPr marL="1320800" lvl="1" indent="-582613" eaLnBrk="1" hangingPunct="1">
              <a:buSzPct val="125000"/>
              <a:buFont typeface="Webdings" pitchFamily="18" charset="2"/>
              <a:buBlip>
                <a:blip r:embed="rId6"/>
              </a:buBlip>
            </a:pPr>
            <a:r>
              <a:rPr lang="en-US" sz="3000" dirty="0" smtClean="0"/>
              <a:t>Inferential value</a:t>
            </a:r>
          </a:p>
        </p:txBody>
      </p:sp>
      <p:sp>
        <p:nvSpPr>
          <p:cNvPr id="24580"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292100" y="2376488"/>
            <a:ext cx="8382000" cy="3340100"/>
          </a:xfrm>
        </p:spPr>
        <p:txBody>
          <a:bodyPr/>
          <a:lstStyle/>
          <a:p>
            <a:pPr marL="623888" indent="-623888" eaLnBrk="1" hangingPunct="1">
              <a:buSzPct val="150000"/>
              <a:buFont typeface="Webdings" pitchFamily="18" charset="2"/>
              <a:buBlip>
                <a:blip r:embed="rId2"/>
              </a:buBlip>
            </a:pPr>
            <a:r>
              <a:rPr lang="en-US" dirty="0" smtClean="0"/>
              <a:t>Additional relevant information</a:t>
            </a:r>
          </a:p>
          <a:p>
            <a:pPr marL="1201738" lvl="1" indent="-463550" eaLnBrk="1" hangingPunct="1">
              <a:buSzPct val="150000"/>
              <a:buFont typeface="Webdings" pitchFamily="18" charset="2"/>
              <a:buBlip>
                <a:blip r:embed="rId2"/>
              </a:buBlip>
            </a:pPr>
            <a:r>
              <a:rPr lang="en-US" dirty="0" smtClean="0"/>
              <a:t>Linked to the information gaps, summary and proposed </a:t>
            </a:r>
          </a:p>
          <a:p>
            <a:pPr marL="1201738" lvl="1" indent="-463550" eaLnBrk="1" hangingPunct="1">
              <a:buSzPct val="150000"/>
              <a:buFont typeface="Webdings" pitchFamily="18" charset="2"/>
              <a:buBlip>
                <a:blip r:embed="rId2"/>
              </a:buBlip>
            </a:pPr>
            <a:r>
              <a:rPr lang="en-US" dirty="0" smtClean="0"/>
              <a:t>Can be outside-the-box</a:t>
            </a:r>
          </a:p>
          <a:p>
            <a:pPr marL="1201738" lvl="1" indent="-463550" eaLnBrk="1" hangingPunct="1">
              <a:buSzPct val="150000"/>
              <a:buFont typeface="Webdings" pitchFamily="18" charset="2"/>
              <a:buBlip>
                <a:blip r:embed="rId2"/>
              </a:buBlip>
            </a:pPr>
            <a:r>
              <a:rPr lang="en-US" dirty="0" smtClean="0"/>
              <a:t>Novel information types</a:t>
            </a:r>
          </a:p>
          <a:p>
            <a:pPr marL="1201738" lvl="1" indent="-463550" eaLnBrk="1" hangingPunct="1">
              <a:buSzPct val="150000"/>
              <a:buFont typeface="Webdings" pitchFamily="18" charset="2"/>
              <a:buBlip>
                <a:blip r:embed="rId2"/>
              </a:buBlip>
            </a:pPr>
            <a:r>
              <a:rPr lang="en-US" dirty="0" smtClean="0"/>
              <a:t>Special populations</a:t>
            </a:r>
          </a:p>
        </p:txBody>
      </p:sp>
      <p:sp>
        <p:nvSpPr>
          <p:cNvPr id="25602"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25604"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5" name="Picture 5" descr="Picture of two dogs, one that is very large and one that is very smal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38" y="3022600"/>
            <a:ext cx="32115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Picture of an obese cat"/>
          <p:cNvPicPr>
            <a:picLocks noChangeAspect="1" noChangeArrowheads="1"/>
          </p:cNvPicPr>
          <p:nvPr/>
        </p:nvPicPr>
        <p:blipFill>
          <a:blip r:embed="rId4">
            <a:extLst>
              <a:ext uri="{28A0092B-C50C-407E-A947-70E740481C1C}">
                <a14:useLocalDpi xmlns:a14="http://schemas.microsoft.com/office/drawing/2010/main" val="0"/>
              </a:ext>
            </a:extLst>
          </a:blip>
          <a:srcRect l="6671" t="24519" r="6357" b="25352"/>
          <a:stretch>
            <a:fillRect/>
          </a:stretch>
        </p:blipFill>
        <p:spPr bwMode="auto">
          <a:xfrm>
            <a:off x="2457450" y="4554538"/>
            <a:ext cx="274637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6" name="Picture 6" descr="Picture of a dog that is very thin and in poor health with skin disease&#10;"/>
          <p:cNvPicPr>
            <a:picLocks noChangeAspect="1" noChangeArrowheads="1"/>
          </p:cNvPicPr>
          <p:nvPr/>
        </p:nvPicPr>
        <p:blipFill>
          <a:blip r:embed="rId5">
            <a:extLst>
              <a:ext uri="{28A0092B-C50C-407E-A947-70E740481C1C}">
                <a14:useLocalDpi xmlns:a14="http://schemas.microsoft.com/office/drawing/2010/main" val="0"/>
              </a:ext>
            </a:extLst>
          </a:blip>
          <a:srcRect l="8542" t="16887" r="3999" b="21857"/>
          <a:stretch>
            <a:fillRect/>
          </a:stretch>
        </p:blipFill>
        <p:spPr bwMode="auto">
          <a:xfrm>
            <a:off x="2417763" y="3011488"/>
            <a:ext cx="2824162"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8" name="Picture 8" descr="Picture of Scottish cattle with a high body condition score and very thick ha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3192463"/>
            <a:ext cx="1557338"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7" name="Picture 7" descr="Picture of Brahman cows that are very thin with loose skin&#10;"/>
          <p:cNvPicPr>
            <a:picLocks noChangeAspect="1" noChangeArrowheads="1"/>
          </p:cNvPicPr>
          <p:nvPr/>
        </p:nvPicPr>
        <p:blipFill>
          <a:blip r:embed="rId7">
            <a:extLst>
              <a:ext uri="{28A0092B-C50C-407E-A947-70E740481C1C}">
                <a14:useLocalDpi xmlns:a14="http://schemas.microsoft.com/office/drawing/2010/main" val="0"/>
              </a:ext>
            </a:extLst>
          </a:blip>
          <a:srcRect l="10176" r="18465"/>
          <a:stretch>
            <a:fillRect/>
          </a:stretch>
        </p:blipFill>
        <p:spPr bwMode="auto">
          <a:xfrm>
            <a:off x="6764338" y="742950"/>
            <a:ext cx="207803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Rectangle 3"/>
          <p:cNvSpPr>
            <a:spLocks noGrp="1" noChangeArrowheads="1"/>
          </p:cNvSpPr>
          <p:nvPr>
            <p:ph type="body" idx="1"/>
          </p:nvPr>
        </p:nvSpPr>
        <p:spPr>
          <a:xfrm>
            <a:off x="292100" y="2376488"/>
            <a:ext cx="8382000" cy="3340100"/>
          </a:xfrm>
        </p:spPr>
        <p:txBody>
          <a:bodyPr/>
          <a:lstStyle/>
          <a:p>
            <a:pPr marL="623888" indent="-623888" eaLnBrk="1" hangingPunct="1">
              <a:buSzPct val="150000"/>
              <a:buFont typeface="Webdings" pitchFamily="18" charset="2"/>
              <a:buBlip>
                <a:blip r:embed="rId8"/>
              </a:buBlip>
            </a:pPr>
            <a:r>
              <a:rPr lang="en-US" dirty="0" smtClean="0"/>
              <a:t>Additional relevant information</a:t>
            </a:r>
          </a:p>
        </p:txBody>
      </p:sp>
      <p:sp>
        <p:nvSpPr>
          <p:cNvPr id="26626"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26628"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6" descr="Picture of group of cats representing a popula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913" y="2530475"/>
            <a:ext cx="21336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Picture of individual 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138" y="71438"/>
            <a:ext cx="204311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Rectangle 3"/>
          <p:cNvSpPr>
            <a:spLocks noGrp="1" noChangeArrowheads="1"/>
          </p:cNvSpPr>
          <p:nvPr>
            <p:ph type="body" idx="1"/>
          </p:nvPr>
        </p:nvSpPr>
        <p:spPr>
          <a:xfrm>
            <a:off x="292100" y="2376488"/>
            <a:ext cx="8382000" cy="3340100"/>
          </a:xfrm>
        </p:spPr>
        <p:txBody>
          <a:bodyPr/>
          <a:lstStyle/>
          <a:p>
            <a:pPr marL="623888" indent="-623888" eaLnBrk="1" hangingPunct="1">
              <a:lnSpc>
                <a:spcPct val="90000"/>
              </a:lnSpc>
              <a:buFont typeface="Webdings" pitchFamily="18" charset="2"/>
              <a:buBlip>
                <a:blip r:embed="rId5"/>
              </a:buBlip>
            </a:pPr>
            <a:r>
              <a:rPr lang="en-US" dirty="0" smtClean="0"/>
              <a:t>Margin of safety studies</a:t>
            </a:r>
          </a:p>
          <a:p>
            <a:pPr marL="623888" indent="-623888" eaLnBrk="1" hangingPunct="1">
              <a:lnSpc>
                <a:spcPct val="90000"/>
              </a:lnSpc>
              <a:buClr>
                <a:schemeClr val="bg2"/>
              </a:buClr>
              <a:buSzPct val="110000"/>
            </a:pPr>
            <a:r>
              <a:rPr lang="en-US" dirty="0" smtClean="0"/>
              <a:t>Relevant published literature</a:t>
            </a:r>
          </a:p>
          <a:p>
            <a:pPr marL="623888" indent="-623888" eaLnBrk="1" hangingPunct="1">
              <a:lnSpc>
                <a:spcPct val="90000"/>
              </a:lnSpc>
              <a:buFont typeface="Webdings" pitchFamily="18" charset="2"/>
              <a:buBlip>
                <a:blip r:embed="rId6"/>
              </a:buBlip>
            </a:pPr>
            <a:r>
              <a:rPr lang="en-US" dirty="0" smtClean="0"/>
              <a:t>Field trials of effectiveness</a:t>
            </a:r>
          </a:p>
          <a:p>
            <a:pPr marL="623888" indent="-623888" eaLnBrk="1" hangingPunct="1">
              <a:lnSpc>
                <a:spcPct val="90000"/>
              </a:lnSpc>
              <a:buFont typeface="Webdings" pitchFamily="18" charset="2"/>
              <a:buBlip>
                <a:blip r:embed="rId7"/>
              </a:buBlip>
            </a:pPr>
            <a:r>
              <a:rPr lang="en-US" dirty="0" smtClean="0"/>
              <a:t>Other specialized studies</a:t>
            </a:r>
          </a:p>
          <a:p>
            <a:pPr marL="623888" indent="-623888" eaLnBrk="1" hangingPunct="1">
              <a:lnSpc>
                <a:spcPct val="90000"/>
              </a:lnSpc>
              <a:buSzPct val="125000"/>
              <a:buFont typeface="Webdings" pitchFamily="18" charset="2"/>
              <a:buBlip>
                <a:blip r:embed="rId8"/>
              </a:buBlip>
            </a:pPr>
            <a:r>
              <a:rPr lang="en-US" dirty="0" smtClean="0"/>
              <a:t>Validated models of safety</a:t>
            </a:r>
          </a:p>
          <a:p>
            <a:pPr marL="623888" indent="-623888" eaLnBrk="1" hangingPunct="1">
              <a:lnSpc>
                <a:spcPct val="90000"/>
              </a:lnSpc>
              <a:buSzPct val="150000"/>
              <a:buFont typeface="Webdings" pitchFamily="18" charset="2"/>
              <a:buBlip>
                <a:blip r:embed="rId9"/>
              </a:buBlip>
            </a:pPr>
            <a:r>
              <a:rPr lang="en-US" dirty="0" smtClean="0"/>
              <a:t>Additional relevant information</a:t>
            </a:r>
          </a:p>
        </p:txBody>
      </p:sp>
      <p:sp>
        <p:nvSpPr>
          <p:cNvPr id="27650"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27652" name="Rectangle 4"/>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52538" y="414338"/>
            <a:ext cx="5761037" cy="852487"/>
          </a:xfrm>
          <a:noFill/>
        </p:spPr>
        <p:txBody>
          <a:bodyPr/>
          <a:lstStyle/>
          <a:p>
            <a:pPr eaLnBrk="1" hangingPunct="1"/>
            <a:r>
              <a:rPr lang="en-US" smtClean="0"/>
              <a:t>Animal Drug Safety</a:t>
            </a:r>
          </a:p>
        </p:txBody>
      </p:sp>
      <p:sp>
        <p:nvSpPr>
          <p:cNvPr id="28675" name="Rectangle 3"/>
          <p:cNvSpPr>
            <a:spLocks noGrp="1" noChangeArrowheads="1"/>
          </p:cNvSpPr>
          <p:nvPr>
            <p:ph type="body" idx="1"/>
          </p:nvPr>
        </p:nvSpPr>
        <p:spPr>
          <a:xfrm>
            <a:off x="457200" y="1752600"/>
            <a:ext cx="7772400" cy="3998913"/>
          </a:xfrm>
        </p:spPr>
        <p:txBody>
          <a:bodyPr/>
          <a:lstStyle/>
          <a:p>
            <a:pPr marL="739775" indent="-739775" eaLnBrk="1" hangingPunct="1">
              <a:lnSpc>
                <a:spcPct val="130000"/>
              </a:lnSpc>
            </a:pPr>
            <a:r>
              <a:rPr lang="en-US" sz="4000" dirty="0" smtClean="0"/>
              <a:t>Target Animal Safety</a:t>
            </a:r>
          </a:p>
          <a:p>
            <a:pPr marL="739775" indent="-739775" eaLnBrk="1" hangingPunct="1">
              <a:lnSpc>
                <a:spcPct val="130000"/>
              </a:lnSpc>
              <a:buFont typeface="Webdings" pitchFamily="18" charset="2"/>
              <a:buChar char="ä"/>
            </a:pPr>
            <a:r>
              <a:rPr lang="en-US" sz="4000" dirty="0" smtClean="0"/>
              <a:t>Human Food Safety</a:t>
            </a:r>
          </a:p>
          <a:p>
            <a:pPr marL="739775" indent="-739775" eaLnBrk="1" hangingPunct="1">
              <a:lnSpc>
                <a:spcPct val="130000"/>
              </a:lnSpc>
              <a:buFont typeface="Webdings" pitchFamily="18" charset="2"/>
              <a:buChar char=""/>
            </a:pPr>
            <a:r>
              <a:rPr lang="en-US" sz="4000" dirty="0" smtClean="0"/>
              <a:t>Human User Safety</a:t>
            </a:r>
          </a:p>
          <a:p>
            <a:pPr marL="739775" indent="-739775" eaLnBrk="1" hangingPunct="1">
              <a:lnSpc>
                <a:spcPct val="130000"/>
              </a:lnSpc>
              <a:buSzPct val="85000"/>
              <a:buFont typeface="Webdings" pitchFamily="18" charset="2"/>
              <a:buChar char="P"/>
            </a:pPr>
            <a:r>
              <a:rPr lang="en-US" sz="4000" dirty="0" smtClean="0"/>
              <a:t>Environmental Safety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Graphic of a man picking up feces behind a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38" y="4438650"/>
            <a:ext cx="19478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Picture of a boy hugging a dog"/>
          <p:cNvPicPr>
            <a:picLocks noChangeAspect="1" noChangeArrowheads="1"/>
          </p:cNvPicPr>
          <p:nvPr/>
        </p:nvPicPr>
        <p:blipFill>
          <a:blip r:embed="rId4">
            <a:extLst>
              <a:ext uri="{28A0092B-C50C-407E-A947-70E740481C1C}">
                <a14:useLocalDpi xmlns:a14="http://schemas.microsoft.com/office/drawing/2010/main" val="0"/>
              </a:ext>
            </a:extLst>
          </a:blip>
          <a:srcRect t="37065" r="25482" b="7794"/>
          <a:stretch>
            <a:fillRect/>
          </a:stretch>
        </p:blipFill>
        <p:spPr bwMode="auto">
          <a:xfrm>
            <a:off x="6991350" y="3378200"/>
            <a:ext cx="19431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Picture of a person wearing a protective suit and mask"/>
          <p:cNvPicPr>
            <a:picLocks noChangeAspect="1" noChangeArrowheads="1"/>
          </p:cNvPicPr>
          <p:nvPr/>
        </p:nvPicPr>
        <p:blipFill>
          <a:blip r:embed="rId5">
            <a:extLst>
              <a:ext uri="{28A0092B-C50C-407E-A947-70E740481C1C}">
                <a14:useLocalDpi xmlns:a14="http://schemas.microsoft.com/office/drawing/2010/main" val="0"/>
              </a:ext>
            </a:extLst>
          </a:blip>
          <a:srcRect l="48540" r="13748" b="19273"/>
          <a:stretch>
            <a:fillRect/>
          </a:stretch>
        </p:blipFill>
        <p:spPr bwMode="auto">
          <a:xfrm>
            <a:off x="7048500" y="188913"/>
            <a:ext cx="17494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Rectangle 3"/>
          <p:cNvSpPr>
            <a:spLocks noGrp="1" noChangeArrowheads="1"/>
          </p:cNvSpPr>
          <p:nvPr>
            <p:ph type="body" idx="1"/>
          </p:nvPr>
        </p:nvSpPr>
        <p:spPr>
          <a:xfrm>
            <a:off x="469900" y="1952625"/>
            <a:ext cx="8094663" cy="3340100"/>
          </a:xfrm>
        </p:spPr>
        <p:txBody>
          <a:bodyPr/>
          <a:lstStyle/>
          <a:p>
            <a:pPr marL="623888" indent="-623888" eaLnBrk="1" hangingPunct="1">
              <a:lnSpc>
                <a:spcPct val="120000"/>
              </a:lnSpc>
              <a:buSzTx/>
              <a:buFont typeface="Webdings" pitchFamily="18" charset="2"/>
              <a:buChar char=""/>
            </a:pPr>
            <a:r>
              <a:rPr lang="en-US" dirty="0" smtClean="0"/>
              <a:t>Hazards associated with manufacturing</a:t>
            </a:r>
          </a:p>
          <a:p>
            <a:pPr marL="623888" indent="-623888" eaLnBrk="1" hangingPunct="1">
              <a:lnSpc>
                <a:spcPct val="120000"/>
              </a:lnSpc>
              <a:buSzTx/>
              <a:buFont typeface="Webdings" pitchFamily="18" charset="2"/>
              <a:buChar char=""/>
            </a:pPr>
            <a:r>
              <a:rPr lang="en-US" dirty="0" smtClean="0"/>
              <a:t>Hazards associated with administration to animals</a:t>
            </a:r>
          </a:p>
          <a:p>
            <a:pPr marL="623888" indent="-623888" eaLnBrk="1" hangingPunct="1">
              <a:lnSpc>
                <a:spcPct val="120000"/>
              </a:lnSpc>
              <a:buSzTx/>
              <a:buFont typeface="Webdings" pitchFamily="18" charset="2"/>
              <a:buChar char=""/>
            </a:pPr>
            <a:r>
              <a:rPr lang="en-US" dirty="0" smtClean="0"/>
              <a:t>Hazards associated with wastes</a:t>
            </a:r>
          </a:p>
          <a:p>
            <a:pPr marL="623888" indent="-623888" eaLnBrk="1" hangingPunct="1">
              <a:lnSpc>
                <a:spcPct val="80000"/>
              </a:lnSpc>
              <a:buSzTx/>
              <a:buFont typeface="Webdings" pitchFamily="18" charset="2"/>
              <a:buNone/>
            </a:pPr>
            <a:r>
              <a:rPr lang="en-US" dirty="0" smtClean="0"/>
              <a:t>	and disposal of drugs</a:t>
            </a:r>
          </a:p>
        </p:txBody>
      </p:sp>
      <p:sp>
        <p:nvSpPr>
          <p:cNvPr id="29700" name="Rectangle 4"/>
          <p:cNvSpPr>
            <a:spLocks noGrp="1" noChangeArrowheads="1"/>
          </p:cNvSpPr>
          <p:nvPr>
            <p:ph type="title"/>
          </p:nvPr>
        </p:nvSpPr>
        <p:spPr>
          <a:xfrm>
            <a:off x="1252538" y="414338"/>
            <a:ext cx="5761037" cy="852487"/>
          </a:xfrm>
          <a:noFill/>
        </p:spPr>
        <p:txBody>
          <a:bodyPr/>
          <a:lstStyle/>
          <a:p>
            <a:pPr eaLnBrk="1" hangingPunct="1"/>
            <a:r>
              <a:rPr lang="en-US" smtClean="0"/>
              <a:t>Human User Safety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ree colliding circles of Hazard, Exposure, and Vulnerability with RISK in the middle."/>
          <p:cNvGrpSpPr/>
          <p:nvPr/>
        </p:nvGrpSpPr>
        <p:grpSpPr>
          <a:xfrm>
            <a:off x="4733925" y="2111375"/>
            <a:ext cx="3822700" cy="3560763"/>
            <a:chOff x="4733925" y="2111375"/>
            <a:chExt cx="3822700" cy="3560763"/>
          </a:xfrm>
        </p:grpSpPr>
        <p:sp>
          <p:nvSpPr>
            <p:cNvPr id="30728" name="Oval 10"/>
            <p:cNvSpPr>
              <a:spLocks noChangeArrowheads="1"/>
            </p:cNvSpPr>
            <p:nvPr/>
          </p:nvSpPr>
          <p:spPr bwMode="auto">
            <a:xfrm>
              <a:off x="5988050" y="3367088"/>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29" name="Oval 11" descr="Venn diagram showing the overlap of 3 circles representing Exposure, Hazard and Vulnerability with the center overlap labeled to represent Risk&#10;"/>
            <p:cNvSpPr>
              <a:spLocks noChangeArrowheads="1"/>
            </p:cNvSpPr>
            <p:nvPr/>
          </p:nvSpPr>
          <p:spPr bwMode="auto">
            <a:xfrm>
              <a:off x="4775200" y="2795588"/>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0" name="Oval 12"/>
            <p:cNvSpPr>
              <a:spLocks noChangeArrowheads="1"/>
            </p:cNvSpPr>
            <p:nvPr/>
          </p:nvSpPr>
          <p:spPr bwMode="auto">
            <a:xfrm>
              <a:off x="5891213" y="2111375"/>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3549" name="Rectangle 13"/>
            <p:cNvSpPr>
              <a:spLocks noChangeArrowheads="1"/>
            </p:cNvSpPr>
            <p:nvPr/>
          </p:nvSpPr>
          <p:spPr bwMode="auto">
            <a:xfrm>
              <a:off x="6683375" y="2451100"/>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Hazard</a:t>
              </a:r>
            </a:p>
          </p:txBody>
        </p:sp>
        <p:sp>
          <p:nvSpPr>
            <p:cNvPr id="193550" name="Rectangle 14"/>
            <p:cNvSpPr>
              <a:spLocks noChangeArrowheads="1"/>
            </p:cNvSpPr>
            <p:nvPr/>
          </p:nvSpPr>
          <p:spPr bwMode="auto">
            <a:xfrm>
              <a:off x="4733925" y="3749675"/>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Exposure</a:t>
              </a:r>
            </a:p>
          </p:txBody>
        </p:sp>
        <p:sp>
          <p:nvSpPr>
            <p:cNvPr id="193551" name="Rectangle 15"/>
            <p:cNvSpPr>
              <a:spLocks noChangeArrowheads="1"/>
            </p:cNvSpPr>
            <p:nvPr/>
          </p:nvSpPr>
          <p:spPr bwMode="auto">
            <a:xfrm>
              <a:off x="6384925" y="4924425"/>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dirty="0">
                  <a:solidFill>
                    <a:schemeClr val="tx2"/>
                  </a:solidFill>
                </a:rPr>
                <a:t>Vulnerability</a:t>
              </a:r>
            </a:p>
          </p:txBody>
        </p:sp>
        <p:sp>
          <p:nvSpPr>
            <p:cNvPr id="193552" name="Rectangle 16"/>
            <p:cNvSpPr>
              <a:spLocks noChangeArrowheads="1"/>
            </p:cNvSpPr>
            <p:nvPr/>
          </p:nvSpPr>
          <p:spPr bwMode="auto">
            <a:xfrm>
              <a:off x="6343650" y="3676650"/>
              <a:ext cx="9175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RISK</a:t>
              </a:r>
            </a:p>
          </p:txBody>
        </p:sp>
      </p:grpSp>
      <p:sp>
        <p:nvSpPr>
          <p:cNvPr id="193544" name="Rectangle 8"/>
          <p:cNvSpPr>
            <a:spLocks noChangeArrowheads="1"/>
          </p:cNvSpPr>
          <p:nvPr/>
        </p:nvSpPr>
        <p:spPr bwMode="auto">
          <a:xfrm>
            <a:off x="285750" y="3609975"/>
            <a:ext cx="3470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bg2"/>
              </a:buClr>
              <a:buSzPct val="110000"/>
              <a:buFont typeface="Webdings" pitchFamily="18" charset="2"/>
              <a:buNone/>
            </a:pPr>
            <a:r>
              <a:rPr lang="en-US" sz="2400">
                <a:solidFill>
                  <a:schemeClr val="tx2"/>
                </a:solidFill>
              </a:rPr>
              <a:t>Exposure Assessment</a:t>
            </a:r>
          </a:p>
        </p:txBody>
      </p:sp>
      <p:sp>
        <p:nvSpPr>
          <p:cNvPr id="193545" name="Rectangle 9"/>
          <p:cNvSpPr>
            <a:spLocks noChangeArrowheads="1"/>
          </p:cNvSpPr>
          <p:nvPr/>
        </p:nvSpPr>
        <p:spPr bwMode="auto">
          <a:xfrm>
            <a:off x="295275" y="4856163"/>
            <a:ext cx="3865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bg2"/>
              </a:buClr>
              <a:buSzPct val="110000"/>
              <a:buFont typeface="Webdings" pitchFamily="18" charset="2"/>
              <a:buNone/>
            </a:pPr>
            <a:r>
              <a:rPr lang="en-US" sz="2400">
                <a:solidFill>
                  <a:schemeClr val="tx2"/>
                </a:solidFill>
              </a:rPr>
              <a:t>Vulnerability Assessment</a:t>
            </a:r>
          </a:p>
        </p:txBody>
      </p:sp>
      <p:sp>
        <p:nvSpPr>
          <p:cNvPr id="193543" name="Rectangle 7"/>
          <p:cNvSpPr>
            <a:spLocks noChangeArrowheads="1"/>
          </p:cNvSpPr>
          <p:nvPr/>
        </p:nvSpPr>
        <p:spPr bwMode="auto">
          <a:xfrm>
            <a:off x="287338" y="2371725"/>
            <a:ext cx="31829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Hazard assessment</a:t>
            </a:r>
          </a:p>
        </p:txBody>
      </p:sp>
      <p:sp>
        <p:nvSpPr>
          <p:cNvPr id="30723" name="Rectangle 2"/>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30724" name="Rectangle 4"/>
          <p:cNvSpPr>
            <a:spLocks noGrp="1" noChangeArrowheads="1"/>
          </p:cNvSpPr>
          <p:nvPr>
            <p:ph type="title"/>
          </p:nvPr>
        </p:nvSpPr>
        <p:spPr>
          <a:xfrm>
            <a:off x="1252538" y="414338"/>
            <a:ext cx="5761037" cy="852487"/>
          </a:xfrm>
          <a:noFill/>
        </p:spPr>
        <p:txBody>
          <a:bodyPr/>
          <a:lstStyle/>
          <a:p>
            <a:pPr eaLnBrk="1" hangingPunct="1"/>
            <a:r>
              <a:rPr lang="en-US" smtClean="0"/>
              <a:t>Human User Safety</a:t>
            </a:r>
          </a:p>
        </p:txBody>
      </p:sp>
      <p:pic>
        <p:nvPicPr>
          <p:cNvPr id="30722" name="Picture 17" descr="Warning Sign with exclamation point"/>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915150" y="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292100" y="2376488"/>
            <a:ext cx="8382000" cy="3340100"/>
          </a:xfrm>
        </p:spPr>
        <p:txBody>
          <a:bodyPr/>
          <a:lstStyle/>
          <a:p>
            <a:pPr marL="623888" indent="-623888" eaLnBrk="1" hangingPunct="1">
              <a:buFont typeface="Webdings" pitchFamily="18" charset="2"/>
              <a:buNone/>
            </a:pPr>
            <a:r>
              <a:rPr lang="en-US" sz="2400" smtClean="0"/>
              <a:t>Hazard assessment</a:t>
            </a:r>
          </a:p>
          <a:p>
            <a:pPr marL="623888" indent="-623888" eaLnBrk="1" hangingPunct="1">
              <a:buFont typeface="Webdings" pitchFamily="18" charset="2"/>
              <a:buNone/>
            </a:pPr>
            <a:r>
              <a:rPr lang="en-US" sz="2400" smtClean="0"/>
              <a:t>	Can the drug cause an increased incidence of adverse health effects in humans? What evidence is there?</a:t>
            </a:r>
          </a:p>
          <a:p>
            <a:pPr marL="623888" indent="-623888" eaLnBrk="1" hangingPunct="1">
              <a:buClr>
                <a:schemeClr val="bg2"/>
              </a:buClr>
              <a:buSzPct val="110000"/>
              <a:buFont typeface="Webdings" pitchFamily="18" charset="2"/>
              <a:buNone/>
            </a:pPr>
            <a:r>
              <a:rPr lang="en-US" sz="2400" smtClean="0"/>
              <a:t>Exposure Assessment</a:t>
            </a:r>
          </a:p>
          <a:p>
            <a:pPr marL="623888" indent="-623888" eaLnBrk="1" hangingPunct="1">
              <a:buClr>
                <a:schemeClr val="bg2"/>
              </a:buClr>
              <a:buSzPct val="110000"/>
              <a:buFont typeface="Webdings" pitchFamily="18" charset="2"/>
              <a:buNone/>
            </a:pPr>
            <a:r>
              <a:rPr lang="en-US" sz="2400" smtClean="0"/>
              <a:t>	What is the extent of exposure of human users to the drug or its components under actual conditions of use?</a:t>
            </a:r>
          </a:p>
          <a:p>
            <a:pPr marL="623888" indent="-623888" eaLnBrk="1" hangingPunct="1">
              <a:buClr>
                <a:schemeClr val="bg2"/>
              </a:buClr>
              <a:buSzPct val="110000"/>
              <a:buFont typeface="Webdings" pitchFamily="18" charset="2"/>
              <a:buNone/>
            </a:pPr>
            <a:r>
              <a:rPr lang="en-US" sz="2400" smtClean="0"/>
              <a:t>Vulnerability Assessment</a:t>
            </a:r>
          </a:p>
          <a:p>
            <a:pPr marL="623888" indent="-623888" eaLnBrk="1" hangingPunct="1">
              <a:buClr>
                <a:schemeClr val="bg2"/>
              </a:buClr>
              <a:buSzPct val="110000"/>
              <a:buFont typeface="Webdings" pitchFamily="18" charset="2"/>
              <a:buNone/>
            </a:pPr>
            <a:r>
              <a:rPr lang="en-US" sz="2400" smtClean="0"/>
              <a:t>	What are the characteristics of the users?</a:t>
            </a:r>
          </a:p>
        </p:txBody>
      </p:sp>
      <p:sp>
        <p:nvSpPr>
          <p:cNvPr id="31747" name="Rectangle 3"/>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31748" name="Rectangle 4"/>
          <p:cNvSpPr>
            <a:spLocks noGrp="1" noChangeArrowheads="1"/>
          </p:cNvSpPr>
          <p:nvPr>
            <p:ph type="title"/>
          </p:nvPr>
        </p:nvSpPr>
        <p:spPr>
          <a:xfrm>
            <a:off x="1252538" y="414338"/>
            <a:ext cx="5761037" cy="852487"/>
          </a:xfrm>
          <a:noFill/>
        </p:spPr>
        <p:txBody>
          <a:bodyPr/>
          <a:lstStyle/>
          <a:p>
            <a:pPr eaLnBrk="1" hangingPunct="1"/>
            <a:r>
              <a:rPr lang="en-US" smtClean="0"/>
              <a:t>Human User Safety</a:t>
            </a:r>
          </a:p>
        </p:txBody>
      </p:sp>
      <p:pic>
        <p:nvPicPr>
          <p:cNvPr id="31749" name="Picture 8" descr="Warning Sign with exclamation point"/>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915150" y="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descr="Illustrated Poster of Skull with bottles for teeth - E.W. Kemble’s 1906 “Death’s Laboratory” cover for Collier's National Week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0"/>
            <a:ext cx="35814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Label for Sulfanilamide Elixi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3022600"/>
            <a:ext cx="18827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2"/>
          <p:cNvSpPr>
            <a:spLocks noChangeArrowheads="1"/>
          </p:cNvSpPr>
          <p:nvPr/>
        </p:nvSpPr>
        <p:spPr bwMode="auto">
          <a:xfrm>
            <a:off x="930275" y="3513138"/>
            <a:ext cx="297815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2"/>
              </a:buClr>
              <a:buSzPct val="105000"/>
              <a:buFont typeface="Webdings" pitchFamily="18" charset="2"/>
              <a:buNone/>
            </a:pPr>
            <a:r>
              <a:rPr lang="en-US" sz="2800" i="1">
                <a:solidFill>
                  <a:schemeClr val="tx2"/>
                </a:solidFill>
              </a:rPr>
              <a:t>Required </a:t>
            </a:r>
          </a:p>
          <a:p>
            <a:pPr eaLnBrk="1" hangingPunct="1">
              <a:buClr>
                <a:schemeClr val="tx2"/>
              </a:buClr>
              <a:buSzPct val="105000"/>
              <a:buFont typeface="Webdings" pitchFamily="18" charset="2"/>
              <a:buNone/>
            </a:pPr>
            <a:r>
              <a:rPr lang="en-US" sz="2800" i="1">
                <a:solidFill>
                  <a:schemeClr val="tx2"/>
                </a:solidFill>
              </a:rPr>
              <a:t>investigation of drug safety before approval</a:t>
            </a:r>
          </a:p>
        </p:txBody>
      </p:sp>
      <p:sp>
        <p:nvSpPr>
          <p:cNvPr id="5125" name="Rectangle 9"/>
          <p:cNvSpPr>
            <a:spLocks noGrp="1" noChangeArrowheads="1"/>
          </p:cNvSpPr>
          <p:nvPr>
            <p:ph type="body" idx="1"/>
          </p:nvPr>
        </p:nvSpPr>
        <p:spPr>
          <a:xfrm>
            <a:off x="374650" y="1608138"/>
            <a:ext cx="5783263" cy="704850"/>
          </a:xfrm>
          <a:noFill/>
        </p:spPr>
        <p:txBody>
          <a:bodyPr/>
          <a:lstStyle/>
          <a:p>
            <a:pPr eaLnBrk="1" hangingPunct="1">
              <a:buFont typeface="Webdings" pitchFamily="18" charset="2"/>
              <a:buNone/>
            </a:pPr>
            <a:r>
              <a:rPr lang="en-US" sz="3000" dirty="0" smtClean="0"/>
              <a:t>1906 Pure Food and Drug Law</a:t>
            </a:r>
          </a:p>
          <a:p>
            <a:pPr eaLnBrk="1" hangingPunct="1">
              <a:buFont typeface="Webdings" pitchFamily="18" charset="2"/>
              <a:buNone/>
            </a:pPr>
            <a:r>
              <a:rPr lang="en-US" sz="3000" dirty="0" smtClean="0"/>
              <a:t>1938 Federal Food, Drug and Cosmetic Act</a:t>
            </a:r>
          </a:p>
          <a:p>
            <a:pPr eaLnBrk="1" hangingPunct="1">
              <a:buFont typeface="Webdings" pitchFamily="18" charset="2"/>
              <a:buNone/>
            </a:pPr>
            <a:endParaRPr lang="en-US" sz="3000" dirty="0" smtClean="0"/>
          </a:p>
        </p:txBody>
      </p:sp>
      <p:sp>
        <p:nvSpPr>
          <p:cNvPr id="5122" name="Rectangle 4"/>
          <p:cNvSpPr>
            <a:spLocks noGrp="1" noChangeArrowheads="1"/>
          </p:cNvSpPr>
          <p:nvPr>
            <p:ph type="title"/>
          </p:nvPr>
        </p:nvSpPr>
        <p:spPr>
          <a:xfrm>
            <a:off x="1252538" y="414338"/>
            <a:ext cx="7793037" cy="852487"/>
          </a:xfrm>
          <a:noFill/>
        </p:spPr>
        <p:txBody>
          <a:bodyPr/>
          <a:lstStyle/>
          <a:p>
            <a:pPr eaLnBrk="1" hangingPunct="1"/>
            <a:r>
              <a:rPr lang="en-US" dirty="0" smtClean="0"/>
              <a:t>Drug Safety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idx="1"/>
          </p:nvPr>
        </p:nvSpPr>
        <p:spPr>
          <a:xfrm>
            <a:off x="279400" y="2298700"/>
            <a:ext cx="8401050" cy="3556000"/>
          </a:xfrm>
        </p:spPr>
        <p:txBody>
          <a:bodyPr/>
          <a:lstStyle/>
          <a:p>
            <a:pPr>
              <a:buFont typeface="Webdings" pitchFamily="18" charset="2"/>
              <a:buNone/>
              <a:defRPr/>
            </a:pPr>
            <a:r>
              <a:rPr lang="en-US" sz="2400" kern="1200" dirty="0" smtClean="0">
                <a:latin typeface="+mj-lt"/>
                <a:ea typeface="Adobe Song Std L" pitchFamily="18" charset="-128"/>
              </a:rPr>
              <a:t>Hazard assessment</a:t>
            </a:r>
            <a:br>
              <a:rPr lang="en-US" sz="2400" kern="1200" dirty="0" smtClean="0">
                <a:latin typeface="+mj-lt"/>
                <a:ea typeface="Adobe Song Std L" pitchFamily="18" charset="-128"/>
              </a:rPr>
            </a:br>
            <a:r>
              <a:rPr lang="en-US" sz="2400" kern="1200" dirty="0" smtClean="0">
                <a:latin typeface="+mj-lt"/>
                <a:ea typeface="Adobe Song Std L" pitchFamily="18" charset="-128"/>
              </a:rPr>
              <a:t>   	</a:t>
            </a:r>
            <a:r>
              <a:rPr lang="en-US" sz="2400" kern="1200" dirty="0" smtClean="0">
                <a:latin typeface="+mj-lt"/>
              </a:rPr>
              <a:t>Generally a property of the drug; may be no hazard; 	more information may be needed in some cases</a:t>
            </a:r>
          </a:p>
          <a:p>
            <a:pPr>
              <a:buFont typeface="Webdings" pitchFamily="18" charset="2"/>
              <a:buNone/>
              <a:defRPr/>
            </a:pPr>
            <a:r>
              <a:rPr lang="en-US" sz="2400" kern="1200" dirty="0" smtClean="0">
                <a:latin typeface="+mj-lt"/>
              </a:rPr>
              <a:t>Exposure Assessment</a:t>
            </a:r>
          </a:p>
          <a:p>
            <a:pPr>
              <a:buFont typeface="Webdings" pitchFamily="18" charset="2"/>
              <a:buNone/>
              <a:defRPr/>
            </a:pPr>
            <a:r>
              <a:rPr lang="en-US" sz="2400" kern="1200" dirty="0" smtClean="0">
                <a:latin typeface="+mj-lt"/>
                <a:ea typeface="Adobe Song Std L" pitchFamily="18" charset="-128"/>
              </a:rPr>
              <a:t>		</a:t>
            </a:r>
            <a:r>
              <a:rPr lang="en-US" sz="2400" kern="1200" dirty="0" smtClean="0">
                <a:latin typeface="+mj-lt"/>
              </a:rPr>
              <a:t>May label or package to decrease exposure; may 	change formulation or indication</a:t>
            </a:r>
          </a:p>
          <a:p>
            <a:pPr>
              <a:buFont typeface="Webdings" pitchFamily="18" charset="2"/>
              <a:buNone/>
              <a:defRPr/>
            </a:pPr>
            <a:r>
              <a:rPr lang="en-US" sz="2400" kern="1200" dirty="0" smtClean="0">
                <a:latin typeface="+mj-lt"/>
              </a:rPr>
              <a:t>Vulnerability Assessment</a:t>
            </a:r>
          </a:p>
          <a:p>
            <a:pPr>
              <a:buFont typeface="Webdings" pitchFamily="18" charset="2"/>
              <a:buNone/>
              <a:defRPr/>
            </a:pPr>
            <a:r>
              <a:rPr lang="en-US" sz="2400" kern="1200" dirty="0" smtClean="0">
                <a:latin typeface="+mj-lt"/>
              </a:rPr>
              <a:t>		May identify and protect or train vulnerable humans</a:t>
            </a:r>
          </a:p>
          <a:p>
            <a:pPr>
              <a:buFont typeface="Webdings" pitchFamily="18" charset="2"/>
              <a:buNone/>
              <a:defRPr/>
            </a:pPr>
            <a:endParaRPr lang="en-US" sz="2400" kern="1200" dirty="0">
              <a:latin typeface="+mj-lt"/>
              <a:ea typeface="Adobe Song Std L" pitchFamily="18" charset="-128"/>
            </a:endParaRPr>
          </a:p>
        </p:txBody>
      </p:sp>
      <p:sp>
        <p:nvSpPr>
          <p:cNvPr id="32770" name="Rectangle 2" descr="How can safety be predicted?&#10;"/>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32771" name="Rectangle 4"/>
          <p:cNvSpPr>
            <a:spLocks noGrp="1" noChangeArrowheads="1"/>
          </p:cNvSpPr>
          <p:nvPr>
            <p:ph type="title"/>
          </p:nvPr>
        </p:nvSpPr>
        <p:spPr>
          <a:xfrm>
            <a:off x="1257300" y="406400"/>
            <a:ext cx="7793038" cy="852488"/>
          </a:xfrm>
          <a:noFill/>
        </p:spPr>
        <p:txBody>
          <a:bodyPr/>
          <a:lstStyle/>
          <a:p>
            <a:pPr eaLnBrk="1" hangingPunct="1"/>
            <a:r>
              <a:rPr lang="en-US" smtClean="0"/>
              <a:t>Human User Safety</a:t>
            </a:r>
          </a:p>
        </p:txBody>
      </p:sp>
      <p:pic>
        <p:nvPicPr>
          <p:cNvPr id="32773" name="Picture 13" descr="Warning Sign with exclamation point"/>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915150" y="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arning Sign with exclamation point"/>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915150" y="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Three colliding circles of Hazard, Exposure, and Vulnerability with RISK in the middle."/>
          <p:cNvGrpSpPr/>
          <p:nvPr/>
        </p:nvGrpSpPr>
        <p:grpSpPr>
          <a:xfrm>
            <a:off x="4733925" y="2111375"/>
            <a:ext cx="3822700" cy="3560763"/>
            <a:chOff x="4733925" y="2111375"/>
            <a:chExt cx="3822700" cy="3560763"/>
          </a:xfrm>
        </p:grpSpPr>
        <p:sp>
          <p:nvSpPr>
            <p:cNvPr id="33800" name="Oval 8"/>
            <p:cNvSpPr>
              <a:spLocks noChangeArrowheads="1"/>
            </p:cNvSpPr>
            <p:nvPr/>
          </p:nvSpPr>
          <p:spPr bwMode="auto">
            <a:xfrm>
              <a:off x="5988050" y="3367088"/>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1" name="Oval 9" descr="Venn diagram showing the overlap of 3 circles representing Exposure, Hazard and Vulnerability with the center overlap labeled to represent Risk&#10;&#10;"/>
            <p:cNvSpPr>
              <a:spLocks noChangeArrowheads="1"/>
            </p:cNvSpPr>
            <p:nvPr/>
          </p:nvSpPr>
          <p:spPr bwMode="auto">
            <a:xfrm>
              <a:off x="4775200" y="2795588"/>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2" name="Oval 10"/>
            <p:cNvSpPr>
              <a:spLocks noChangeArrowheads="1"/>
            </p:cNvSpPr>
            <p:nvPr/>
          </p:nvSpPr>
          <p:spPr bwMode="auto">
            <a:xfrm>
              <a:off x="5891213" y="2111375"/>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8667" name="Rectangle 11"/>
            <p:cNvSpPr>
              <a:spLocks noChangeArrowheads="1"/>
            </p:cNvSpPr>
            <p:nvPr/>
          </p:nvSpPr>
          <p:spPr bwMode="auto">
            <a:xfrm>
              <a:off x="6683375" y="2451100"/>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dirty="0">
                  <a:solidFill>
                    <a:schemeClr val="tx2"/>
                  </a:solidFill>
                </a:rPr>
                <a:t>Hazard</a:t>
              </a:r>
            </a:p>
          </p:txBody>
        </p:sp>
        <p:sp>
          <p:nvSpPr>
            <p:cNvPr id="198668" name="Rectangle 12"/>
            <p:cNvSpPr>
              <a:spLocks noChangeArrowheads="1"/>
            </p:cNvSpPr>
            <p:nvPr/>
          </p:nvSpPr>
          <p:spPr bwMode="auto">
            <a:xfrm>
              <a:off x="4733925" y="3749675"/>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Exposure</a:t>
              </a:r>
            </a:p>
          </p:txBody>
        </p:sp>
        <p:sp>
          <p:nvSpPr>
            <p:cNvPr id="198669" name="Rectangle 13"/>
            <p:cNvSpPr>
              <a:spLocks noChangeArrowheads="1"/>
            </p:cNvSpPr>
            <p:nvPr/>
          </p:nvSpPr>
          <p:spPr bwMode="auto">
            <a:xfrm>
              <a:off x="6384925" y="4924425"/>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Vulnerability</a:t>
              </a:r>
            </a:p>
          </p:txBody>
        </p:sp>
        <p:sp>
          <p:nvSpPr>
            <p:cNvPr id="198670" name="Rectangle 14"/>
            <p:cNvSpPr>
              <a:spLocks noChangeArrowheads="1"/>
            </p:cNvSpPr>
            <p:nvPr/>
          </p:nvSpPr>
          <p:spPr bwMode="auto">
            <a:xfrm>
              <a:off x="6343650" y="3676650"/>
              <a:ext cx="9175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RISK</a:t>
              </a:r>
            </a:p>
          </p:txBody>
        </p:sp>
      </p:grpSp>
      <p:sp>
        <p:nvSpPr>
          <p:cNvPr id="198663" name="Rectangle 7"/>
          <p:cNvSpPr>
            <a:spLocks noChangeArrowheads="1"/>
          </p:cNvSpPr>
          <p:nvPr/>
        </p:nvSpPr>
        <p:spPr bwMode="auto">
          <a:xfrm>
            <a:off x="295275" y="4856163"/>
            <a:ext cx="3865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bg2"/>
              </a:buClr>
              <a:buSzPct val="110000"/>
              <a:buFont typeface="Webdings" pitchFamily="18" charset="2"/>
              <a:buNone/>
            </a:pPr>
            <a:r>
              <a:rPr lang="en-US" sz="2400">
                <a:solidFill>
                  <a:schemeClr val="tx2"/>
                </a:solidFill>
              </a:rPr>
              <a:t>Vulnerability Assessment</a:t>
            </a:r>
          </a:p>
        </p:txBody>
      </p:sp>
      <p:sp>
        <p:nvSpPr>
          <p:cNvPr id="198662" name="Rectangle 6"/>
          <p:cNvSpPr>
            <a:spLocks noChangeArrowheads="1"/>
          </p:cNvSpPr>
          <p:nvPr/>
        </p:nvSpPr>
        <p:spPr bwMode="auto">
          <a:xfrm>
            <a:off x="285750" y="3609975"/>
            <a:ext cx="3470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bg2"/>
              </a:buClr>
              <a:buSzPct val="110000"/>
              <a:buFont typeface="Webdings" pitchFamily="18" charset="2"/>
              <a:buNone/>
            </a:pPr>
            <a:r>
              <a:rPr lang="en-US" sz="2400">
                <a:solidFill>
                  <a:schemeClr val="tx2"/>
                </a:solidFill>
              </a:rPr>
              <a:t>Exposure Assessment</a:t>
            </a:r>
          </a:p>
        </p:txBody>
      </p:sp>
      <p:sp>
        <p:nvSpPr>
          <p:cNvPr id="198661" name="Rectangle 5"/>
          <p:cNvSpPr>
            <a:spLocks noChangeArrowheads="1"/>
          </p:cNvSpPr>
          <p:nvPr/>
        </p:nvSpPr>
        <p:spPr bwMode="auto">
          <a:xfrm>
            <a:off x="287338" y="2371725"/>
            <a:ext cx="31829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Hazard assessment</a:t>
            </a:r>
          </a:p>
        </p:txBody>
      </p:sp>
      <p:sp>
        <p:nvSpPr>
          <p:cNvPr id="33795" name="Rectangle 3"/>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33796" name="Rectangle 4"/>
          <p:cNvSpPr>
            <a:spLocks noGrp="1" noChangeArrowheads="1"/>
          </p:cNvSpPr>
          <p:nvPr>
            <p:ph type="title"/>
          </p:nvPr>
        </p:nvSpPr>
        <p:spPr>
          <a:xfrm>
            <a:off x="1252538" y="414338"/>
            <a:ext cx="5761037" cy="852487"/>
          </a:xfrm>
          <a:noFill/>
        </p:spPr>
        <p:txBody>
          <a:bodyPr/>
          <a:lstStyle/>
          <a:p>
            <a:pPr eaLnBrk="1" hangingPunct="1"/>
            <a:r>
              <a:rPr lang="en-US" smtClean="0"/>
              <a:t>Human User Safety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arning Sign with exclamation point"/>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915150" y="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descr="Grouping of Circles with Hazard and Vulnerability intersecting and Exposure connected to both."/>
          <p:cNvGrpSpPr/>
          <p:nvPr/>
        </p:nvGrpSpPr>
        <p:grpSpPr>
          <a:xfrm>
            <a:off x="3614738" y="2111375"/>
            <a:ext cx="4941887" cy="3560763"/>
            <a:chOff x="3614738" y="2111375"/>
            <a:chExt cx="4941887" cy="3560763"/>
          </a:xfrm>
        </p:grpSpPr>
        <p:sp>
          <p:nvSpPr>
            <p:cNvPr id="34824" name="Oval 8"/>
            <p:cNvSpPr>
              <a:spLocks noChangeArrowheads="1"/>
            </p:cNvSpPr>
            <p:nvPr/>
          </p:nvSpPr>
          <p:spPr bwMode="auto">
            <a:xfrm>
              <a:off x="5988050" y="3367088"/>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5" name="Oval 9" descr="Venn diagram showing the overlap of 3 circles representing Exposure, Hazard and Vulnerability with the center overlap labeled to represent Risk&#10;&#10;"/>
            <p:cNvSpPr>
              <a:spLocks noChangeArrowheads="1"/>
            </p:cNvSpPr>
            <p:nvPr/>
          </p:nvSpPr>
          <p:spPr bwMode="auto">
            <a:xfrm>
              <a:off x="3614738" y="2863850"/>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6" name="Oval 10"/>
            <p:cNvSpPr>
              <a:spLocks noChangeArrowheads="1"/>
            </p:cNvSpPr>
            <p:nvPr/>
          </p:nvSpPr>
          <p:spPr bwMode="auto">
            <a:xfrm>
              <a:off x="5891213" y="2111375"/>
              <a:ext cx="24288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9691" name="Rectangle 11"/>
            <p:cNvSpPr>
              <a:spLocks noChangeArrowheads="1"/>
            </p:cNvSpPr>
            <p:nvPr/>
          </p:nvSpPr>
          <p:spPr bwMode="auto">
            <a:xfrm>
              <a:off x="6683375" y="2451100"/>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dirty="0">
                  <a:solidFill>
                    <a:schemeClr val="tx2"/>
                  </a:solidFill>
                </a:rPr>
                <a:t>Hazard</a:t>
              </a:r>
            </a:p>
          </p:txBody>
        </p:sp>
        <p:sp>
          <p:nvSpPr>
            <p:cNvPr id="199692" name="Rectangle 12"/>
            <p:cNvSpPr>
              <a:spLocks noChangeArrowheads="1"/>
            </p:cNvSpPr>
            <p:nvPr/>
          </p:nvSpPr>
          <p:spPr bwMode="auto">
            <a:xfrm>
              <a:off x="4733925" y="3749675"/>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Exposure</a:t>
              </a:r>
            </a:p>
          </p:txBody>
        </p:sp>
        <p:sp>
          <p:nvSpPr>
            <p:cNvPr id="199693" name="Rectangle 13"/>
            <p:cNvSpPr>
              <a:spLocks noChangeArrowheads="1"/>
            </p:cNvSpPr>
            <p:nvPr/>
          </p:nvSpPr>
          <p:spPr bwMode="auto">
            <a:xfrm>
              <a:off x="6384925" y="4924425"/>
              <a:ext cx="1873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Vulnerability</a:t>
              </a:r>
            </a:p>
          </p:txBody>
        </p:sp>
      </p:grpSp>
      <p:sp>
        <p:nvSpPr>
          <p:cNvPr id="199687" name="Rectangle 7"/>
          <p:cNvSpPr>
            <a:spLocks noChangeArrowheads="1"/>
          </p:cNvSpPr>
          <p:nvPr/>
        </p:nvSpPr>
        <p:spPr bwMode="auto">
          <a:xfrm>
            <a:off x="295275" y="4856163"/>
            <a:ext cx="3865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bg2"/>
              </a:buClr>
              <a:buSzPct val="110000"/>
              <a:buFont typeface="Webdings" pitchFamily="18" charset="2"/>
              <a:buNone/>
            </a:pPr>
            <a:r>
              <a:rPr lang="en-US" sz="2400">
                <a:solidFill>
                  <a:schemeClr val="tx2"/>
                </a:solidFill>
              </a:rPr>
              <a:t>Vulnerability Assessment</a:t>
            </a:r>
          </a:p>
        </p:txBody>
      </p:sp>
      <p:sp>
        <p:nvSpPr>
          <p:cNvPr id="199686" name="Rectangle 6"/>
          <p:cNvSpPr>
            <a:spLocks noChangeArrowheads="1"/>
          </p:cNvSpPr>
          <p:nvPr/>
        </p:nvSpPr>
        <p:spPr bwMode="auto">
          <a:xfrm>
            <a:off x="285750" y="3609975"/>
            <a:ext cx="3470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bg2"/>
              </a:buClr>
              <a:buSzPct val="110000"/>
              <a:buFont typeface="Webdings" pitchFamily="18" charset="2"/>
              <a:buNone/>
            </a:pPr>
            <a:r>
              <a:rPr lang="en-US" sz="2400">
                <a:solidFill>
                  <a:schemeClr val="tx2"/>
                </a:solidFill>
              </a:rPr>
              <a:t>Exposure Assessment</a:t>
            </a:r>
          </a:p>
        </p:txBody>
      </p:sp>
      <p:sp>
        <p:nvSpPr>
          <p:cNvPr id="199685" name="Rectangle 5"/>
          <p:cNvSpPr>
            <a:spLocks noChangeArrowheads="1"/>
          </p:cNvSpPr>
          <p:nvPr/>
        </p:nvSpPr>
        <p:spPr bwMode="auto">
          <a:xfrm>
            <a:off x="287338" y="2371725"/>
            <a:ext cx="31829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623888" eaLnBrk="1" hangingPunct="1">
              <a:spcBef>
                <a:spcPct val="20000"/>
              </a:spcBef>
              <a:buClr>
                <a:schemeClr val="tx2"/>
              </a:buClr>
              <a:buSzPct val="105000"/>
              <a:buFont typeface="Webdings" pitchFamily="18" charset="2"/>
              <a:buNone/>
            </a:pPr>
            <a:r>
              <a:rPr lang="en-US" sz="2400">
                <a:solidFill>
                  <a:schemeClr val="tx2"/>
                </a:solidFill>
              </a:rPr>
              <a:t>Hazard assessment</a:t>
            </a:r>
          </a:p>
        </p:txBody>
      </p:sp>
      <p:sp>
        <p:nvSpPr>
          <p:cNvPr id="34819" name="Rectangle 3"/>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34820" name="Rectangle 4"/>
          <p:cNvSpPr>
            <a:spLocks noGrp="1" noChangeArrowheads="1"/>
          </p:cNvSpPr>
          <p:nvPr>
            <p:ph type="title"/>
          </p:nvPr>
        </p:nvSpPr>
        <p:spPr>
          <a:xfrm>
            <a:off x="1252538" y="414338"/>
            <a:ext cx="5761037" cy="852487"/>
          </a:xfrm>
          <a:noFill/>
        </p:spPr>
        <p:txBody>
          <a:bodyPr/>
          <a:lstStyle/>
          <a:p>
            <a:pPr eaLnBrk="1" hangingPunct="1"/>
            <a:r>
              <a:rPr lang="en-US" smtClean="0"/>
              <a:t>Human User Safety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How can safety be predicted?&#10;"/>
          <p:cNvSpPr>
            <a:spLocks noChangeArrowheads="1"/>
          </p:cNvSpPr>
          <p:nvPr/>
        </p:nvSpPr>
        <p:spPr bwMode="auto">
          <a:xfrm>
            <a:off x="266700" y="1689100"/>
            <a:ext cx="8674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2"/>
              </a:buClr>
              <a:buSzPct val="105000"/>
              <a:buFont typeface="Webdings" pitchFamily="18" charset="2"/>
              <a:buNone/>
            </a:pPr>
            <a:r>
              <a:rPr lang="en-US" sz="3400" i="1">
                <a:solidFill>
                  <a:schemeClr val="hlink"/>
                </a:solidFill>
              </a:rPr>
              <a:t>How can safety be predicted?</a:t>
            </a:r>
          </a:p>
        </p:txBody>
      </p:sp>
      <p:sp>
        <p:nvSpPr>
          <p:cNvPr id="35843" name="Rectangle 4"/>
          <p:cNvSpPr>
            <a:spLocks noGrp="1" noChangeArrowheads="1"/>
          </p:cNvSpPr>
          <p:nvPr>
            <p:ph type="title"/>
          </p:nvPr>
        </p:nvSpPr>
        <p:spPr>
          <a:xfrm>
            <a:off x="1252538" y="414338"/>
            <a:ext cx="5761037" cy="852487"/>
          </a:xfrm>
          <a:noFill/>
        </p:spPr>
        <p:txBody>
          <a:bodyPr/>
          <a:lstStyle/>
          <a:p>
            <a:pPr eaLnBrk="1" hangingPunct="1"/>
            <a:r>
              <a:rPr lang="en-US" smtClean="0"/>
              <a:t>Human User Safety</a:t>
            </a:r>
          </a:p>
        </p:txBody>
      </p:sp>
      <p:sp>
        <p:nvSpPr>
          <p:cNvPr id="2" name="TextBox 1"/>
          <p:cNvSpPr txBox="1"/>
          <p:nvPr/>
        </p:nvSpPr>
        <p:spPr>
          <a:xfrm>
            <a:off x="653142" y="2373080"/>
            <a:ext cx="7903029" cy="3139321"/>
          </a:xfrm>
          <a:prstGeom prst="rect">
            <a:avLst/>
          </a:prstGeom>
          <a:noFill/>
        </p:spPr>
        <p:txBody>
          <a:bodyPr wrap="square" rtlCol="0">
            <a:spAutoFit/>
          </a:bodyPr>
          <a:lstStyle/>
          <a:p>
            <a:r>
              <a:rPr lang="en-US" b="1" dirty="0" smtClean="0">
                <a:latin typeface="Times New Roman" pitchFamily="18" charset="0"/>
                <a:cs typeface="Times New Roman" pitchFamily="18" charset="0"/>
              </a:rPr>
              <a:t>V. USER SAFETY:</a:t>
            </a:r>
            <a:endParaRPr lang="en-US" dirty="0" smtClean="0">
              <a:latin typeface="Times New Roman" pitchFamily="18" charset="0"/>
              <a:cs typeface="Times New Roman" pitchFamily="18" charset="0"/>
            </a:endParaRPr>
          </a:p>
          <a:p>
            <a:endParaRPr lang="en-US" sz="1500" dirty="0">
              <a:latin typeface="Times New Roman" pitchFamily="18" charset="0"/>
              <a:cs typeface="Times New Roman" pitchFamily="18" charset="0"/>
            </a:endParaRPr>
          </a:p>
          <a:p>
            <a:pPr lvl="1"/>
            <a:r>
              <a:rPr lang="en-US" sz="1500" dirty="0" smtClean="0">
                <a:latin typeface="Times New Roman" pitchFamily="18" charset="0"/>
                <a:cs typeface="Times New Roman" pitchFamily="18" charset="0"/>
              </a:rPr>
              <a:t>The product labeling contains the following information regarding safety to humans handling, administering, or exposed to SUCROMATE Equine:</a:t>
            </a:r>
          </a:p>
          <a:p>
            <a:pPr lvl="1"/>
            <a:endParaRPr lang="en-US" sz="1500" dirty="0">
              <a:latin typeface="Times New Roman" pitchFamily="18" charset="0"/>
              <a:cs typeface="Times New Roman" pitchFamily="18" charset="0"/>
            </a:endParaRPr>
          </a:p>
          <a:p>
            <a:pPr lvl="2"/>
            <a:r>
              <a:rPr lang="en-US" sz="1500" dirty="0" smtClean="0">
                <a:latin typeface="Times New Roman" pitchFamily="18" charset="0"/>
                <a:cs typeface="Times New Roman" pitchFamily="18" charset="0"/>
              </a:rPr>
              <a:t>Not for use in humans. Keep this and all drugs out of reach of children. Pregnant women and women of childbearing age should exercise caution when handling this product. Accidental administration may lead to a disruption of the menstrual cycle. Direct contact with the skin should be avoided. If exposure occurs, contact areas should be washed immediately with alcohol followed by soap and water, as this product is insoluble in water. In case of accidental human injection, consult a physician immediately.</a:t>
            </a:r>
          </a:p>
          <a:p>
            <a:pPr lvl="1"/>
            <a:endParaRPr lang="en-US" sz="1500" dirty="0">
              <a:latin typeface="Times New Roman" pitchFamily="18" charset="0"/>
              <a:cs typeface="Times New Roman" pitchFamily="18" charset="0"/>
            </a:endParaRPr>
          </a:p>
          <a:p>
            <a:pPr lvl="1"/>
            <a:r>
              <a:rPr lang="en-US" sz="1500" dirty="0" smtClean="0">
                <a:latin typeface="Times New Roman" pitchFamily="18" charset="0"/>
                <a:cs typeface="Times New Roman" pitchFamily="18" charset="0"/>
              </a:rPr>
              <a:t>The data submitted in support of this NADA were examined to ensure human user safety.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nimal Drug Approval"/>
          <p:cNvGrpSpPr/>
          <p:nvPr/>
        </p:nvGrpSpPr>
        <p:grpSpPr>
          <a:xfrm>
            <a:off x="6184900" y="498475"/>
            <a:ext cx="2636838" cy="2593975"/>
            <a:chOff x="6184900" y="498475"/>
            <a:chExt cx="2636838" cy="2593975"/>
          </a:xfrm>
        </p:grpSpPr>
        <p:sp>
          <p:nvSpPr>
            <p:cNvPr id="36868" name="AutoShape 4" descr="Animal Drug Approval&#10;"/>
            <p:cNvSpPr>
              <a:spLocks noChangeArrowheads="1"/>
            </p:cNvSpPr>
            <p:nvPr/>
          </p:nvSpPr>
          <p:spPr bwMode="auto">
            <a:xfrm>
              <a:off x="6184900" y="498475"/>
              <a:ext cx="2636838" cy="2593975"/>
            </a:xfrm>
            <a:prstGeom prst="star32">
              <a:avLst>
                <a:gd name="adj" fmla="val 37500"/>
              </a:avLst>
            </a:prstGeom>
            <a:solidFill>
              <a:schemeClr val="accent2"/>
            </a:solidFill>
            <a:ln w="9525">
              <a:solidFill>
                <a:schemeClr val="tx1"/>
              </a:solidFill>
              <a:miter lim="800000"/>
              <a:headEnd/>
              <a:tailEnd/>
            </a:ln>
          </p:spPr>
          <p:txBody>
            <a:bodyPr wrap="none" anchor="ctr"/>
            <a:lstStyle/>
            <a:p>
              <a:endParaRPr lang="en-US"/>
            </a:p>
          </p:txBody>
        </p:sp>
        <p:sp>
          <p:nvSpPr>
            <p:cNvPr id="36869" name="Text Box 5"/>
            <p:cNvSpPr txBox="1">
              <a:spLocks noChangeArrowheads="1"/>
            </p:cNvSpPr>
            <p:nvPr/>
          </p:nvSpPr>
          <p:spPr bwMode="auto">
            <a:xfrm>
              <a:off x="6481763" y="1058863"/>
              <a:ext cx="19875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800" dirty="0"/>
                <a:t>Animal Drug Approval</a:t>
              </a:r>
            </a:p>
          </p:txBody>
        </p:sp>
      </p:grpSp>
      <p:sp>
        <p:nvSpPr>
          <p:cNvPr id="36867" name="Rectangle 3"/>
          <p:cNvSpPr>
            <a:spLocks noGrp="1" noChangeArrowheads="1"/>
          </p:cNvSpPr>
          <p:nvPr>
            <p:ph type="body" idx="1"/>
          </p:nvPr>
        </p:nvSpPr>
        <p:spPr>
          <a:xfrm>
            <a:off x="457200" y="1752600"/>
            <a:ext cx="7772400" cy="3998913"/>
          </a:xfrm>
        </p:spPr>
        <p:txBody>
          <a:bodyPr/>
          <a:lstStyle/>
          <a:p>
            <a:pPr marL="739775" indent="-739775" eaLnBrk="1" hangingPunct="1">
              <a:lnSpc>
                <a:spcPct val="130000"/>
              </a:lnSpc>
              <a:buFont typeface="Webdings" pitchFamily="18" charset="2"/>
              <a:buNone/>
            </a:pPr>
            <a:r>
              <a:rPr lang="en-US" sz="3600" dirty="0" smtClean="0"/>
              <a:t>Summary</a:t>
            </a:r>
          </a:p>
          <a:p>
            <a:pPr marL="739775" indent="-739775" eaLnBrk="1" hangingPunct="1">
              <a:lnSpc>
                <a:spcPct val="130000"/>
              </a:lnSpc>
              <a:buFont typeface="Wingdings" pitchFamily="2" charset="2"/>
              <a:buChar char="&amp;"/>
            </a:pPr>
            <a:r>
              <a:rPr lang="en-US" sz="3600" dirty="0" smtClean="0"/>
              <a:t>Pathway to regulation</a:t>
            </a:r>
          </a:p>
          <a:p>
            <a:pPr marL="739775" indent="-739775" eaLnBrk="1" hangingPunct="1">
              <a:lnSpc>
                <a:spcPct val="130000"/>
              </a:lnSpc>
              <a:buFont typeface="Webdings" pitchFamily="18" charset="2"/>
              <a:buChar char="ö"/>
            </a:pPr>
            <a:r>
              <a:rPr lang="en-US" sz="3600" dirty="0" smtClean="0"/>
              <a:t>Evidence-based evaluation</a:t>
            </a:r>
          </a:p>
          <a:p>
            <a:pPr marL="739775" indent="-739775" eaLnBrk="1" hangingPunct="1">
              <a:lnSpc>
                <a:spcPct val="130000"/>
              </a:lnSpc>
              <a:buFont typeface="Webdings" pitchFamily="18" charset="2"/>
              <a:buChar char="ê"/>
            </a:pPr>
            <a:r>
              <a:rPr lang="en-US" sz="3600" dirty="0" smtClean="0"/>
              <a:t>Model to incorporate risk into decision-making</a:t>
            </a:r>
          </a:p>
        </p:txBody>
      </p:sp>
      <p:sp>
        <p:nvSpPr>
          <p:cNvPr id="36866" name="Rectangle 2"/>
          <p:cNvSpPr>
            <a:spLocks noGrp="1" noChangeArrowheads="1"/>
          </p:cNvSpPr>
          <p:nvPr>
            <p:ph type="title"/>
          </p:nvPr>
        </p:nvSpPr>
        <p:spPr>
          <a:xfrm>
            <a:off x="1252538" y="414338"/>
            <a:ext cx="5761037" cy="852487"/>
          </a:xfrm>
          <a:noFill/>
        </p:spPr>
        <p:txBody>
          <a:bodyPr/>
          <a:lstStyle/>
          <a:p>
            <a:pPr eaLnBrk="1" hangingPunct="1"/>
            <a:r>
              <a:rPr lang="en-US" smtClean="0"/>
              <a:t>Animal Drug Safety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body" idx="1"/>
          </p:nvPr>
        </p:nvSpPr>
        <p:spPr>
          <a:xfrm>
            <a:off x="457200" y="1752600"/>
            <a:ext cx="7772400" cy="3998913"/>
          </a:xfrm>
        </p:spPr>
        <p:txBody>
          <a:bodyPr/>
          <a:lstStyle/>
          <a:p>
            <a:pPr marL="739775" indent="-739775" eaLnBrk="1" hangingPunct="1">
              <a:lnSpc>
                <a:spcPct val="130000"/>
              </a:lnSpc>
            </a:pPr>
            <a:r>
              <a:rPr lang="en-US" sz="4000" dirty="0" smtClean="0"/>
              <a:t>Target Animal Safety</a:t>
            </a:r>
          </a:p>
          <a:p>
            <a:pPr marL="739775" indent="-739775" eaLnBrk="1" hangingPunct="1">
              <a:lnSpc>
                <a:spcPct val="130000"/>
              </a:lnSpc>
              <a:buFont typeface="Webdings" pitchFamily="18" charset="2"/>
              <a:buChar char="ä"/>
            </a:pPr>
            <a:r>
              <a:rPr lang="en-US" sz="4000" dirty="0" smtClean="0"/>
              <a:t>Human Food Safety</a:t>
            </a:r>
          </a:p>
          <a:p>
            <a:pPr marL="739775" indent="-739775" eaLnBrk="1" hangingPunct="1">
              <a:lnSpc>
                <a:spcPct val="130000"/>
              </a:lnSpc>
              <a:buFont typeface="Webdings" pitchFamily="18" charset="2"/>
              <a:buChar char=""/>
            </a:pPr>
            <a:r>
              <a:rPr lang="en-US" sz="4000" dirty="0" smtClean="0"/>
              <a:t>Human User Safety</a:t>
            </a:r>
          </a:p>
          <a:p>
            <a:pPr marL="739775" indent="-739775" eaLnBrk="1" hangingPunct="1">
              <a:lnSpc>
                <a:spcPct val="130000"/>
              </a:lnSpc>
              <a:buSzPct val="85000"/>
              <a:buFont typeface="Webdings" pitchFamily="18" charset="2"/>
              <a:buChar char="P"/>
            </a:pPr>
            <a:r>
              <a:rPr lang="en-US" sz="4000" dirty="0" smtClean="0"/>
              <a:t>Environmental Safety</a:t>
            </a:r>
          </a:p>
        </p:txBody>
      </p:sp>
      <p:sp>
        <p:nvSpPr>
          <p:cNvPr id="6146" name="Rectangle 2"/>
          <p:cNvSpPr>
            <a:spLocks noGrp="1" noChangeArrowheads="1"/>
          </p:cNvSpPr>
          <p:nvPr>
            <p:ph type="title"/>
          </p:nvPr>
        </p:nvSpPr>
        <p:spPr>
          <a:xfrm>
            <a:off x="1252538" y="414338"/>
            <a:ext cx="5761037" cy="852487"/>
          </a:xfrm>
          <a:noFill/>
        </p:spPr>
        <p:txBody>
          <a:bodyPr/>
          <a:lstStyle/>
          <a:p>
            <a:pPr eaLnBrk="1" hangingPunct="1"/>
            <a:r>
              <a:rPr lang="en-US" dirty="0" smtClean="0"/>
              <a:t>Animal Drug Safety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13" descr="Picture of group of cats representing a popula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913" y="2473325"/>
            <a:ext cx="21336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4" descr="Picture of individual cat&#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138" y="71438"/>
            <a:ext cx="204311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5"/>
          <p:cNvSpPr>
            <a:spLocks noGrp="1"/>
          </p:cNvSpPr>
          <p:nvPr>
            <p:ph idx="1"/>
          </p:nvPr>
        </p:nvSpPr>
        <p:spPr>
          <a:xfrm>
            <a:off x="804863" y="1814513"/>
            <a:ext cx="5610225" cy="4052887"/>
          </a:xfrm>
        </p:spPr>
        <p:txBody>
          <a:bodyPr/>
          <a:lstStyle/>
          <a:p>
            <a:pPr marL="0">
              <a:lnSpc>
                <a:spcPct val="120000"/>
              </a:lnSpc>
              <a:spcBef>
                <a:spcPts val="0"/>
              </a:spcBef>
              <a:buFont typeface="Webdings" pitchFamily="18" charset="2"/>
              <a:buNone/>
              <a:defRPr/>
            </a:pPr>
            <a:r>
              <a:rPr lang="en-US" sz="3600" dirty="0" smtClean="0">
                <a:solidFill>
                  <a:srgbClr val="000066"/>
                </a:solidFill>
              </a:rPr>
              <a:t>The cumulative effect of the drug on the animal(s), such that the drug does not adversely affect the treated animal(s) </a:t>
            </a:r>
          </a:p>
          <a:p>
            <a:pPr>
              <a:lnSpc>
                <a:spcPct val="120000"/>
              </a:lnSpc>
              <a:buFont typeface="Webdings" pitchFamily="18" charset="2"/>
              <a:buNone/>
              <a:defRPr/>
            </a:pPr>
            <a:endParaRPr lang="en-US" sz="3600" dirty="0">
              <a:latin typeface="+mj-lt"/>
            </a:endParaRPr>
          </a:p>
        </p:txBody>
      </p:sp>
      <p:sp>
        <p:nvSpPr>
          <p:cNvPr id="7170" name="Rectangle 2"/>
          <p:cNvSpPr>
            <a:spLocks noGrp="1" noChangeArrowheads="1"/>
          </p:cNvSpPr>
          <p:nvPr>
            <p:ph type="title"/>
          </p:nvPr>
        </p:nvSpPr>
        <p:spPr>
          <a:xfrm>
            <a:off x="1271588" y="392113"/>
            <a:ext cx="7793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mage representing the CVM post-approval drug surveillance program&#10;"/>
          <p:cNvPicPr>
            <a:picLocks noChangeAspect="1" noChangeArrowheads="1"/>
          </p:cNvPicPr>
          <p:nvPr/>
        </p:nvPicPr>
        <p:blipFill>
          <a:blip r:embed="rId3">
            <a:extLst>
              <a:ext uri="{28A0092B-C50C-407E-A947-70E740481C1C}">
                <a14:useLocalDpi xmlns:a14="http://schemas.microsoft.com/office/drawing/2010/main" val="0"/>
              </a:ext>
            </a:extLst>
          </a:blip>
          <a:srcRect l="2959" t="13336"/>
          <a:stretch>
            <a:fillRect/>
          </a:stretch>
        </p:blipFill>
        <p:spPr bwMode="auto">
          <a:xfrm>
            <a:off x="6062663" y="1785938"/>
            <a:ext cx="2863850" cy="3702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Cover of Science magazine from July 2005 representing a slot machine to express the low probability of success in the drug discovery proces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698625"/>
            <a:ext cx="286385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body" idx="1"/>
          </p:nvPr>
        </p:nvSpPr>
        <p:spPr>
          <a:xfrm>
            <a:off x="3576637" y="4870450"/>
            <a:ext cx="2503488" cy="849313"/>
          </a:xfrm>
          <a:noFill/>
        </p:spPr>
        <p:txBody>
          <a:bodyPr/>
          <a:lstStyle/>
          <a:p>
            <a:pPr marL="0" indent="0" algn="r" eaLnBrk="1" hangingPunct="1">
              <a:buFont typeface="Webdings" pitchFamily="18" charset="2"/>
              <a:buNone/>
            </a:pPr>
            <a:r>
              <a:rPr lang="en-US" sz="2800" dirty="0" smtClean="0"/>
              <a:t>Post-approval Surveillance</a:t>
            </a:r>
          </a:p>
        </p:txBody>
      </p:sp>
      <p:grpSp>
        <p:nvGrpSpPr>
          <p:cNvPr id="4" name="Group 3" descr="Pre-approval Studies with arrows pointing to Drug Approval then Post-approval Surveillance"/>
          <p:cNvGrpSpPr/>
          <p:nvPr/>
        </p:nvGrpSpPr>
        <p:grpSpPr>
          <a:xfrm>
            <a:off x="3235325" y="1612900"/>
            <a:ext cx="2579687" cy="3505200"/>
            <a:chOff x="3235325" y="1612900"/>
            <a:chExt cx="2579687" cy="3505200"/>
          </a:xfrm>
        </p:grpSpPr>
        <p:grpSp>
          <p:nvGrpSpPr>
            <p:cNvPr id="2" name="Group 1" descr="Pre-approval Studies - arrow pointing to - Drug Approval - arrow pointing to - Post-approval Surveillance"/>
            <p:cNvGrpSpPr/>
            <p:nvPr/>
          </p:nvGrpSpPr>
          <p:grpSpPr>
            <a:xfrm>
              <a:off x="3479800" y="1846263"/>
              <a:ext cx="2335212" cy="3271837"/>
              <a:chOff x="3440113" y="1846263"/>
              <a:chExt cx="2335212" cy="3271837"/>
            </a:xfrm>
          </p:grpSpPr>
          <p:sp>
            <p:nvSpPr>
              <p:cNvPr id="8199" name="AutoShape 7"/>
              <p:cNvSpPr>
                <a:spLocks noChangeArrowheads="1"/>
              </p:cNvSpPr>
              <p:nvPr/>
            </p:nvSpPr>
            <p:spPr bwMode="auto">
              <a:xfrm rot="18725980" flipH="1">
                <a:off x="3453606" y="4161632"/>
                <a:ext cx="942975" cy="969962"/>
              </a:xfrm>
              <a:custGeom>
                <a:avLst/>
                <a:gdLst>
                  <a:gd name="T0" fmla="*/ 1343728062 w 21600"/>
                  <a:gd name="T1" fmla="*/ 128403748 h 21600"/>
                  <a:gd name="T2" fmla="*/ 591823294 w 21600"/>
                  <a:gd name="T3" fmla="*/ 245488761 h 21600"/>
                  <a:gd name="T4" fmla="*/ 1186225450 w 21600"/>
                  <a:gd name="T5" fmla="*/ 429040083 h 21600"/>
                  <a:gd name="T6" fmla="*/ 2015426724 w 21600"/>
                  <a:gd name="T7" fmla="*/ 847937241 h 21600"/>
                  <a:gd name="T8" fmla="*/ 1674794940 w 21600"/>
                  <a:gd name="T9" fmla="*/ 1307495011 h 21600"/>
                  <a:gd name="T10" fmla="*/ 1252455799 w 21600"/>
                  <a:gd name="T11" fmla="*/ 9367706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38" y="10058"/>
                    </a:moveTo>
                    <a:cubicBezTo>
                      <a:pt x="17359" y="6511"/>
                      <a:pt x="14366" y="3822"/>
                      <a:pt x="10800" y="3822"/>
                    </a:cubicBezTo>
                    <a:cubicBezTo>
                      <a:pt x="9801" y="3821"/>
                      <a:pt x="8814" y="4036"/>
                      <a:pt x="7906" y="4450"/>
                    </a:cubicBezTo>
                    <a:lnTo>
                      <a:pt x="6321" y="972"/>
                    </a:lnTo>
                    <a:cubicBezTo>
                      <a:pt x="7727" y="331"/>
                      <a:pt x="9254" y="-1"/>
                      <a:pt x="10800" y="0"/>
                    </a:cubicBezTo>
                    <a:cubicBezTo>
                      <a:pt x="16320" y="0"/>
                      <a:pt x="20951" y="4162"/>
                      <a:pt x="21538" y="9651"/>
                    </a:cubicBezTo>
                    <a:lnTo>
                      <a:pt x="24223" y="9364"/>
                    </a:lnTo>
                    <a:lnTo>
                      <a:pt x="20129" y="14439"/>
                    </a:lnTo>
                    <a:lnTo>
                      <a:pt x="15053" y="10345"/>
                    </a:lnTo>
                    <a:lnTo>
                      <a:pt x="17738" y="10058"/>
                    </a:lnTo>
                    <a:close/>
                  </a:path>
                </a:pathLst>
              </a:cu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01" name="AutoShape 9"/>
              <p:cNvSpPr>
                <a:spLocks noChangeArrowheads="1"/>
              </p:cNvSpPr>
              <p:nvPr/>
            </p:nvSpPr>
            <p:spPr bwMode="auto">
              <a:xfrm>
                <a:off x="3698875" y="2703513"/>
                <a:ext cx="2076450" cy="2089150"/>
              </a:xfrm>
              <a:prstGeom prst="star32">
                <a:avLst>
                  <a:gd name="adj" fmla="val 37500"/>
                </a:avLst>
              </a:prstGeom>
              <a:solidFill>
                <a:schemeClr val="accent2"/>
              </a:solidFill>
              <a:ln w="9525">
                <a:solidFill>
                  <a:schemeClr val="tx1"/>
                </a:solidFill>
                <a:miter lim="800000"/>
                <a:headEnd/>
                <a:tailEnd/>
              </a:ln>
            </p:spPr>
            <p:txBody>
              <a:bodyPr wrap="none" anchor="ctr"/>
              <a:lstStyle/>
              <a:p>
                <a:endParaRPr lang="en-US"/>
              </a:p>
            </p:txBody>
          </p:sp>
          <p:sp>
            <p:nvSpPr>
              <p:cNvPr id="8202" name="Text Box 10"/>
              <p:cNvSpPr txBox="1">
                <a:spLocks noChangeArrowheads="1"/>
              </p:cNvSpPr>
              <p:nvPr/>
            </p:nvSpPr>
            <p:spPr bwMode="auto">
              <a:xfrm>
                <a:off x="3825875" y="3179763"/>
                <a:ext cx="1790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800" dirty="0"/>
                  <a:t>Drug Approval</a:t>
                </a:r>
              </a:p>
            </p:txBody>
          </p:sp>
          <p:sp>
            <p:nvSpPr>
              <p:cNvPr id="8198" name="AutoShape 6"/>
              <p:cNvSpPr>
                <a:spLocks noChangeArrowheads="1"/>
              </p:cNvSpPr>
              <p:nvPr/>
            </p:nvSpPr>
            <p:spPr bwMode="auto">
              <a:xfrm rot="3359545">
                <a:off x="4666456" y="1832770"/>
                <a:ext cx="942975" cy="969962"/>
              </a:xfrm>
              <a:custGeom>
                <a:avLst/>
                <a:gdLst>
                  <a:gd name="T0" fmla="*/ 1343063090 w 21600"/>
                  <a:gd name="T1" fmla="*/ 127951997 h 21600"/>
                  <a:gd name="T2" fmla="*/ 590658895 w 21600"/>
                  <a:gd name="T3" fmla="*/ 246123907 h 21600"/>
                  <a:gd name="T4" fmla="*/ 1185726022 w 21600"/>
                  <a:gd name="T5" fmla="*/ 428767775 h 21600"/>
                  <a:gd name="T6" fmla="*/ 2015426724 w 21600"/>
                  <a:gd name="T7" fmla="*/ 847937241 h 21600"/>
                  <a:gd name="T8" fmla="*/ 1674794940 w 21600"/>
                  <a:gd name="T9" fmla="*/ 1307495011 h 21600"/>
                  <a:gd name="T10" fmla="*/ 1252455799 w 21600"/>
                  <a:gd name="T11" fmla="*/ 9367706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38" y="10058"/>
                    </a:moveTo>
                    <a:cubicBezTo>
                      <a:pt x="17359" y="6511"/>
                      <a:pt x="14366" y="3822"/>
                      <a:pt x="10800" y="3822"/>
                    </a:cubicBezTo>
                    <a:cubicBezTo>
                      <a:pt x="9797" y="3821"/>
                      <a:pt x="8806" y="4038"/>
                      <a:pt x="7894" y="4455"/>
                    </a:cubicBezTo>
                    <a:lnTo>
                      <a:pt x="6303" y="980"/>
                    </a:lnTo>
                    <a:cubicBezTo>
                      <a:pt x="7714" y="334"/>
                      <a:pt x="9248" y="-1"/>
                      <a:pt x="10800" y="0"/>
                    </a:cubicBezTo>
                    <a:cubicBezTo>
                      <a:pt x="16320" y="0"/>
                      <a:pt x="20951" y="4162"/>
                      <a:pt x="21538" y="9651"/>
                    </a:cubicBezTo>
                    <a:lnTo>
                      <a:pt x="24223" y="9364"/>
                    </a:lnTo>
                    <a:lnTo>
                      <a:pt x="20129" y="14439"/>
                    </a:lnTo>
                    <a:lnTo>
                      <a:pt x="15053" y="10345"/>
                    </a:lnTo>
                    <a:lnTo>
                      <a:pt x="17738" y="10058"/>
                    </a:lnTo>
                    <a:close/>
                  </a:path>
                </a:pathLst>
              </a:cu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7" name="Rectangle 5"/>
            <p:cNvSpPr>
              <a:spLocks noChangeArrowheads="1"/>
            </p:cNvSpPr>
            <p:nvPr/>
          </p:nvSpPr>
          <p:spPr bwMode="auto">
            <a:xfrm>
              <a:off x="3235325" y="1612900"/>
              <a:ext cx="250348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SzPct val="105000"/>
                <a:buFont typeface="Webdings" pitchFamily="18" charset="2"/>
                <a:buNone/>
              </a:pPr>
              <a:r>
                <a:rPr lang="en-US" sz="2800" dirty="0">
                  <a:solidFill>
                    <a:schemeClr val="tx2"/>
                  </a:solidFill>
                </a:rPr>
                <a:t>Pre-approval Studies</a:t>
              </a:r>
            </a:p>
          </p:txBody>
        </p:sp>
      </p:grpSp>
      <p:sp>
        <p:nvSpPr>
          <p:cNvPr id="8194" name="Rectangle 2"/>
          <p:cNvSpPr>
            <a:spLocks noGrp="1" noChangeArrowheads="1"/>
          </p:cNvSpPr>
          <p:nvPr>
            <p:ph type="title"/>
          </p:nvPr>
        </p:nvSpPr>
        <p:spPr>
          <a:xfrm>
            <a:off x="1252538" y="414338"/>
            <a:ext cx="5761037" cy="852487"/>
          </a:xfrm>
          <a:noFill/>
        </p:spPr>
        <p:txBody>
          <a:bodyPr/>
          <a:lstStyle/>
          <a:p>
            <a:pPr eaLnBrk="1" hangingPunct="1"/>
            <a:r>
              <a:rPr lang="en-US" dirty="0" smtClean="0"/>
              <a:t>Target Animal Safety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14" descr="Image representing the CVM post-approval drug surveillance program&#10;"/>
          <p:cNvPicPr>
            <a:picLocks noChangeAspect="1" noChangeArrowheads="1"/>
          </p:cNvPicPr>
          <p:nvPr/>
        </p:nvPicPr>
        <p:blipFill>
          <a:blip r:embed="rId3">
            <a:extLst>
              <a:ext uri="{28A0092B-C50C-407E-A947-70E740481C1C}">
                <a14:useLocalDpi xmlns:a14="http://schemas.microsoft.com/office/drawing/2010/main" val="0"/>
              </a:ext>
            </a:extLst>
          </a:blip>
          <a:srcRect l="2959" t="13336"/>
          <a:stretch>
            <a:fillRect/>
          </a:stretch>
        </p:blipFill>
        <p:spPr bwMode="auto">
          <a:xfrm>
            <a:off x="6062663" y="1785938"/>
            <a:ext cx="2863850" cy="3702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5" descr="Cover of Science magazine from July 2005 representing a slot machine to express the low probability of success in the drug discovery proces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698625"/>
            <a:ext cx="286385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descr="Pre-approval Studies - arrow pointing to Drug Failure and Post-approval Surveillance"/>
          <p:cNvSpPr>
            <a:spLocks noGrp="1" noChangeArrowheads="1"/>
          </p:cNvSpPr>
          <p:nvPr>
            <p:ph type="body" idx="1"/>
          </p:nvPr>
        </p:nvSpPr>
        <p:spPr>
          <a:xfrm>
            <a:off x="3536950" y="4870450"/>
            <a:ext cx="2503488" cy="849313"/>
          </a:xfrm>
          <a:noFill/>
        </p:spPr>
        <p:txBody>
          <a:bodyPr/>
          <a:lstStyle/>
          <a:p>
            <a:pPr marL="0" indent="0" algn="r" eaLnBrk="1" hangingPunct="1">
              <a:buFont typeface="Webdings" pitchFamily="18" charset="2"/>
              <a:buNone/>
            </a:pPr>
            <a:r>
              <a:rPr lang="en-US" sz="2800" dirty="0" smtClean="0">
                <a:solidFill>
                  <a:schemeClr val="hlink"/>
                </a:solidFill>
              </a:rPr>
              <a:t>Post-approval Surveillance</a:t>
            </a:r>
          </a:p>
        </p:txBody>
      </p:sp>
      <p:grpSp>
        <p:nvGrpSpPr>
          <p:cNvPr id="3" name="Group 2" descr="Pre-approval Studies - arrow pointing to Drug Failure and Post-approval Surveillance"/>
          <p:cNvGrpSpPr/>
          <p:nvPr/>
        </p:nvGrpSpPr>
        <p:grpSpPr>
          <a:xfrm>
            <a:off x="3195638" y="1612900"/>
            <a:ext cx="2579687" cy="3659188"/>
            <a:chOff x="3195638" y="1612900"/>
            <a:chExt cx="2579687" cy="3659188"/>
          </a:xfrm>
        </p:grpSpPr>
        <p:grpSp>
          <p:nvGrpSpPr>
            <p:cNvPr id="2" name="Group 1" descr="Pre-approval Studies - red arrow pointing to - Drug Faliure - arrow pointing back for Post-approval Surveillance"/>
            <p:cNvGrpSpPr/>
            <p:nvPr/>
          </p:nvGrpSpPr>
          <p:grpSpPr>
            <a:xfrm>
              <a:off x="3398838" y="1846263"/>
              <a:ext cx="2376487" cy="3425825"/>
              <a:chOff x="3398838" y="1846263"/>
              <a:chExt cx="2376487" cy="3425825"/>
            </a:xfrm>
          </p:grpSpPr>
          <p:sp>
            <p:nvSpPr>
              <p:cNvPr id="9222" name="AutoShape 12"/>
              <p:cNvSpPr>
                <a:spLocks noChangeArrowheads="1"/>
              </p:cNvSpPr>
              <p:nvPr/>
            </p:nvSpPr>
            <p:spPr bwMode="auto">
              <a:xfrm rot="3359545">
                <a:off x="4666456" y="1832770"/>
                <a:ext cx="942975" cy="969962"/>
              </a:xfrm>
              <a:custGeom>
                <a:avLst/>
                <a:gdLst>
                  <a:gd name="T0" fmla="*/ 1343063090 w 21600"/>
                  <a:gd name="T1" fmla="*/ 127951997 h 21600"/>
                  <a:gd name="T2" fmla="*/ 590658895 w 21600"/>
                  <a:gd name="T3" fmla="*/ 246123907 h 21600"/>
                  <a:gd name="T4" fmla="*/ 1185726022 w 21600"/>
                  <a:gd name="T5" fmla="*/ 428767775 h 21600"/>
                  <a:gd name="T6" fmla="*/ 2015426724 w 21600"/>
                  <a:gd name="T7" fmla="*/ 847937241 h 21600"/>
                  <a:gd name="T8" fmla="*/ 1674794940 w 21600"/>
                  <a:gd name="T9" fmla="*/ 1307495011 h 21600"/>
                  <a:gd name="T10" fmla="*/ 1252455799 w 21600"/>
                  <a:gd name="T11" fmla="*/ 9367706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38" y="10058"/>
                    </a:moveTo>
                    <a:cubicBezTo>
                      <a:pt x="17359" y="6511"/>
                      <a:pt x="14366" y="3822"/>
                      <a:pt x="10800" y="3822"/>
                    </a:cubicBezTo>
                    <a:cubicBezTo>
                      <a:pt x="9797" y="3821"/>
                      <a:pt x="8806" y="4038"/>
                      <a:pt x="7894" y="4455"/>
                    </a:cubicBezTo>
                    <a:lnTo>
                      <a:pt x="6303" y="980"/>
                    </a:lnTo>
                    <a:cubicBezTo>
                      <a:pt x="7714" y="334"/>
                      <a:pt x="9248" y="-1"/>
                      <a:pt x="10800" y="0"/>
                    </a:cubicBezTo>
                    <a:cubicBezTo>
                      <a:pt x="16320" y="0"/>
                      <a:pt x="20951" y="4162"/>
                      <a:pt x="21538" y="9651"/>
                    </a:cubicBezTo>
                    <a:lnTo>
                      <a:pt x="24223" y="9364"/>
                    </a:lnTo>
                    <a:lnTo>
                      <a:pt x="20129" y="14439"/>
                    </a:lnTo>
                    <a:lnTo>
                      <a:pt x="15053" y="10345"/>
                    </a:lnTo>
                    <a:lnTo>
                      <a:pt x="17738" y="10058"/>
                    </a:lnTo>
                    <a:close/>
                  </a:path>
                </a:pathLst>
              </a:custGeom>
              <a:solidFill>
                <a:schemeClr val="hlink"/>
              </a:solidFill>
              <a:ln w="9525">
                <a:solidFill>
                  <a:schemeClr val="hlink"/>
                </a:solidFill>
                <a:miter lim="800000"/>
                <a:headEnd/>
                <a:tailEnd/>
              </a:ln>
            </p:spPr>
            <p:txBody>
              <a:bodyPr wrap="none" anchor="ctr"/>
              <a:lstStyle/>
              <a:p>
                <a:endParaRPr lang="en-US"/>
              </a:p>
            </p:txBody>
          </p:sp>
          <p:sp>
            <p:nvSpPr>
              <p:cNvPr id="9223" name="AutoShape 13"/>
              <p:cNvSpPr>
                <a:spLocks noChangeArrowheads="1"/>
              </p:cNvSpPr>
              <p:nvPr/>
            </p:nvSpPr>
            <p:spPr bwMode="auto">
              <a:xfrm rot="3550419" flipH="1" flipV="1">
                <a:off x="3412331" y="4315620"/>
                <a:ext cx="942975" cy="969962"/>
              </a:xfrm>
              <a:custGeom>
                <a:avLst/>
                <a:gdLst>
                  <a:gd name="T0" fmla="*/ 1343728062 w 21600"/>
                  <a:gd name="T1" fmla="*/ 128403748 h 21600"/>
                  <a:gd name="T2" fmla="*/ 591823294 w 21600"/>
                  <a:gd name="T3" fmla="*/ 245488761 h 21600"/>
                  <a:gd name="T4" fmla="*/ 1186225450 w 21600"/>
                  <a:gd name="T5" fmla="*/ 429040083 h 21600"/>
                  <a:gd name="T6" fmla="*/ 2015426724 w 21600"/>
                  <a:gd name="T7" fmla="*/ 847937241 h 21600"/>
                  <a:gd name="T8" fmla="*/ 1674794940 w 21600"/>
                  <a:gd name="T9" fmla="*/ 1307495011 h 21600"/>
                  <a:gd name="T10" fmla="*/ 1252455799 w 21600"/>
                  <a:gd name="T11" fmla="*/ 9367706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38" y="10058"/>
                    </a:moveTo>
                    <a:cubicBezTo>
                      <a:pt x="17359" y="6511"/>
                      <a:pt x="14366" y="3822"/>
                      <a:pt x="10800" y="3822"/>
                    </a:cubicBezTo>
                    <a:cubicBezTo>
                      <a:pt x="9801" y="3821"/>
                      <a:pt x="8814" y="4036"/>
                      <a:pt x="7906" y="4450"/>
                    </a:cubicBezTo>
                    <a:lnTo>
                      <a:pt x="6321" y="972"/>
                    </a:lnTo>
                    <a:cubicBezTo>
                      <a:pt x="7727" y="331"/>
                      <a:pt x="9254" y="-1"/>
                      <a:pt x="10800" y="0"/>
                    </a:cubicBezTo>
                    <a:cubicBezTo>
                      <a:pt x="16320" y="0"/>
                      <a:pt x="20951" y="4162"/>
                      <a:pt x="21538" y="9651"/>
                    </a:cubicBezTo>
                    <a:lnTo>
                      <a:pt x="24223" y="9364"/>
                    </a:lnTo>
                    <a:lnTo>
                      <a:pt x="20129" y="14439"/>
                    </a:lnTo>
                    <a:lnTo>
                      <a:pt x="15053" y="10345"/>
                    </a:lnTo>
                    <a:lnTo>
                      <a:pt x="17738" y="10058"/>
                    </a:lnTo>
                    <a:close/>
                  </a:path>
                </a:pathLst>
              </a:custGeom>
              <a:solidFill>
                <a:schemeClr val="hlink"/>
              </a:solidFill>
              <a:ln w="9525">
                <a:solidFill>
                  <a:schemeClr val="hlink"/>
                </a:solidFill>
                <a:miter lim="800000"/>
                <a:headEnd/>
                <a:tailEnd/>
              </a:ln>
            </p:spPr>
            <p:txBody>
              <a:bodyPr wrap="none" anchor="ctr"/>
              <a:lstStyle/>
              <a:p>
                <a:endParaRPr lang="en-US"/>
              </a:p>
            </p:txBody>
          </p:sp>
          <p:sp>
            <p:nvSpPr>
              <p:cNvPr id="9225" name="AutoShape 15"/>
              <p:cNvSpPr>
                <a:spLocks noChangeArrowheads="1"/>
              </p:cNvSpPr>
              <p:nvPr/>
            </p:nvSpPr>
            <p:spPr bwMode="auto">
              <a:xfrm>
                <a:off x="3698875" y="2703513"/>
                <a:ext cx="2076450" cy="2089150"/>
              </a:xfrm>
              <a:prstGeom prst="star32">
                <a:avLst>
                  <a:gd name="adj" fmla="val 37500"/>
                </a:avLst>
              </a:prstGeom>
              <a:solidFill>
                <a:schemeClr val="hlink"/>
              </a:solidFill>
              <a:ln w="9525">
                <a:solidFill>
                  <a:schemeClr val="tx1"/>
                </a:solidFill>
                <a:miter lim="800000"/>
                <a:headEnd/>
                <a:tailEnd/>
              </a:ln>
            </p:spPr>
            <p:txBody>
              <a:bodyPr wrap="none" anchor="ctr"/>
              <a:lstStyle/>
              <a:p>
                <a:endParaRPr lang="en-US"/>
              </a:p>
            </p:txBody>
          </p:sp>
          <p:sp>
            <p:nvSpPr>
              <p:cNvPr id="9226" name="Text Box 17"/>
              <p:cNvSpPr txBox="1">
                <a:spLocks noChangeArrowheads="1"/>
              </p:cNvSpPr>
              <p:nvPr/>
            </p:nvSpPr>
            <p:spPr bwMode="auto">
              <a:xfrm>
                <a:off x="3825875" y="3179763"/>
                <a:ext cx="1790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800" dirty="0"/>
                  <a:t>Drug Failure</a:t>
                </a:r>
              </a:p>
            </p:txBody>
          </p:sp>
        </p:grpSp>
        <p:sp>
          <p:nvSpPr>
            <p:cNvPr id="9221" name="Rectangle 11"/>
            <p:cNvSpPr>
              <a:spLocks noChangeArrowheads="1"/>
            </p:cNvSpPr>
            <p:nvPr/>
          </p:nvSpPr>
          <p:spPr bwMode="auto">
            <a:xfrm>
              <a:off x="3195638" y="1612900"/>
              <a:ext cx="250348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SzPct val="105000"/>
                <a:buFont typeface="Webdings" pitchFamily="18" charset="2"/>
                <a:buNone/>
              </a:pPr>
              <a:r>
                <a:rPr lang="en-US" sz="2800" dirty="0">
                  <a:solidFill>
                    <a:schemeClr val="hlink"/>
                  </a:solidFill>
                </a:rPr>
                <a:t>Pre-approval Studies</a:t>
              </a:r>
            </a:p>
          </p:txBody>
        </p:sp>
      </p:grpSp>
      <p:sp>
        <p:nvSpPr>
          <p:cNvPr id="9218" name="Rectangle 2"/>
          <p:cNvSpPr>
            <a:spLocks noGrp="1" noChangeArrowheads="1"/>
          </p:cNvSpPr>
          <p:nvPr>
            <p:ph type="title"/>
          </p:nvPr>
        </p:nvSpPr>
        <p:spPr>
          <a:xfrm>
            <a:off x="1252538" y="414338"/>
            <a:ext cx="5761037" cy="852487"/>
          </a:xfrm>
          <a:noFill/>
        </p:spPr>
        <p:txBody>
          <a:bodyPr/>
          <a:lstStyle/>
          <a:p>
            <a:pPr eaLnBrk="1" hangingPunct="1"/>
            <a:r>
              <a:rPr lang="en-US" dirty="0" smtClean="0"/>
              <a:t>Target Animal Safety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Cover of Science magazine from July 2005 representing a slot machine to express the low probability of success in the drug discovery proces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698625"/>
            <a:ext cx="286385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4"/>
          <p:cNvSpPr>
            <a:spLocks noGrp="1" noChangeArrowheads="1"/>
          </p:cNvSpPr>
          <p:nvPr>
            <p:ph type="body" idx="1"/>
          </p:nvPr>
        </p:nvSpPr>
        <p:spPr>
          <a:xfrm>
            <a:off x="3368675" y="2540000"/>
            <a:ext cx="5600700" cy="2990850"/>
          </a:xfrm>
        </p:spPr>
        <p:txBody>
          <a:bodyPr/>
          <a:lstStyle/>
          <a:p>
            <a:pPr marL="685800" indent="-685800" eaLnBrk="1" hangingPunct="1">
              <a:buFont typeface="Webdings" pitchFamily="18" charset="2"/>
              <a:buBlip>
                <a:blip r:embed="rId4"/>
              </a:buBlip>
            </a:pPr>
            <a:r>
              <a:rPr lang="en-US" dirty="0" smtClean="0"/>
              <a:t>Goal is to predict or infer what will happen when the drug is used in </a:t>
            </a:r>
            <a:r>
              <a:rPr lang="en-US" b="1" dirty="0" smtClean="0"/>
              <a:t>real </a:t>
            </a:r>
            <a:r>
              <a:rPr lang="en-US" dirty="0" smtClean="0"/>
              <a:t>populations after approval</a:t>
            </a:r>
          </a:p>
          <a:p>
            <a:pPr marL="685800" indent="-685800" eaLnBrk="1" hangingPunct="1">
              <a:buFont typeface="Webdings" pitchFamily="18" charset="2"/>
              <a:buBlip>
                <a:blip r:embed="rId4"/>
              </a:buBlip>
            </a:pPr>
            <a:r>
              <a:rPr lang="en-US" dirty="0" smtClean="0"/>
              <a:t>There are many ways to evaluate this</a:t>
            </a:r>
          </a:p>
        </p:txBody>
      </p:sp>
      <p:sp>
        <p:nvSpPr>
          <p:cNvPr id="10245" name="Rectangle 7"/>
          <p:cNvSpPr>
            <a:spLocks noChangeArrowheads="1"/>
          </p:cNvSpPr>
          <p:nvPr/>
        </p:nvSpPr>
        <p:spPr bwMode="auto">
          <a:xfrm>
            <a:off x="3195638" y="1612900"/>
            <a:ext cx="250348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SzPct val="105000"/>
              <a:buFont typeface="Webdings" pitchFamily="18" charset="2"/>
              <a:buNone/>
            </a:pPr>
            <a:r>
              <a:rPr lang="en-US" sz="2800">
                <a:solidFill>
                  <a:schemeClr val="tx2"/>
                </a:solidFill>
              </a:rPr>
              <a:t>Pre-approval Studies</a:t>
            </a:r>
          </a:p>
        </p:txBody>
      </p:sp>
      <p:sp>
        <p:nvSpPr>
          <p:cNvPr id="10243" name="Rectangle 5"/>
          <p:cNvSpPr>
            <a:spLocks noGrp="1" noChangeArrowheads="1"/>
          </p:cNvSpPr>
          <p:nvPr>
            <p:ph type="title"/>
          </p:nvPr>
        </p:nvSpPr>
        <p:spPr>
          <a:xfrm>
            <a:off x="1252538" y="414338"/>
            <a:ext cx="5761037" cy="852487"/>
          </a:xfrm>
          <a:noFill/>
        </p:spPr>
        <p:txBody>
          <a:bodyPr/>
          <a:lstStyle/>
          <a:p>
            <a:pPr eaLnBrk="1" hangingPunct="1"/>
            <a:r>
              <a:rPr lang="en-US" dirty="0" smtClean="0"/>
              <a:t>Target Animal Safety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body" idx="1"/>
          </p:nvPr>
        </p:nvSpPr>
        <p:spPr>
          <a:xfrm>
            <a:off x="292100" y="1706563"/>
            <a:ext cx="8382000" cy="4010025"/>
          </a:xfrm>
        </p:spPr>
        <p:txBody>
          <a:bodyPr/>
          <a:lstStyle/>
          <a:p>
            <a:pPr marL="623888" indent="-623888" eaLnBrk="1" hangingPunct="1">
              <a:lnSpc>
                <a:spcPct val="90000"/>
              </a:lnSpc>
              <a:buFont typeface="Webdings" pitchFamily="18" charset="2"/>
              <a:buNone/>
            </a:pPr>
            <a:r>
              <a:rPr lang="en-US" i="1" dirty="0" smtClean="0">
                <a:solidFill>
                  <a:schemeClr val="hlink"/>
                </a:solidFill>
              </a:rPr>
              <a:t>How can safety be predicted?</a:t>
            </a:r>
            <a:endParaRPr lang="en-US" dirty="0" smtClean="0"/>
          </a:p>
          <a:p>
            <a:pPr marL="623888" indent="-623888" eaLnBrk="1" hangingPunct="1">
              <a:lnSpc>
                <a:spcPct val="90000"/>
              </a:lnSpc>
              <a:buFont typeface="Webdings" pitchFamily="18" charset="2"/>
              <a:buBlip>
                <a:blip r:embed="rId2"/>
              </a:buBlip>
            </a:pPr>
            <a:r>
              <a:rPr lang="en-US" dirty="0" smtClean="0"/>
              <a:t>Margin of safety studies</a:t>
            </a:r>
          </a:p>
          <a:p>
            <a:pPr marL="623888" indent="-623888" eaLnBrk="1" hangingPunct="1">
              <a:lnSpc>
                <a:spcPct val="90000"/>
              </a:lnSpc>
              <a:buClr>
                <a:schemeClr val="bg2"/>
              </a:buClr>
              <a:buSzPct val="110000"/>
            </a:pPr>
            <a:r>
              <a:rPr lang="en-US" dirty="0" smtClean="0"/>
              <a:t>Relevant published literature</a:t>
            </a:r>
          </a:p>
          <a:p>
            <a:pPr marL="623888" indent="-623888" eaLnBrk="1" hangingPunct="1">
              <a:lnSpc>
                <a:spcPct val="90000"/>
              </a:lnSpc>
              <a:buFont typeface="Webdings" pitchFamily="18" charset="2"/>
              <a:buBlip>
                <a:blip r:embed="rId3"/>
              </a:buBlip>
            </a:pPr>
            <a:r>
              <a:rPr lang="en-US" dirty="0" smtClean="0"/>
              <a:t>Field trials of effectiveness</a:t>
            </a:r>
          </a:p>
          <a:p>
            <a:pPr marL="623888" indent="-623888" eaLnBrk="1" hangingPunct="1">
              <a:lnSpc>
                <a:spcPct val="90000"/>
              </a:lnSpc>
              <a:buFont typeface="Webdings" pitchFamily="18" charset="2"/>
              <a:buBlip>
                <a:blip r:embed="rId4"/>
              </a:buBlip>
            </a:pPr>
            <a:r>
              <a:rPr lang="en-US" dirty="0" smtClean="0"/>
              <a:t>Other specialized studies</a:t>
            </a:r>
          </a:p>
          <a:p>
            <a:pPr marL="623888" indent="-623888" eaLnBrk="1" hangingPunct="1">
              <a:lnSpc>
                <a:spcPct val="90000"/>
              </a:lnSpc>
              <a:buSzPct val="125000"/>
              <a:buFont typeface="Webdings" pitchFamily="18" charset="2"/>
              <a:buBlip>
                <a:blip r:embed="rId5"/>
              </a:buBlip>
            </a:pPr>
            <a:r>
              <a:rPr lang="en-US" dirty="0" smtClean="0"/>
              <a:t>Validated models of safety</a:t>
            </a:r>
          </a:p>
          <a:p>
            <a:pPr marL="623888" indent="-623888" eaLnBrk="1" hangingPunct="1">
              <a:lnSpc>
                <a:spcPct val="90000"/>
              </a:lnSpc>
              <a:buSzPct val="150000"/>
              <a:buFont typeface="Webdings" pitchFamily="18" charset="2"/>
              <a:buBlip>
                <a:blip r:embed="rId6"/>
              </a:buBlip>
            </a:pPr>
            <a:r>
              <a:rPr lang="en-US" dirty="0" smtClean="0"/>
              <a:t>Additional relevant information</a:t>
            </a:r>
          </a:p>
        </p:txBody>
      </p:sp>
      <p:sp>
        <p:nvSpPr>
          <p:cNvPr id="11267" name="Rectangle 5"/>
          <p:cNvSpPr>
            <a:spLocks noGrp="1" noChangeArrowheads="1"/>
          </p:cNvSpPr>
          <p:nvPr>
            <p:ph type="title"/>
          </p:nvPr>
        </p:nvSpPr>
        <p:spPr>
          <a:xfrm>
            <a:off x="1252538" y="414338"/>
            <a:ext cx="5761037" cy="852487"/>
          </a:xfrm>
          <a:noFill/>
        </p:spPr>
        <p:txBody>
          <a:bodyPr/>
          <a:lstStyle/>
          <a:p>
            <a:pPr eaLnBrk="1" hangingPunct="1"/>
            <a:r>
              <a:rPr lang="en-US" smtClean="0"/>
              <a:t>Target Animal Safety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NADE">
  <a:themeElements>
    <a:clrScheme name="ONAD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NAD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NAD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NAD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NAD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NAD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NAD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NAD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3920</TotalTime>
  <Words>1655</Words>
  <Application>Microsoft Office PowerPoint</Application>
  <PresentationFormat>On-screen Show (4:3)</PresentationFormat>
  <Paragraphs>257</Paragraphs>
  <Slides>34</Slides>
  <Notes>20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ONADE</vt:lpstr>
      <vt:lpstr>Target Animal Safety</vt:lpstr>
      <vt:lpstr>Drug Safety – US path</vt:lpstr>
      <vt:lpstr>Drug Safety</vt:lpstr>
      <vt:lpstr>Animal Drug Safety</vt:lpstr>
      <vt:lpstr>Target Animal Safety</vt:lpstr>
      <vt:lpstr>Target Animal Safety</vt:lpstr>
      <vt:lpstr>Target Animal Safety</vt:lpstr>
      <vt:lpstr>Target Animal Safety</vt:lpstr>
      <vt:lpstr>Target Animal Safety</vt:lpstr>
      <vt:lpstr>Target Animal Safety</vt:lpstr>
      <vt:lpstr> Target Animal Safety</vt:lpstr>
      <vt:lpstr>Target Animal Safety</vt:lpstr>
      <vt:lpstr>Target Animal Safety</vt:lpstr>
      <vt:lpstr>Target Animal Safety</vt:lpstr>
      <vt:lpstr>Target Animal Safety</vt:lpstr>
      <vt:lpstr>Target Animal Safety</vt:lpstr>
      <vt:lpstr>PowerPoint Presentation</vt:lpstr>
      <vt:lpstr>Target Animal Safety</vt:lpstr>
      <vt:lpstr>PowerPoint Presentation</vt:lpstr>
      <vt:lpstr>Target Animal Safety</vt:lpstr>
      <vt:lpstr>Target Animal Safety</vt:lpstr>
      <vt:lpstr>Target Animal Safety</vt:lpstr>
      <vt:lpstr>Target Animal Safety</vt:lpstr>
      <vt:lpstr>Target Animal Safety</vt:lpstr>
      <vt:lpstr>Target Animal Safety</vt:lpstr>
      <vt:lpstr>Animal Drug Safety</vt:lpstr>
      <vt:lpstr>Human User Safety</vt:lpstr>
      <vt:lpstr>Human User Safety</vt:lpstr>
      <vt:lpstr>Human User Safety</vt:lpstr>
      <vt:lpstr>Human User Safety</vt:lpstr>
      <vt:lpstr>Human User Safety</vt:lpstr>
      <vt:lpstr>Human User Safety</vt:lpstr>
      <vt:lpstr>Human User Safety</vt:lpstr>
      <vt:lpstr>Animal Drug Safety</vt:lpstr>
    </vt:vector>
  </TitlesOfParts>
  <Company>DEPM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Animal Safety</dc:title>
  <dc:subject>Safety of animal drugs in treated (target) animals</dc:subject>
  <dc:creator>FDA/CVM/ONADE</dc:creator>
  <cp:keywords>Target animal, safety, human user, environmental safety, human food safety</cp:keywords>
  <dc:description>This presentation covers the tenets of target animal safety.</dc:description>
  <cp:lastModifiedBy>Almeter, Brian </cp:lastModifiedBy>
  <cp:revision>92</cp:revision>
  <dcterms:created xsi:type="dcterms:W3CDTF">2003-11-03T03:24:42Z</dcterms:created>
  <dcterms:modified xsi:type="dcterms:W3CDTF">2013-03-08T20:47:40Z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