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313" r:id="rId4"/>
    <p:sldId id="315" r:id="rId5"/>
    <p:sldId id="301" r:id="rId6"/>
    <p:sldId id="316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303" r:id="rId17"/>
    <p:sldId id="317" r:id="rId18"/>
    <p:sldId id="318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  <a:srgbClr val="0000FF"/>
    <a:srgbClr val="FF3300"/>
    <a:srgbClr val="920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 autoAdjust="0"/>
    <p:restoredTop sz="86439" autoAdjust="0"/>
  </p:normalViewPr>
  <p:slideViewPr>
    <p:cSldViewPr snapToGrid="0">
      <p:cViewPr varScale="1">
        <p:scale>
          <a:sx n="77" d="100"/>
          <a:sy n="77" d="100"/>
        </p:scale>
        <p:origin x="-161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192" y="-102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926CAC-4979-46D0-92EB-85614869C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8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DBA0B703-06F2-4826-B231-C933A3723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91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5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5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2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5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0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0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4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6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6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457700"/>
            <a:ext cx="6070600" cy="2095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Jeff Jones, DVM, PhD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Animal Biotechnology Interdisciplinary Group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Center for Veterinary Medicine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U.S. Food and Drug Administration</a:t>
            </a:r>
            <a:endParaRPr lang="en-US" sz="2400" smtClean="0"/>
          </a:p>
        </p:txBody>
      </p:sp>
      <p:pic>
        <p:nvPicPr>
          <p:cNvPr id="7172" name="Picture 19" descr="g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57700"/>
            <a:ext cx="1824038" cy="2362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5" y="2200275"/>
            <a:ext cx="8991600" cy="17145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latin typeface="Calibri" pitchFamily="34" charset="0"/>
              </a:rPr>
              <a:t>Regulation of Genetically Engineered Animals at FDA:  A Case Study</a:t>
            </a:r>
          </a:p>
        </p:txBody>
      </p:sp>
      <p:pic>
        <p:nvPicPr>
          <p:cNvPr id="7174" name="Picture 22" descr="g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219075"/>
            <a:ext cx="20574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20" descr="Center for Veterinary Medicin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52400"/>
            <a:ext cx="22939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0" name="Group 8" descr="Phenotypic Characterization"/>
          <p:cNvGrpSpPr>
            <a:grpSpLocks/>
          </p:cNvGrpSpPr>
          <p:nvPr/>
        </p:nvGrpSpPr>
        <p:grpSpPr bwMode="auto">
          <a:xfrm>
            <a:off x="25400" y="5726113"/>
            <a:ext cx="1189038" cy="1106487"/>
            <a:chOff x="1343" y="1008"/>
            <a:chExt cx="3074" cy="2851"/>
          </a:xfrm>
        </p:grpSpPr>
        <p:pic>
          <p:nvPicPr>
            <p:cNvPr id="11271" name="Picture 9" descr="Zig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1008"/>
              <a:ext cx="307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Rectangle 10"/>
            <p:cNvSpPr>
              <a:spLocks noChangeArrowheads="1"/>
            </p:cNvSpPr>
            <p:nvPr/>
          </p:nvSpPr>
          <p:spPr bwMode="auto">
            <a:xfrm>
              <a:off x="1836" y="2636"/>
              <a:ext cx="2096" cy="27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8305800" cy="4648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Health, Husbandry Data/Information Reviewed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Animal breeds, sources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Husbandry methods (e.g., animal identification, housing, feed)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Health management (e.g., health evaluations, preventative procedures, biosecurity measures, health observations)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Animal performance (e.g., growth, reproduction, feed consumption)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Milk production and composition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Production of </a:t>
            </a:r>
            <a:r>
              <a:rPr lang="en-US" sz="2000" dirty="0" err="1" smtClean="0"/>
              <a:t>rhAT</a:t>
            </a:r>
            <a:r>
              <a:rPr lang="en-US" sz="2000" dirty="0" smtClean="0"/>
              <a:t> in milk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1158875"/>
            <a:ext cx="716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Safe for the animal? Does it still function as </a:t>
            </a:r>
          </a:p>
          <a:p>
            <a:r>
              <a:rPr lang="en-US" sz="2400">
                <a:solidFill>
                  <a:schemeClr val="tx2"/>
                </a:solidFill>
              </a:rPr>
              <a:t>a goat? Effect of introduction of rDNA construct?</a:t>
            </a: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1269" name="Picture 6" descr="Genetically-engineered g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74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8794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Phenotypic Characterization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Ziggy PC 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11890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6" descr="Phenotypic Characterization (2)"/>
          <p:cNvGrpSpPr>
            <a:grpSpLocks/>
          </p:cNvGrpSpPr>
          <p:nvPr/>
        </p:nvGrpSpPr>
        <p:grpSpPr bwMode="auto">
          <a:xfrm>
            <a:off x="25400" y="5726113"/>
            <a:ext cx="1189038" cy="1106487"/>
            <a:chOff x="1343" y="1008"/>
            <a:chExt cx="3074" cy="2851"/>
          </a:xfrm>
        </p:grpSpPr>
        <p:pic>
          <p:nvPicPr>
            <p:cNvPr id="12295" name="Picture 7" descr="Zigg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1008"/>
              <a:ext cx="307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1836" y="2636"/>
              <a:ext cx="2096" cy="27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53400" cy="4648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Conclusions</a:t>
            </a:r>
          </a:p>
          <a:p>
            <a:pPr lvl="1" eaLnBrk="1" hangingPunct="1"/>
            <a:r>
              <a:rPr lang="en-US" sz="2000" dirty="0" smtClean="0"/>
              <a:t>Animals housed in high quality conditions; </a:t>
            </a:r>
            <a:r>
              <a:rPr lang="en-US" sz="2000" dirty="0" err="1" smtClean="0"/>
              <a:t>biosecure</a:t>
            </a:r>
            <a:r>
              <a:rPr lang="en-US" sz="2000" dirty="0" smtClean="0"/>
              <a:t>; highly contained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r>
              <a:rPr lang="en-US" sz="2000" dirty="0" smtClean="0"/>
              <a:t>General health, growth, milk production, and reproduction of multiple generations the 155-92 line of goats  comparable to non-GE herd-mates and/or historical comparators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r>
              <a:rPr lang="en-US" sz="2000" dirty="0" smtClean="0"/>
              <a:t>Milk composition of the 155-92 line of goats is comparable to non-GE herd-mates or historical comparators (except for the presence of </a:t>
            </a:r>
            <a:r>
              <a:rPr lang="en-US" sz="2000" dirty="0" err="1" smtClean="0"/>
              <a:t>rhAT</a:t>
            </a:r>
            <a:r>
              <a:rPr lang="en-US" sz="2000" dirty="0" smtClean="0"/>
              <a:t>)</a:t>
            </a:r>
          </a:p>
        </p:txBody>
      </p:sp>
      <p:pic>
        <p:nvPicPr>
          <p:cNvPr id="12292" name="Picture 4" descr="Genetically-engineered g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74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Phenotypic Characterization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8" name="Group 7" descr="Genotypic and Phenotypic &#10;Durability Plan"/>
          <p:cNvGrpSpPr>
            <a:grpSpLocks/>
          </p:cNvGrpSpPr>
          <p:nvPr/>
        </p:nvGrpSpPr>
        <p:grpSpPr bwMode="auto">
          <a:xfrm>
            <a:off x="25400" y="5726113"/>
            <a:ext cx="1189038" cy="1106487"/>
            <a:chOff x="1343" y="1008"/>
            <a:chExt cx="3074" cy="2851"/>
          </a:xfrm>
        </p:grpSpPr>
        <p:pic>
          <p:nvPicPr>
            <p:cNvPr id="13319" name="Picture 8" descr="Zig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1008"/>
              <a:ext cx="307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9"/>
            <p:cNvSpPr>
              <a:spLocks noChangeArrowheads="1"/>
            </p:cNvSpPr>
            <p:nvPr/>
          </p:nvSpPr>
          <p:spPr bwMode="auto">
            <a:xfrm>
              <a:off x="1976" y="2336"/>
              <a:ext cx="1808" cy="27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686800" cy="4267200"/>
          </a:xfrm>
        </p:spPr>
        <p:txBody>
          <a:bodyPr/>
          <a:lstStyle/>
          <a:p>
            <a:pPr eaLnBrk="1" hangingPunct="1"/>
            <a:r>
              <a:rPr lang="en-US" b="1" dirty="0" smtClean="0"/>
              <a:t>Information Reviewed</a:t>
            </a:r>
          </a:p>
          <a:p>
            <a:pPr lvl="1" eaLnBrk="1" hangingPunct="1"/>
            <a:r>
              <a:rPr lang="en-US" dirty="0" smtClean="0"/>
              <a:t>Sponsor-developed plan including:</a:t>
            </a:r>
          </a:p>
          <a:p>
            <a:pPr lvl="2" eaLnBrk="1" hangingPunct="1"/>
            <a:r>
              <a:rPr lang="en-US" dirty="0" smtClean="0"/>
              <a:t>Testing frequency, </a:t>
            </a:r>
          </a:p>
          <a:p>
            <a:pPr lvl="2" eaLnBrk="1" hangingPunct="1"/>
            <a:r>
              <a:rPr lang="en-US" dirty="0" smtClean="0"/>
              <a:t>Validated test methods, </a:t>
            </a:r>
          </a:p>
          <a:p>
            <a:pPr lvl="2" eaLnBrk="1" hangingPunct="1"/>
            <a:r>
              <a:rPr lang="en-US" dirty="0" smtClean="0"/>
              <a:t>Test specifications and reporting schedule, </a:t>
            </a:r>
          </a:p>
          <a:p>
            <a:pPr lvl="2" eaLnBrk="1" hangingPunct="1"/>
            <a:r>
              <a:rPr lang="en-US" dirty="0" smtClean="0"/>
              <a:t>Lineage replacement and out-of-specification procedures</a:t>
            </a:r>
          </a:p>
          <a:p>
            <a:pPr eaLnBrk="1" hangingPunct="1"/>
            <a:r>
              <a:rPr lang="en-US" b="1" dirty="0" smtClean="0"/>
              <a:t>Conclusion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Submitted plan expected to ensure future consistency of the approved GE animal lineage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" y="1524000"/>
            <a:ext cx="720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Future GE animals equivalent to approved animals?</a:t>
            </a:r>
          </a:p>
        </p:txBody>
      </p:sp>
      <p:pic>
        <p:nvPicPr>
          <p:cNvPr id="13317" name="Picture 5" descr="Genetically-engineered g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74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Genotypic and Phenotypic </a:t>
            </a:r>
            <a:br>
              <a:rPr lang="en-US" sz="3200" dirty="0" smtClean="0"/>
            </a:br>
            <a:r>
              <a:rPr lang="en-US" sz="3200" dirty="0" smtClean="0"/>
              <a:t>Durability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7" descr="Food/Feed Safety"/>
          <p:cNvGrpSpPr>
            <a:grpSpLocks/>
          </p:cNvGrpSpPr>
          <p:nvPr/>
        </p:nvGrpSpPr>
        <p:grpSpPr bwMode="auto">
          <a:xfrm>
            <a:off x="25400" y="5726113"/>
            <a:ext cx="1189038" cy="1106487"/>
            <a:chOff x="1343" y="1008"/>
            <a:chExt cx="3074" cy="2851"/>
          </a:xfrm>
        </p:grpSpPr>
        <p:pic>
          <p:nvPicPr>
            <p:cNvPr id="14343" name="Picture 8" descr="Zig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1008"/>
              <a:ext cx="307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Rectangle 9"/>
            <p:cNvSpPr>
              <a:spLocks noChangeArrowheads="1"/>
            </p:cNvSpPr>
            <p:nvPr/>
          </p:nvSpPr>
          <p:spPr bwMode="auto">
            <a:xfrm>
              <a:off x="2140" y="2028"/>
              <a:ext cx="1484" cy="27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24075"/>
            <a:ext cx="7924800" cy="4343400"/>
          </a:xfrm>
        </p:spPr>
        <p:txBody>
          <a:bodyPr/>
          <a:lstStyle/>
          <a:p>
            <a:pPr eaLnBrk="1" hangingPunct="1"/>
            <a:r>
              <a:rPr lang="en-US" b="1" dirty="0" smtClean="0"/>
              <a:t>Information Reviewed</a:t>
            </a:r>
          </a:p>
          <a:p>
            <a:pPr lvl="1" eaLnBrk="1" hangingPunct="1"/>
            <a:r>
              <a:rPr lang="en-US" dirty="0" smtClean="0"/>
              <a:t>Sponsor affirmation</a:t>
            </a:r>
          </a:p>
          <a:p>
            <a:pPr lvl="1" eaLnBrk="1" hangingPunct="1"/>
            <a:r>
              <a:rPr lang="en-US" dirty="0" smtClean="0"/>
              <a:t>Animal ID; facilities; containment procedures</a:t>
            </a:r>
          </a:p>
          <a:p>
            <a:pPr lvl="1" eaLnBrk="1" hangingPunct="1"/>
            <a:r>
              <a:rPr lang="en-US" dirty="0" smtClean="0"/>
              <a:t>Animal/product disposition methods and records</a:t>
            </a:r>
          </a:p>
          <a:p>
            <a:pPr lvl="1" eaLnBrk="1" hangingPunct="1"/>
            <a:r>
              <a:rPr lang="en-US" dirty="0" smtClean="0"/>
              <a:t>“Regulatory Method” for </a:t>
            </a:r>
            <a:r>
              <a:rPr lang="en-US" dirty="0" err="1" smtClean="0"/>
              <a:t>rDNA</a:t>
            </a:r>
            <a:r>
              <a:rPr lang="en-US" dirty="0" smtClean="0"/>
              <a:t> identification </a:t>
            </a:r>
          </a:p>
          <a:p>
            <a:pPr eaLnBrk="1" hangingPunct="1"/>
            <a:r>
              <a:rPr lang="en-US" b="1" dirty="0" smtClean="0"/>
              <a:t>Conclusions</a:t>
            </a:r>
          </a:p>
          <a:p>
            <a:pPr lvl="1" eaLnBrk="1" hangingPunct="1"/>
            <a:r>
              <a:rPr lang="en-US" dirty="0" smtClean="0"/>
              <a:t>Plan submitted expected to ensure that materials from this GE animal lineage will not enter food/feed </a:t>
            </a:r>
          </a:p>
          <a:p>
            <a:pPr lvl="1" eaLnBrk="1" hangingPunct="1"/>
            <a:r>
              <a:rPr lang="en-US" dirty="0" smtClean="0"/>
              <a:t>Regulatory method available if needed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3400" y="1057275"/>
            <a:ext cx="563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Approval specifically prohibits the use of these animals for food or feed</a:t>
            </a:r>
          </a:p>
        </p:txBody>
      </p:sp>
      <p:pic>
        <p:nvPicPr>
          <p:cNvPr id="14341" name="Picture 5" descr="Genetically-engineered g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74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Food/Feed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9" descr="Environmental Safety"/>
          <p:cNvGrpSpPr>
            <a:grpSpLocks/>
          </p:cNvGrpSpPr>
          <p:nvPr/>
        </p:nvGrpSpPr>
        <p:grpSpPr bwMode="auto">
          <a:xfrm>
            <a:off x="25400" y="5726113"/>
            <a:ext cx="1189038" cy="1106487"/>
            <a:chOff x="1343" y="1008"/>
            <a:chExt cx="3074" cy="2851"/>
          </a:xfrm>
        </p:grpSpPr>
        <p:pic>
          <p:nvPicPr>
            <p:cNvPr id="15367" name="Picture 10" descr="Zig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1008"/>
              <a:ext cx="307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Rectangle 11"/>
            <p:cNvSpPr>
              <a:spLocks noChangeArrowheads="1"/>
            </p:cNvSpPr>
            <p:nvPr/>
          </p:nvSpPr>
          <p:spPr bwMode="auto">
            <a:xfrm>
              <a:off x="2140" y="2028"/>
              <a:ext cx="1484" cy="27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Data/Information Reviewed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Gene construct, GE animal, goat farm (previous steps of review process); containment, handling/disposal of wastes &amp; carcasses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site visits; focus on animal health/containment 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Conclusions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environmental risks associated with confined </a:t>
            </a:r>
            <a:r>
              <a:rPr lang="en-US" dirty="0" err="1" smtClean="0"/>
              <a:t>rhAT</a:t>
            </a:r>
            <a:r>
              <a:rPr lang="en-US" dirty="0" smtClean="0"/>
              <a:t> goats, waste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Multiple levels of containment make escape unlikely</a:t>
            </a:r>
            <a:br>
              <a:rPr lang="en-US" dirty="0" smtClean="0"/>
            </a:br>
            <a:r>
              <a:rPr lang="en-US" dirty="0" smtClean="0"/>
              <a:t>In event of escape without recapture, survival, reproduction, and population establishment in the surrounding environment is highly unlikely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85800" y="8382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Environmental risks while under confinement?  </a:t>
            </a:r>
          </a:p>
          <a:p>
            <a:r>
              <a:rPr lang="en-US" sz="2000">
                <a:solidFill>
                  <a:schemeClr val="tx2"/>
                </a:solidFill>
              </a:rPr>
              <a:t>Likelihood of escape?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Potential adverse outcomes associated with escape?</a:t>
            </a:r>
          </a:p>
        </p:txBody>
      </p:sp>
      <p:pic>
        <p:nvPicPr>
          <p:cNvPr id="15365" name="Picture 6" descr="Genetically-engineered g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74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Environmental Safety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0" name="Group 7" descr="Claim Validation"/>
          <p:cNvGrpSpPr>
            <a:grpSpLocks/>
          </p:cNvGrpSpPr>
          <p:nvPr/>
        </p:nvGrpSpPr>
        <p:grpSpPr bwMode="auto">
          <a:xfrm>
            <a:off x="38100" y="5726113"/>
            <a:ext cx="1189038" cy="1106487"/>
            <a:chOff x="1343" y="1008"/>
            <a:chExt cx="3074" cy="2851"/>
          </a:xfrm>
        </p:grpSpPr>
        <p:pic>
          <p:nvPicPr>
            <p:cNvPr id="16391" name="Picture 8" descr="Zig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1008"/>
              <a:ext cx="307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2284" y="1720"/>
              <a:ext cx="1188" cy="27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14600"/>
            <a:ext cx="80010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Data/Information Reviewed:</a:t>
            </a:r>
          </a:p>
          <a:p>
            <a:pPr lvl="1" eaLnBrk="1" hangingPunct="1"/>
            <a:r>
              <a:rPr lang="en-US" dirty="0" smtClean="0"/>
              <a:t>Materials and conclusions of the previous steps</a:t>
            </a:r>
          </a:p>
          <a:p>
            <a:pPr lvl="1" eaLnBrk="1" hangingPunct="1"/>
            <a:r>
              <a:rPr lang="en-US" dirty="0" smtClean="0"/>
              <a:t>Molecular identification of expression product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Conclusion</a:t>
            </a:r>
          </a:p>
          <a:p>
            <a:pPr lvl="1" eaLnBrk="1" hangingPunct="1"/>
            <a:r>
              <a:rPr lang="en-US" dirty="0" smtClean="0"/>
              <a:t>155-92 lineage produces </a:t>
            </a:r>
            <a:r>
              <a:rPr lang="en-US" dirty="0" err="1" smtClean="0"/>
              <a:t>rhAT</a:t>
            </a:r>
            <a:r>
              <a:rPr lang="en-US" dirty="0" smtClean="0"/>
              <a:t> in milk</a:t>
            </a:r>
          </a:p>
          <a:p>
            <a:pPr lvl="1" eaLnBrk="1" hangingPunct="1"/>
            <a:r>
              <a:rPr lang="en-US" dirty="0" smtClean="0"/>
              <a:t>Data support the product definition for the 155-92 line of goats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15240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GE animal does what the product definition claims?</a:t>
            </a:r>
          </a:p>
        </p:txBody>
      </p:sp>
      <p:pic>
        <p:nvPicPr>
          <p:cNvPr id="16389" name="Picture 5" descr="Genetically-engineered g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74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20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Claim Validation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Characterization of </a:t>
            </a:r>
            <a:r>
              <a:rPr lang="en-US" sz="2300" dirty="0" err="1" smtClean="0"/>
              <a:t>rDNA</a:t>
            </a:r>
            <a:r>
              <a:rPr lang="en-US" sz="2300" dirty="0" smtClean="0"/>
              <a:t> construct/lineage acceptable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Insertion is stable; adequate plan to ensure that future animals are equivalent to those evaluated for safety and effectiveness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No identified risks to GE animals or the environment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Affirmation of exclusion from food/feed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Acceptable controls and procedures by sponsor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smtClean="0"/>
              <a:t>Regulatory method available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2300" dirty="0" err="1" smtClean="0"/>
              <a:t>rDNA</a:t>
            </a:r>
            <a:r>
              <a:rPr lang="en-US" sz="2300" dirty="0" smtClean="0"/>
              <a:t> construct effectively produces </a:t>
            </a:r>
            <a:r>
              <a:rPr lang="en-US" sz="2300" dirty="0" err="1" smtClean="0"/>
              <a:t>rhAT</a:t>
            </a:r>
            <a:r>
              <a:rPr lang="en-US" sz="2300" dirty="0" smtClean="0"/>
              <a:t> </a:t>
            </a:r>
          </a:p>
        </p:txBody>
      </p:sp>
      <p:pic>
        <p:nvPicPr>
          <p:cNvPr id="17412" name="Picture 4" descr="Genetically-engineered g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74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Overall Conclusions (NADA)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enter for Veterinary Medicin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2286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6" descr="Food and Drug Administration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1400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71600" y="3046413"/>
            <a:ext cx="6554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latin typeface="Calibri" pitchFamily="34" charset="0"/>
              </a:rPr>
              <a:t>Adrianne.Jacobs@fda.hhs.gov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09650"/>
            <a:ext cx="6934200" cy="685800"/>
          </a:xfrm>
          <a:noFill/>
        </p:spPr>
        <p:txBody>
          <a:bodyPr/>
          <a:lstStyle/>
          <a:p>
            <a:pPr algn="ctr" eaLnBrk="1" hangingPunct="1"/>
            <a:r>
              <a:rPr lang="en-US" sz="4400" b="1" smtClean="0"/>
              <a:t>Contact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btitle 6"/>
          <p:cNvSpPr>
            <a:spLocks noGrp="1"/>
          </p:cNvSpPr>
          <p:nvPr>
            <p:ph type="subTitle" idx="1"/>
          </p:nvPr>
        </p:nvSpPr>
        <p:spPr>
          <a:xfrm>
            <a:off x="268288" y="1728788"/>
            <a:ext cx="8647112" cy="45720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sz="2400" smtClean="0"/>
              <a:t>CBER: US FDA Center for Biologics Evaluation and Research </a:t>
            </a:r>
          </a:p>
          <a:p>
            <a:pPr algn="l">
              <a:spcBef>
                <a:spcPct val="0"/>
              </a:spcBef>
            </a:pPr>
            <a:r>
              <a:rPr lang="en-US" sz="2400" smtClean="0"/>
              <a:t>CVM: US FDA Center for Veterinary Medicine</a:t>
            </a:r>
          </a:p>
          <a:p>
            <a:pPr algn="l">
              <a:spcBef>
                <a:spcPct val="0"/>
              </a:spcBef>
            </a:pPr>
            <a:r>
              <a:rPr lang="en-US" sz="2400" smtClean="0"/>
              <a:t>GE: Genetically Engineered</a:t>
            </a:r>
          </a:p>
          <a:p>
            <a:pPr algn="l">
              <a:spcBef>
                <a:spcPct val="0"/>
              </a:spcBef>
            </a:pPr>
            <a:r>
              <a:rPr lang="en-US" sz="2400" smtClean="0"/>
              <a:t>GFI: Guidance for Industry</a:t>
            </a:r>
          </a:p>
          <a:p>
            <a:pPr algn="l">
              <a:spcBef>
                <a:spcPct val="0"/>
              </a:spcBef>
            </a:pPr>
            <a:r>
              <a:rPr lang="en-US" sz="2400" smtClean="0"/>
              <a:t>ID: Identification</a:t>
            </a:r>
          </a:p>
          <a:p>
            <a:pPr algn="l">
              <a:spcBef>
                <a:spcPct val="0"/>
              </a:spcBef>
            </a:pPr>
            <a:r>
              <a:rPr lang="en-US" sz="2400" smtClean="0"/>
              <a:t>NADA: New Animal Drug Application</a:t>
            </a:r>
          </a:p>
          <a:p>
            <a:pPr algn="l">
              <a:spcBef>
                <a:spcPct val="0"/>
              </a:spcBef>
            </a:pPr>
            <a:r>
              <a:rPr lang="en-US" sz="2400" smtClean="0"/>
              <a:t>rDNA: Recombinant Deoxyribonucleic Acid</a:t>
            </a:r>
          </a:p>
          <a:p>
            <a:pPr algn="l">
              <a:spcBef>
                <a:spcPct val="0"/>
              </a:spcBef>
            </a:pPr>
            <a:r>
              <a:rPr lang="en-US" sz="2400" smtClean="0"/>
              <a:t>rhAT: Recombinant Human Antithrombin</a:t>
            </a:r>
          </a:p>
          <a:p>
            <a:pPr algn="l">
              <a:spcBef>
                <a:spcPct val="0"/>
              </a:spcBef>
            </a:pPr>
            <a:r>
              <a:rPr lang="en-US" sz="2400" smtClean="0"/>
              <a:t>US FDA: United States Food and Drug Administration</a:t>
            </a:r>
          </a:p>
          <a:p>
            <a:pPr algn="l">
              <a:spcBef>
                <a:spcPct val="0"/>
              </a:spcBef>
            </a:pPr>
            <a:endParaRPr lang="en-US" sz="2400" smtClean="0"/>
          </a:p>
        </p:txBody>
      </p:sp>
      <p:sp>
        <p:nvSpPr>
          <p:cNvPr id="19458" name="Title 5"/>
          <p:cNvSpPr>
            <a:spLocks noGrp="1"/>
          </p:cNvSpPr>
          <p:nvPr>
            <p:ph type="ctrTitle"/>
          </p:nvPr>
        </p:nvSpPr>
        <p:spPr>
          <a:xfrm>
            <a:off x="625475" y="-30163"/>
            <a:ext cx="7772400" cy="1470026"/>
          </a:xfrm>
        </p:spPr>
        <p:txBody>
          <a:bodyPr/>
          <a:lstStyle/>
          <a:p>
            <a:pPr algn="ctr"/>
            <a:r>
              <a:rPr lang="en-US" sz="4400" b="1" smtClean="0"/>
              <a:t>Acronyms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 descr="goa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372882"/>
              </p:ext>
            </p:extLst>
          </p:nvPr>
        </p:nvGraphicFramePr>
        <p:xfrm>
          <a:off x="2552700" y="2486025"/>
          <a:ext cx="4038600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3" imgW="8345065" imgH="5428571" progId="MSPhotoEd.3">
                  <p:embed/>
                </p:oleObj>
              </mc:Choice>
              <mc:Fallback>
                <p:oleObj name="Photo Editor Photo" r:id="rId3" imgW="8345065" imgH="542857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486025"/>
                        <a:ext cx="4038600" cy="29559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 descr="a picture of genetically engineered goat 155-92;  the Founder of the lineage of goats carrying the Bc6 recombinant DNA construct used in the production of ATryn."/>
          <p:cNvSpPr>
            <a:spLocks noGrp="1" noChangeArrowheads="1"/>
          </p:cNvSpPr>
          <p:nvPr>
            <p:ph type="title"/>
          </p:nvPr>
        </p:nvSpPr>
        <p:spPr>
          <a:xfrm>
            <a:off x="0" y="371475"/>
            <a:ext cx="9144000" cy="15240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Our First Approval: </a:t>
            </a:r>
            <a:br>
              <a:rPr lang="en-US" sz="3200" smtClean="0"/>
            </a:br>
            <a:r>
              <a:rPr lang="en-US" sz="3200" smtClean="0"/>
              <a:t> GE Goats Producing Human Antithrombin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Considerations</a:t>
            </a:r>
          </a:p>
          <a:p>
            <a:pPr lvl="1" eaLnBrk="1" hangingPunct="1"/>
            <a:r>
              <a:rPr lang="en-US" dirty="0" smtClean="0"/>
              <a:t>Two regulated articles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dirty="0" smtClean="0"/>
              <a:t>Characteristics and intended use of second article determine that review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dirty="0" smtClean="0"/>
              <a:t>Goals</a:t>
            </a:r>
          </a:p>
          <a:p>
            <a:pPr lvl="1" eaLnBrk="1" hangingPunct="1"/>
            <a:r>
              <a:rPr lang="en-US" dirty="0" smtClean="0"/>
              <a:t>Risk-based, non-duplicative reviews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dirty="0" smtClean="0"/>
              <a:t>Coordinated with “Final Product” Center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r>
              <a:rPr lang="en-US" dirty="0" smtClean="0"/>
              <a:t>Harmonized data/review requirements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2875"/>
            <a:ext cx="8505825" cy="1527175"/>
          </a:xfrm>
        </p:spPr>
        <p:txBody>
          <a:bodyPr/>
          <a:lstStyle/>
          <a:p>
            <a:pPr algn="ctr" eaLnBrk="1" hangingPunct="1"/>
            <a:r>
              <a:rPr lang="en-US" smtClean="0"/>
              <a:t>GE Animals for Biopharmaceutical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Center for Biologics Evaluation and Resear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603875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Center fo Veterinary Medicin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95925"/>
            <a:ext cx="170973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TC Biotherapeutic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50"/>
            <a:ext cx="2133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4" descr="goa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8177"/>
              </p:ext>
            </p:extLst>
          </p:nvPr>
        </p:nvGraphicFramePr>
        <p:xfrm>
          <a:off x="2552700" y="1924050"/>
          <a:ext cx="4038600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hoto Editor Photo" r:id="rId6" imgW="8345065" imgH="5428571" progId="MSPhotoEd.3">
                  <p:embed/>
                </p:oleObj>
              </mc:Choice>
              <mc:Fallback>
                <p:oleObj name="Photo Editor Photo" r:id="rId6" imgW="8345065" imgH="542857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924050"/>
                        <a:ext cx="4038600" cy="29559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8" descr="a picture of genetically engineered goat 155-92;  the Founder of the lineage of goats carrying the Bc6 recombinant DNA construct used in the production of ATryn.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mtClean="0"/>
              <a:t>Our First Approval: </a:t>
            </a:r>
            <a:br>
              <a:rPr lang="en-US" smtClean="0"/>
            </a:br>
            <a:r>
              <a:rPr lang="en-US" smtClean="0"/>
              <a:t> GE Goats Producing Human Antithrombin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No hazards identified 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dirty="0" smtClean="0"/>
              <a:t>Under GTC Management/procedures</a:t>
            </a:r>
          </a:p>
          <a:p>
            <a:pPr lvl="1" eaLnBrk="1" hangingPunct="1"/>
            <a:r>
              <a:rPr lang="en-US" dirty="0" smtClean="0"/>
              <a:t>Safe to the animal</a:t>
            </a:r>
          </a:p>
          <a:p>
            <a:pPr lvl="1" eaLnBrk="1" hangingPunct="1"/>
            <a:r>
              <a:rPr lang="en-US" dirty="0" smtClean="0"/>
              <a:t>Food/Feed Safety addressed (not for food)</a:t>
            </a:r>
          </a:p>
          <a:p>
            <a:pPr lvl="1" eaLnBrk="1" hangingPunct="1"/>
            <a:r>
              <a:rPr lang="en-US" dirty="0" smtClean="0"/>
              <a:t>Safe for the environment </a:t>
            </a:r>
            <a:endParaRPr lang="en-US" sz="16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dirty="0" smtClean="0"/>
              <a:t>Effective </a:t>
            </a:r>
          </a:p>
          <a:p>
            <a:pPr lvl="1" eaLnBrk="1" hangingPunct="1"/>
            <a:r>
              <a:rPr lang="en-US" dirty="0" err="1" smtClean="0"/>
              <a:t>rhAT</a:t>
            </a:r>
            <a:r>
              <a:rPr lang="en-US" dirty="0" smtClean="0"/>
              <a:t> in the milk</a:t>
            </a:r>
          </a:p>
        </p:txBody>
      </p:sp>
      <p:pic>
        <p:nvPicPr>
          <p:cNvPr id="9220" name="Picture 4" descr="Genetically-engineered g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57400" cy="1333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2438"/>
            <a:ext cx="5384800" cy="1143000"/>
          </a:xfrm>
        </p:spPr>
        <p:txBody>
          <a:bodyPr/>
          <a:lstStyle/>
          <a:p>
            <a:pPr eaLnBrk="1" hangingPunct="1"/>
            <a:r>
              <a:rPr lang="en-US" smtClean="0"/>
              <a:t>Overarching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yramid with steps from bottom to top: Product Definition, Molecular Characterization of the Construct, Molecular Characterization of the GE Animal Lineage, Phenotypic Characterization of the GE Animal, Genotypic and Phenotypic Durability Plan, Environmental/Food/Feed Safety, Claim Validation, Decision, Post-Approval Repor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604963"/>
            <a:ext cx="546735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Hierarchical Risk-Based Evaluation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(by level)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Group 11" descr="product definition"/>
          <p:cNvGrpSpPr>
            <a:grpSpLocks/>
          </p:cNvGrpSpPr>
          <p:nvPr/>
        </p:nvGrpSpPr>
        <p:grpSpPr bwMode="auto">
          <a:xfrm>
            <a:off x="25400" y="5726113"/>
            <a:ext cx="1189038" cy="1106487"/>
            <a:chOff x="1343" y="1008"/>
            <a:chExt cx="3074" cy="2851"/>
          </a:xfrm>
        </p:grpSpPr>
        <p:pic>
          <p:nvPicPr>
            <p:cNvPr id="3078" name="Picture 12" descr="Zigg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1008"/>
              <a:ext cx="307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Rectangle 13"/>
            <p:cNvSpPr>
              <a:spLocks noChangeArrowheads="1"/>
            </p:cNvSpPr>
            <p:nvPr/>
          </p:nvSpPr>
          <p:spPr bwMode="auto">
            <a:xfrm>
              <a:off x="1372" y="3552"/>
              <a:ext cx="3012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514600"/>
            <a:ext cx="7620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Broad statement identifying GE animal and claim</a:t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specific </a:t>
            </a:r>
            <a:r>
              <a:rPr lang="en-US" sz="2400" dirty="0" err="1" smtClean="0"/>
              <a:t>hemizygous</a:t>
            </a:r>
            <a:r>
              <a:rPr lang="en-US" sz="2400" dirty="0" smtClean="0"/>
              <a:t> diploid line of domestic goats (</a:t>
            </a:r>
            <a:r>
              <a:rPr lang="en-US" sz="2400" i="1" dirty="0" smtClean="0"/>
              <a:t>Capra </a:t>
            </a:r>
            <a:r>
              <a:rPr lang="en-US" sz="2400" i="1" dirty="0" err="1" smtClean="0"/>
              <a:t>aegagrus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hircus</a:t>
            </a:r>
            <a:r>
              <a:rPr lang="en-US" sz="2400" dirty="0" smtClean="0"/>
              <a:t>) containing 5 copies of the Bc6 construct located at the GTC 155-92 site, directing the expression of the human gene for </a:t>
            </a:r>
            <a:r>
              <a:rPr lang="en-US" sz="2400" dirty="0" err="1" smtClean="0"/>
              <a:t>antithrombin</a:t>
            </a:r>
            <a:r>
              <a:rPr lang="en-US" sz="2400" dirty="0" smtClean="0"/>
              <a:t> (which is intended for the treatment of humans) in the mammary gland of goats derived from Founder 155-92.</a:t>
            </a:r>
          </a:p>
        </p:txBody>
      </p:sp>
      <p:graphicFrame>
        <p:nvGraphicFramePr>
          <p:cNvPr id="3074" name="Object 5" descr="Genetically-engineered goat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4157029"/>
              </p:ext>
            </p:extLst>
          </p:nvPr>
        </p:nvGraphicFramePr>
        <p:xfrm>
          <a:off x="6934200" y="152400"/>
          <a:ext cx="20574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Photo Editor Photo" r:id="rId4" imgW="8345065" imgH="5428571" progId="MSPhotoEd.3">
                  <p:embed/>
                </p:oleObj>
              </mc:Choice>
              <mc:Fallback>
                <p:oleObj name="Photo Editor Photo" r:id="rId4" imgW="8345065" imgH="542857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2400"/>
                        <a:ext cx="2057400" cy="13398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-Product Definition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2" name="Group 15" descr="Molecular Characterization &#10;of the Construct"/>
          <p:cNvGrpSpPr>
            <a:grpSpLocks/>
          </p:cNvGrpSpPr>
          <p:nvPr/>
        </p:nvGrpSpPr>
        <p:grpSpPr bwMode="auto">
          <a:xfrm>
            <a:off x="25400" y="5726113"/>
            <a:ext cx="1189038" cy="1106487"/>
            <a:chOff x="1343" y="1008"/>
            <a:chExt cx="3074" cy="2851"/>
          </a:xfrm>
        </p:grpSpPr>
        <p:pic>
          <p:nvPicPr>
            <p:cNvPr id="4103" name="Picture 16" descr="Zigg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1008"/>
              <a:ext cx="307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Rectangle 17"/>
            <p:cNvSpPr>
              <a:spLocks noChangeArrowheads="1"/>
            </p:cNvSpPr>
            <p:nvPr/>
          </p:nvSpPr>
          <p:spPr bwMode="auto">
            <a:xfrm>
              <a:off x="1520" y="3240"/>
              <a:ext cx="2716" cy="27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09800"/>
            <a:ext cx="75438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Data/Information Reviewed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Source and description of </a:t>
            </a:r>
            <a:r>
              <a:rPr lang="en-US" sz="2000" dirty="0" err="1" smtClean="0"/>
              <a:t>rDNA</a:t>
            </a:r>
            <a:r>
              <a:rPr lang="en-US" sz="2000" dirty="0" smtClean="0"/>
              <a:t> intended for GE animal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Construction, including method and intermediate 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Sequence of the final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Potential contaminants in the injection solution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Conclusions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Data adequate to support the Molecular Characterization of the Construct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 hazards intrinsically present in the construct; no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hazardous contaminants</a:t>
            </a:r>
            <a:r>
              <a:rPr lang="en-US" sz="1800" dirty="0" smtClean="0"/>
              <a:t> 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57200" y="14478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What is the construct? How is/was it made?</a:t>
            </a:r>
          </a:p>
        </p:txBody>
      </p:sp>
      <p:graphicFrame>
        <p:nvGraphicFramePr>
          <p:cNvPr id="4098" name="Object 5" descr="Genetically-engineered goat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8375106"/>
              </p:ext>
            </p:extLst>
          </p:nvPr>
        </p:nvGraphicFramePr>
        <p:xfrm>
          <a:off x="6934200" y="152400"/>
          <a:ext cx="20574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Photo Editor Photo" r:id="rId4" imgW="8345065" imgH="5428571" progId="MSPhotoEd.3">
                  <p:embed/>
                </p:oleObj>
              </mc:Choice>
              <mc:Fallback>
                <p:oleObj name="Photo Editor Photo" r:id="rId4" imgW="8345065" imgH="542857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2400"/>
                        <a:ext cx="2057400" cy="13382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65631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Molecular Characterization </a:t>
            </a:r>
            <a:br>
              <a:rPr lang="en-US" sz="3200" dirty="0" smtClean="0"/>
            </a:br>
            <a:r>
              <a:rPr lang="en-US" sz="3200" dirty="0" smtClean="0"/>
              <a:t>of the Construct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8" descr="Molecular Characterization of the &#10;GE Animal Lineage"/>
          <p:cNvGrpSpPr>
            <a:grpSpLocks/>
          </p:cNvGrpSpPr>
          <p:nvPr/>
        </p:nvGrpSpPr>
        <p:grpSpPr bwMode="auto">
          <a:xfrm>
            <a:off x="25400" y="5726113"/>
            <a:ext cx="1189038" cy="1106487"/>
            <a:chOff x="1343" y="1008"/>
            <a:chExt cx="3074" cy="2851"/>
          </a:xfrm>
        </p:grpSpPr>
        <p:pic>
          <p:nvPicPr>
            <p:cNvPr id="5127" name="Picture 9" descr="Zigg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1008"/>
              <a:ext cx="307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Rectangle 10"/>
            <p:cNvSpPr>
              <a:spLocks noChangeArrowheads="1"/>
            </p:cNvSpPr>
            <p:nvPr/>
          </p:nvSpPr>
          <p:spPr bwMode="auto">
            <a:xfrm>
              <a:off x="1680" y="2936"/>
              <a:ext cx="2400" cy="27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362200"/>
            <a:ext cx="8153400" cy="3810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Data/Information Reviewed</a:t>
            </a:r>
          </a:p>
          <a:p>
            <a:pPr lvl="1" eaLnBrk="1" hangingPunct="1"/>
            <a:r>
              <a:rPr lang="en-US" sz="2000" dirty="0" smtClean="0"/>
              <a:t>Characterization of construct in the animal </a:t>
            </a:r>
          </a:p>
          <a:p>
            <a:pPr lvl="1" eaLnBrk="1" hangingPunct="1"/>
            <a:r>
              <a:rPr lang="en-US" sz="2000" dirty="0" smtClean="0"/>
              <a:t>Stability over multiple generations</a:t>
            </a:r>
          </a:p>
          <a:p>
            <a:pPr lvl="1" eaLnBrk="1" hangingPunct="1"/>
            <a:r>
              <a:rPr lang="en-US" sz="2000" dirty="0" smtClean="0"/>
              <a:t>Expression of the </a:t>
            </a:r>
            <a:r>
              <a:rPr lang="en-US" sz="2000" dirty="0" err="1" smtClean="0"/>
              <a:t>rDNA</a:t>
            </a:r>
            <a:r>
              <a:rPr lang="en-US" sz="2000" dirty="0" smtClean="0"/>
              <a:t> construct in the animal</a:t>
            </a:r>
          </a:p>
          <a:p>
            <a:pPr lvl="1" eaLnBrk="1" hangingPunct="1"/>
            <a:r>
              <a:rPr lang="en-US" sz="2000" dirty="0" smtClean="0"/>
              <a:t>Characterization of the expression product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b="1" dirty="0" smtClean="0"/>
              <a:t>Conclusions</a:t>
            </a:r>
          </a:p>
          <a:p>
            <a:pPr lvl="1" eaLnBrk="1" hangingPunct="1"/>
            <a:r>
              <a:rPr lang="en-US" sz="2000" dirty="0" smtClean="0"/>
              <a:t>Data adequate to support the Molecular Characterization of the GE Animal Lineage </a:t>
            </a:r>
          </a:p>
          <a:p>
            <a:pPr lvl="1" eaLnBrk="1" hangingPunct="1"/>
            <a:r>
              <a:rPr lang="en-US" sz="2000" dirty="0" smtClean="0"/>
              <a:t>No hazards posed by the presence of this </a:t>
            </a:r>
            <a:r>
              <a:rPr lang="en-US" sz="2000" dirty="0" err="1" smtClean="0"/>
              <a:t>rDNA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sz="2000" dirty="0" err="1" smtClean="0"/>
              <a:t>rDNA</a:t>
            </a:r>
            <a:r>
              <a:rPr lang="en-US" sz="2000" dirty="0" smtClean="0"/>
              <a:t> construct stable over multiple generations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57200" y="1463675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What was the result of integration? (including </a:t>
            </a:r>
          </a:p>
          <a:p>
            <a:r>
              <a:rPr lang="en-US" sz="2400">
                <a:solidFill>
                  <a:schemeClr val="tx2"/>
                </a:solidFill>
              </a:rPr>
              <a:t>stable inheritance?)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5122" name="Object 5" descr="Genetically-engineered goat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5879197"/>
              </p:ext>
            </p:extLst>
          </p:nvPr>
        </p:nvGraphicFramePr>
        <p:xfrm>
          <a:off x="6934200" y="152400"/>
          <a:ext cx="205740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Photo Editor Photo" r:id="rId4" imgW="8345065" imgH="5428571" progId="MSPhotoEd.3">
                  <p:embed/>
                </p:oleObj>
              </mc:Choice>
              <mc:Fallback>
                <p:oleObj name="Photo Editor Photo" r:id="rId4" imgW="8345065" imgH="542857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2400"/>
                        <a:ext cx="2057400" cy="133826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407834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Molecular Characterization of the </a:t>
            </a:r>
            <a:br>
              <a:rPr lang="en-US" sz="3200" dirty="0" smtClean="0"/>
            </a:br>
            <a:r>
              <a:rPr lang="en-US" sz="3200" dirty="0" smtClean="0"/>
              <a:t>GE Animal Lineage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IO Livestock slides">
  <a:themeElements>
    <a:clrScheme name="BIO Livestock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 Livestock slid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 Livestock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 Livestock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 Livestock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 Livestock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 Livestock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 Livestock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 Livestock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 Livestock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 Livestock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 Livestock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 Livestock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 Livestock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5864</TotalTime>
  <Words>721</Words>
  <Application>Microsoft Office PowerPoint</Application>
  <PresentationFormat>On-screen Show (4:3)</PresentationFormat>
  <Paragraphs>139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BIO Livestock slides</vt:lpstr>
      <vt:lpstr>Photo Editor Photo</vt:lpstr>
      <vt:lpstr>Regulation of Genetically Engineered Animals at FDA:  A Case Study</vt:lpstr>
      <vt:lpstr>Our First Approval:   GE Goats Producing Human Antithrombin</vt:lpstr>
      <vt:lpstr>GE Animals for Biopharmaceutical Production</vt:lpstr>
      <vt:lpstr>Our First Approval:   GE Goats Producing Human Antithrombin</vt:lpstr>
      <vt:lpstr>Overarching Conclusions</vt:lpstr>
      <vt:lpstr>Hierarchical Risk-Based Evaluation (by level)</vt:lpstr>
      <vt:lpstr> -Product Definition</vt:lpstr>
      <vt:lpstr>Molecular Characterization  of the Construct </vt:lpstr>
      <vt:lpstr>Molecular Characterization of the  GE Animal Lineage</vt:lpstr>
      <vt:lpstr>Phenotypic Characterization</vt:lpstr>
      <vt:lpstr>Phenotypic Characterization (2)</vt:lpstr>
      <vt:lpstr>Genotypic and Phenotypic  Durability Plan</vt:lpstr>
      <vt:lpstr>Food/Feed Safety</vt:lpstr>
      <vt:lpstr>Environmental Safety</vt:lpstr>
      <vt:lpstr>Claim Validation</vt:lpstr>
      <vt:lpstr>Overall Conclusions (NADA)</vt:lpstr>
      <vt:lpstr>Contact Information</vt:lpstr>
      <vt:lpstr>Acronyms</vt:lpstr>
    </vt:vector>
  </TitlesOfParts>
  <Company>US 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Genetically Engineered Animals at FDA:  A Case Study</dc:title>
  <dc:subject>Regulation of Genetically Engineered Animals at FDA:  A Case Study</dc:subject>
  <dc:creator>FDA/CVM/ABIG</dc:creator>
  <cp:keywords>rhAT in milk, construct, phenotypic characteristic, GE goat, biopharmaceutical product, regulated article</cp:keywords>
  <dc:description>This presentation describes the regulation of genetically engineered animals at FDA.</dc:description>
  <cp:lastModifiedBy>Almeter, Brian </cp:lastModifiedBy>
  <cp:revision>209</cp:revision>
  <dcterms:created xsi:type="dcterms:W3CDTF">2009-01-17T18:41:29Z</dcterms:created>
  <dcterms:modified xsi:type="dcterms:W3CDTF">2013-03-08T20:32:57Z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