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91" r:id="rId2"/>
    <p:sldId id="308" r:id="rId3"/>
    <p:sldId id="307" r:id="rId4"/>
    <p:sldId id="311" r:id="rId5"/>
    <p:sldId id="309" r:id="rId6"/>
    <p:sldId id="290" r:id="rId7"/>
    <p:sldId id="299" r:id="rId8"/>
    <p:sldId id="303" r:id="rId9"/>
    <p:sldId id="312" r:id="rId10"/>
    <p:sldId id="302" r:id="rId11"/>
    <p:sldId id="313" r:id="rId12"/>
    <p:sldId id="305" r:id="rId13"/>
    <p:sldId id="314" r:id="rId14"/>
    <p:sldId id="297" r:id="rId15"/>
    <p:sldId id="304" r:id="rId16"/>
    <p:sldId id="316" r:id="rId17"/>
    <p:sldId id="315" r:id="rId18"/>
    <p:sldId id="310" r:id="rId1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70515" autoAdjust="0"/>
  </p:normalViewPr>
  <p:slideViewPr>
    <p:cSldViewPr>
      <p:cViewPr varScale="1">
        <p:scale>
          <a:sx n="62" d="100"/>
          <a:sy n="62" d="100"/>
        </p:scale>
        <p:origin x="-2040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12AC741-4978-4DD7-8221-C72636FE6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89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D36487E-94D8-40ED-A04F-ADBA2429AB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76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FF7E02E-80AD-4A57-BC93-2F494AF09F45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DF8AE95-74AD-4EAD-AA11-D43D811A8F66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BA43686-4D7D-483D-9C43-D78796397F28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8090DF6-9C7E-4B62-92A8-CE2E0F20819F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9D86E16-BCF0-45FA-948B-3C7A2DB08FB4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24457C6-A23E-45E5-86E6-185BE9B08B4E}" type="slidenum">
              <a:rPr lang="en-US" smtClean="0"/>
              <a:pPr eaLnBrk="1" hangingPunct="1"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FB086EB-A5CE-434E-918F-5BEEC88DBDDA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2A2B1F7-8E60-46B0-818F-CBE4043C0EE1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3518772-9DE9-4D2D-9EE2-D43125A7FC1E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2436967-3B9B-48F7-B880-079CE7661FB0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1F5A522-10C4-46FE-9832-4A9F22EDD766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634D8-61D9-4D79-9CA3-BC5EDB3F84CA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FE50863-9757-4AA2-AD0E-73B771DE815C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086E037-D4E6-4596-9BCC-03B02255BCB7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5958B-18F8-4F40-897A-2C6A4658A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63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BC055-F04E-4B19-89C2-FA8E95695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4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1336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609600"/>
            <a:ext cx="62484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9F630-7E14-4555-B42C-7E29E8428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4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1264D-E04C-44D7-B455-784436E4D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0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862BA-D822-4D9A-8AD3-C19348716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23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905000"/>
            <a:ext cx="4191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4191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A6C58-EA5C-466D-8DB5-484A3220E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74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CEE2E-214B-405F-9C81-883F41EF52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76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F4254-6D42-4919-ABFC-8CB385EA6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1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C7CCF-CBDB-467E-A5AD-B8E1BF23A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4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975B2-9F79-4318-98D6-0DE53F6C3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0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7CB83-63C6-4D75-B948-6E21E9AE2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3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title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76"/>
          <a:stretch>
            <a:fillRect/>
          </a:stretch>
        </p:blipFill>
        <p:spPr bwMode="auto">
          <a:xfrm>
            <a:off x="0" y="0"/>
            <a:ext cx="914400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09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905000"/>
            <a:ext cx="8534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924A166-7642-41EA-89FF-12F0B4069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§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93332CE-8FFC-4AA2-8867-BA4693EF3A27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86200"/>
            <a:ext cx="7543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Christopher Loss, DVM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Division of Therapeutic Drugs for Non-Food Animals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Office of New Animal Drug Evaluation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USFDA Center for Veterinary Medicine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133600"/>
          </a:xfrm>
        </p:spPr>
        <p:txBody>
          <a:bodyPr/>
          <a:lstStyle/>
          <a:p>
            <a:pPr eaLnBrk="1" hangingPunct="1"/>
            <a:r>
              <a:rPr lang="en-US" smtClean="0"/>
              <a:t>Effectiveness Evaluation for Therapeutic Drugs for Non-Food Animals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EC14179-6868-4070-82F6-EB7BB27E3C80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534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Endpoints should be measurable, objective (if possible), and clinically relevant to the disease/condition in the proposed indication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Effectiveness/success criteria should be predefined in the protocol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Success may include statistical significance compared to control group, achievement of predefined percent success criteria,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Secondary endpoints can be included to support label statements or explore other parameters of interest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Potential endpoints may include: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Clinical/veterinary assessment, owner assessment, scoring system, objective variable (such as change in laboratory value), etc.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Endpoint Selection and Effectiveness Criteria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DE24911-9E34-46F9-A3EF-9BA3D5FBE87E}" type="slidenum">
              <a:rPr lang="en-US" smtClean="0"/>
              <a:pPr eaLnBrk="1" hangingPunct="1"/>
              <a:t>11</a:t>
            </a:fld>
            <a:endParaRPr lang="en-US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Clr>
                <a:schemeClr val="tx1"/>
              </a:buClr>
              <a:defRPr/>
            </a:pPr>
            <a:r>
              <a:rPr lang="en-US" dirty="0" smtClean="0"/>
              <a:t>Field studies allow for evaluation of safety in the target population under conditions of use</a:t>
            </a:r>
          </a:p>
          <a:p>
            <a:pPr marL="742950" lvl="2" indent="-342900" eaLnBrk="1" hangingPunct="1">
              <a:buClr>
                <a:schemeClr val="tx1"/>
              </a:buClr>
              <a:defRPr/>
            </a:pPr>
            <a:r>
              <a:rPr lang="en-US" dirty="0" smtClean="0"/>
              <a:t>Adverse events – incidence and severity</a:t>
            </a:r>
          </a:p>
          <a:p>
            <a:pPr marL="742950" lvl="2" indent="-342900" eaLnBrk="1" hangingPunct="1">
              <a:buClr>
                <a:schemeClr val="tx1"/>
              </a:buClr>
              <a:defRPr/>
            </a:pPr>
            <a:r>
              <a:rPr lang="en-US" dirty="0" smtClean="0"/>
              <a:t>Measurements and Observations	</a:t>
            </a:r>
          </a:p>
          <a:p>
            <a:pPr marL="1200150" lvl="3" indent="-342900" eaLnBrk="1" hangingPunct="1">
              <a:buClr>
                <a:schemeClr val="tx1"/>
              </a:buClr>
              <a:defRPr/>
            </a:pPr>
            <a:r>
              <a:rPr lang="en-US" dirty="0" smtClean="0"/>
              <a:t>Physical examinations</a:t>
            </a:r>
          </a:p>
          <a:p>
            <a:pPr marL="1200150" lvl="3" indent="-342900" eaLnBrk="1" hangingPunct="1">
              <a:buClr>
                <a:schemeClr val="tx1"/>
              </a:buClr>
              <a:defRPr/>
            </a:pPr>
            <a:r>
              <a:rPr lang="en-US" dirty="0" smtClean="0"/>
              <a:t>Clinical pathology</a:t>
            </a:r>
          </a:p>
          <a:p>
            <a:pPr marL="1200150" lvl="3" indent="-342900" eaLnBrk="1" hangingPunct="1">
              <a:buClr>
                <a:schemeClr val="tx1"/>
              </a:buClr>
              <a:defRPr/>
            </a:pPr>
            <a:r>
              <a:rPr lang="en-US" dirty="0" smtClean="0"/>
              <a:t>Body weight </a:t>
            </a:r>
          </a:p>
          <a:p>
            <a:pPr marL="1200150" lvl="3" indent="-342900" eaLnBrk="1" hangingPunct="1">
              <a:buClr>
                <a:schemeClr val="tx1"/>
              </a:buClr>
              <a:defRPr/>
            </a:pPr>
            <a:r>
              <a:rPr lang="en-US" dirty="0" smtClean="0"/>
              <a:t>Owner diaries</a:t>
            </a:r>
          </a:p>
          <a:p>
            <a:pPr marL="1200150" lvl="3" indent="-342900" eaLnBrk="1" hangingPunct="1">
              <a:buClr>
                <a:schemeClr val="tx1"/>
              </a:buClr>
              <a:defRPr/>
            </a:pPr>
            <a:r>
              <a:rPr lang="en-US" dirty="0" smtClean="0"/>
              <a:t>Etc.</a:t>
            </a:r>
            <a:endParaRPr lang="en-US" dirty="0"/>
          </a:p>
          <a:p>
            <a:pPr marL="0" lvl="1" indent="0"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Important Considerations for Field Studies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B8DFDDE-7EC0-4657-BA0D-178162D30011}" type="slidenum">
              <a:rPr lang="en-US" smtClean="0"/>
              <a:pPr eaLnBrk="1" hangingPunct="1"/>
              <a:t>12</a:t>
            </a:fld>
            <a:endParaRPr lang="en-US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Consider user safety issues during the investigational use of the drug, especially for topical formulations and drugs with human safety concerns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Assess risks and means to control risks to user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Owner consent forms for field studies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Describe risks to animal and the user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Describe expectations of study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Important Considerations for Field Studies (continued)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B4F18AA-D31D-4239-9BA9-C1748B859819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Extended-use field studies </a:t>
            </a:r>
          </a:p>
          <a:p>
            <a:pPr lvl="1" eaLnBrk="1" hangingPunct="1">
              <a:defRPr/>
            </a:pPr>
            <a:r>
              <a:rPr lang="en-US" dirty="0" smtClean="0"/>
              <a:t>Assess safety in the target population </a:t>
            </a:r>
          </a:p>
          <a:p>
            <a:pPr lvl="1" eaLnBrk="1" hangingPunct="1">
              <a:defRPr/>
            </a:pPr>
            <a:r>
              <a:rPr lang="en-US" dirty="0" smtClean="0"/>
              <a:t>Allow animals to continue on the drug</a:t>
            </a:r>
          </a:p>
          <a:p>
            <a:pPr eaLnBrk="1" hangingPunct="1">
              <a:defRPr/>
            </a:pPr>
            <a:r>
              <a:rPr lang="en-US" dirty="0" smtClean="0"/>
              <a:t>Should use final market formulation</a:t>
            </a:r>
          </a:p>
          <a:p>
            <a:pPr eaLnBrk="1" hangingPunct="1">
              <a:defRPr/>
            </a:pPr>
            <a:r>
              <a:rPr lang="en-US" dirty="0" smtClean="0"/>
              <a:t>Final study report </a:t>
            </a:r>
          </a:p>
          <a:p>
            <a:pPr lvl="1" eaLnBrk="1" hangingPunct="1">
              <a:defRPr/>
            </a:pPr>
            <a:r>
              <a:rPr lang="en-US" dirty="0" smtClean="0"/>
              <a:t>Accurate and well organized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Important Considerations for Field Studies (continued)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58A3DD-99D4-47F5-9635-DD351BA200A6}" type="slidenum">
              <a:rPr lang="en-US" smtClean="0"/>
              <a:pPr eaLnBrk="1" hangingPunct="1"/>
              <a:t>14</a:t>
            </a:fld>
            <a:endParaRPr lang="en-US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Language relevant to the administration of a safe and effective dose for the product determined in the effectiveness and safety studies</a:t>
            </a:r>
          </a:p>
          <a:p>
            <a:pPr eaLnBrk="1" hangingPunct="1"/>
            <a:r>
              <a:rPr lang="en-US" dirty="0" smtClean="0"/>
              <a:t>Final labeling developed after all data to support the approval has been reviewed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Label Language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F57E604-ED5E-4B05-808E-4FFBA2746386}" type="slidenum">
              <a:rPr lang="en-US" smtClean="0"/>
              <a:pPr eaLnBrk="1" hangingPunct="1"/>
              <a:t>15</a:t>
            </a:fld>
            <a:endParaRPr lang="en-US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VICH GL9 - Good Clinical Practices</a:t>
            </a:r>
          </a:p>
          <a:p>
            <a:pPr eaLnBrk="1" hangingPunct="1"/>
            <a:r>
              <a:rPr lang="en-US" dirty="0" smtClean="0"/>
              <a:t>For specific classes of drugs:</a:t>
            </a:r>
          </a:p>
          <a:p>
            <a:pPr lvl="1" eaLnBrk="1" hangingPunct="1"/>
            <a:r>
              <a:rPr lang="en-US" dirty="0" smtClean="0"/>
              <a:t>VICH GL7 - Effectiveness of </a:t>
            </a:r>
            <a:r>
              <a:rPr lang="en-US" dirty="0" err="1" smtClean="0"/>
              <a:t>Anthelmintics</a:t>
            </a:r>
            <a:r>
              <a:rPr lang="en-US" dirty="0" smtClean="0"/>
              <a:t>: General Recommendations </a:t>
            </a:r>
          </a:p>
          <a:p>
            <a:pPr lvl="2" eaLnBrk="1" hangingPunct="1"/>
            <a:r>
              <a:rPr lang="en-US" dirty="0" smtClean="0"/>
              <a:t>VICH GL15 - Specific Recommendations for Equine</a:t>
            </a:r>
          </a:p>
          <a:p>
            <a:pPr lvl="2" eaLnBrk="1" hangingPunct="1"/>
            <a:r>
              <a:rPr lang="en-US" dirty="0" smtClean="0"/>
              <a:t>VICH GL19- Specific Recommendations for Canine</a:t>
            </a:r>
          </a:p>
          <a:p>
            <a:pPr lvl="2" eaLnBrk="1" hangingPunct="1"/>
            <a:r>
              <a:rPr lang="en-US" dirty="0" smtClean="0"/>
              <a:t>VICH GL20 - Specific Recommendations for Feline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Relevant International Guidelines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5CD816A-AD51-4F38-8EB4-44E03B3319C7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For protocol development and data submission:</a:t>
            </a:r>
          </a:p>
          <a:p>
            <a:pPr lvl="1" eaLnBrk="1" hangingPunct="1"/>
            <a:r>
              <a:rPr lang="en-US" sz="2400" dirty="0" smtClean="0"/>
              <a:t>CVM GFI #56 Protocol Development Guideline for Clinical Effectiveness and Target Animal Safety Trials</a:t>
            </a:r>
          </a:p>
          <a:p>
            <a:pPr lvl="1" eaLnBrk="1" hangingPunct="1"/>
            <a:r>
              <a:rPr lang="en-US" sz="2400" dirty="0" smtClean="0"/>
              <a:t>CVM GFI #104 Content and Format of Effectiveness and Target Animal Safety Technical Sections and Final Study Reports For Submission </a:t>
            </a:r>
          </a:p>
          <a:p>
            <a:pPr lvl="1" eaLnBrk="1" hangingPunct="1"/>
            <a:r>
              <a:rPr lang="en-US" sz="2400" dirty="0" smtClean="0"/>
              <a:t>CVM GFI #215 Target Animal Safety and Effectiveness Protocol Development and Submission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Relevant CVM Guidances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2EE722-0279-4D3A-B67F-7AC3A57197CC}" type="slidenum">
              <a:rPr lang="en-US" smtClean="0"/>
              <a:pPr eaLnBrk="1" hangingPunct="1"/>
              <a:t>17</a:t>
            </a:fld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For specific classes of drugs:</a:t>
            </a:r>
          </a:p>
          <a:p>
            <a:pPr lvl="1" eaLnBrk="1" hangingPunct="1">
              <a:defRPr/>
            </a:pPr>
            <a:r>
              <a:rPr lang="en-US" sz="2400" dirty="0" smtClean="0"/>
              <a:t>CVM GFI #38 Guideline for Effectiveness Evaluation of Topical/</a:t>
            </a:r>
            <a:r>
              <a:rPr lang="en-US" sz="2400" dirty="0" err="1" smtClean="0"/>
              <a:t>Otic</a:t>
            </a:r>
            <a:r>
              <a:rPr lang="en-US" sz="2400" dirty="0" smtClean="0"/>
              <a:t> Animal Drugs</a:t>
            </a:r>
          </a:p>
          <a:p>
            <a:pPr lvl="1" eaLnBrk="1" hangingPunct="1">
              <a:defRPr/>
            </a:pPr>
            <a:r>
              <a:rPr lang="en-US" sz="2400" dirty="0" smtClean="0"/>
              <a:t>CVM GFI #123 Development of Data Supporting Approval of NSAIDS for Use in Animals</a:t>
            </a:r>
          </a:p>
          <a:p>
            <a:pPr lvl="1" eaLnBrk="1" hangingPunct="1">
              <a:defRPr/>
            </a:pPr>
            <a:r>
              <a:rPr lang="en-US" sz="2400" dirty="0" smtClean="0"/>
              <a:t>CVM GFI #192 Anesthetics for Companion Animals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1800" dirty="0" smtClean="0"/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Relevant CVM Guidances 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C28212C-380A-4D49-8D03-C15809137670}" type="slidenum">
              <a:rPr lang="en-US" smtClean="0"/>
              <a:pPr eaLnBrk="1" hangingPunct="1"/>
              <a:t>18</a:t>
            </a:fld>
            <a:endParaRPr lang="en-US" smtClean="0"/>
          </a:p>
        </p:txBody>
      </p:sp>
      <p:pic>
        <p:nvPicPr>
          <p:cNvPr id="19461" name="Picture 5" descr="Center for Veterinary Medicin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550" y="2200275"/>
            <a:ext cx="4946650" cy="393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3AAFBE2-12B6-49E3-93CA-B104F9AE7A7E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Non-food (companion) animals</a:t>
            </a:r>
          </a:p>
          <a:p>
            <a:pPr lvl="1" eaLnBrk="1" hangingPunct="1"/>
            <a:r>
              <a:rPr lang="en-US" dirty="0" smtClean="0"/>
              <a:t>Dogs	</a:t>
            </a:r>
          </a:p>
          <a:p>
            <a:pPr lvl="1" eaLnBrk="1" hangingPunct="1"/>
            <a:r>
              <a:rPr lang="en-US" dirty="0" smtClean="0"/>
              <a:t>Cats</a:t>
            </a:r>
          </a:p>
          <a:p>
            <a:pPr lvl="1" eaLnBrk="1" hangingPunct="1"/>
            <a:r>
              <a:rPr lang="en-US" dirty="0" smtClean="0"/>
              <a:t>Horses (in US considered a non-food animal)</a:t>
            </a:r>
          </a:p>
          <a:p>
            <a:pPr lvl="1" eaLnBrk="1" hangingPunct="1"/>
            <a:r>
              <a:rPr lang="en-US" dirty="0" smtClean="0"/>
              <a:t>Ferrets</a:t>
            </a:r>
          </a:p>
          <a:p>
            <a:pPr lvl="1" eaLnBrk="1" hangingPunct="1"/>
            <a:r>
              <a:rPr lang="en-US" dirty="0" smtClean="0"/>
              <a:t>Laboratory animals (rodents, primates)</a:t>
            </a:r>
          </a:p>
          <a:p>
            <a:pPr eaLnBrk="1" hangingPunct="1"/>
            <a:r>
              <a:rPr lang="en-US" dirty="0" smtClean="0"/>
              <a:t>Excludes any animal that is commonly used for food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Non-Food Animals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CE7C925-B0A0-45FF-805A-8D6B1E397D1B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Therapeutic drugs are drugs used in the diagnosis, cure, mitigation, treatment, or prevention of a disease or condition</a:t>
            </a:r>
          </a:p>
          <a:p>
            <a:pPr eaLnBrk="1" hangingPunct="1"/>
            <a:r>
              <a:rPr lang="en-US" sz="2800" dirty="0" smtClean="0"/>
              <a:t>Companion animal drugs include a wide range of therapeutic indications.  Examples include:</a:t>
            </a:r>
          </a:p>
          <a:p>
            <a:pPr lvl="1" eaLnBrk="1" hangingPunct="1"/>
            <a:r>
              <a:rPr lang="en-US" sz="2400" dirty="0" smtClean="0"/>
              <a:t>Treatment, control, or prevention of internal and external parasites</a:t>
            </a:r>
          </a:p>
          <a:p>
            <a:pPr lvl="1" eaLnBrk="1" hangingPunct="1"/>
            <a:r>
              <a:rPr lang="en-US" sz="2400" dirty="0" smtClean="0"/>
              <a:t>Control of pain associated with osteoarthritis or post-operative pain (analgesics)</a:t>
            </a:r>
          </a:p>
          <a:p>
            <a:pPr lvl="1" eaLnBrk="1" hangingPunct="1"/>
            <a:r>
              <a:rPr lang="en-US" sz="2400" dirty="0" smtClean="0"/>
              <a:t>Treatment of infections (antimicrobials) </a:t>
            </a:r>
          </a:p>
          <a:p>
            <a:pPr lvl="2" eaLnBrk="1" hangingPunct="1"/>
            <a:r>
              <a:rPr lang="en-US" sz="2000" dirty="0" smtClean="0"/>
              <a:t>systemic and topical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Indications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DDE25AB-39A2-4C1B-A472-E36229960EEC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Tx/>
              <a:defRPr/>
            </a:pPr>
            <a:r>
              <a:rPr lang="en-US" dirty="0" smtClean="0">
                <a:solidFill>
                  <a:srgbClr val="000000"/>
                </a:solidFill>
              </a:rPr>
              <a:t>Indication examples (continued):</a:t>
            </a:r>
          </a:p>
          <a:p>
            <a:pPr lvl="1" eaLnBrk="1" hangingPunct="1">
              <a:buClr>
                <a:srgbClr val="5C82E2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Induction and maintenance of anesthesia</a:t>
            </a:r>
          </a:p>
          <a:p>
            <a:pPr lvl="1" eaLnBrk="1" hangingPunct="1">
              <a:buClr>
                <a:srgbClr val="5C82E2"/>
              </a:buClr>
              <a:defRPr/>
            </a:pPr>
            <a:r>
              <a:rPr lang="en-US" sz="2400" dirty="0" err="1" smtClean="0">
                <a:solidFill>
                  <a:srgbClr val="000000"/>
                </a:solidFill>
              </a:rPr>
              <a:t>Preanesthetics</a:t>
            </a:r>
            <a:r>
              <a:rPr lang="en-US" sz="2400" dirty="0" smtClean="0">
                <a:solidFill>
                  <a:srgbClr val="000000"/>
                </a:solidFill>
              </a:rPr>
              <a:t> to general anesthesia</a:t>
            </a:r>
          </a:p>
          <a:p>
            <a:pPr lvl="1" eaLnBrk="1" hangingPunct="1">
              <a:buClr>
                <a:srgbClr val="5C82E2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Reduction of hyperglycemia and hyperglycemia-associated clinical signs in diabetes mellitus</a:t>
            </a:r>
          </a:p>
          <a:p>
            <a:pPr lvl="1" eaLnBrk="1" hangingPunct="1">
              <a:buClr>
                <a:srgbClr val="5C82E2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Management of cardiac disease</a:t>
            </a:r>
          </a:p>
          <a:p>
            <a:pPr lvl="1" eaLnBrk="1" hangingPunct="1">
              <a:buClr>
                <a:srgbClr val="5C82E2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Treatment of </a:t>
            </a:r>
            <a:r>
              <a:rPr lang="en-US" sz="2400" i="1" dirty="0" smtClean="0">
                <a:solidFill>
                  <a:srgbClr val="000000"/>
                </a:solidFill>
              </a:rPr>
              <a:t>otitis </a:t>
            </a:r>
            <a:r>
              <a:rPr lang="en-US" sz="2400" i="1" dirty="0" err="1" smtClean="0">
                <a:solidFill>
                  <a:srgbClr val="000000"/>
                </a:solidFill>
              </a:rPr>
              <a:t>externa</a:t>
            </a:r>
            <a:endParaRPr lang="en-US" sz="2400" dirty="0" smtClean="0">
              <a:solidFill>
                <a:srgbClr val="000000"/>
              </a:solidFill>
            </a:endParaRPr>
          </a:p>
          <a:p>
            <a:pPr lvl="1" eaLnBrk="1" hangingPunct="1">
              <a:buClr>
                <a:srgbClr val="5C82E2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Treatment of mast cell tumors (specific cancers) </a:t>
            </a:r>
          </a:p>
          <a:p>
            <a:pPr lvl="1" eaLnBrk="1" hangingPunct="1">
              <a:buClr>
                <a:srgbClr val="5C82E2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Etc.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Indications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8C35E91-B027-400D-A251-77C20C089D93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To evaluate the indication(s) proposed for the new animal drug under expected conditions of use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Provide information for product labeling that is helpful to the user of the drug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Key component in </a:t>
            </a:r>
            <a:r>
              <a:rPr lang="en-US" dirty="0" err="1" smtClean="0"/>
              <a:t>risk:benefit</a:t>
            </a:r>
            <a:r>
              <a:rPr lang="en-US" dirty="0" smtClean="0"/>
              <a:t> assessment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This assessment is critical to approval decision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Purpose of Effectiveness Evaluation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E727BAB-5DDC-45A7-963D-780239925D62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dirty="0" smtClean="0"/>
              <a:t>Basic understanding of the drug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dirty="0" smtClean="0"/>
              <a:t>Pilot studies (or literature) to determine dose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 dirty="0" smtClean="0"/>
              <a:t>Intended dose, drug concentration, route of administration, frequency of treatment, and duration of treatment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dirty="0" smtClean="0"/>
              <a:t>Larger studies to establish effectiveness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 dirty="0" smtClean="0"/>
              <a:t>Field effectiveness study in target population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 dirty="0" smtClean="0"/>
              <a:t>Laboratory effectiveness studies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dirty="0" smtClean="0"/>
              <a:t>The regulatory approach should be open to considering new methods to appropriately address new technologies and indications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General Approach to Effectiveness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5CB5762-EA73-4738-96B4-6F024CF1084F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Clinical studies </a:t>
            </a:r>
          </a:p>
          <a:p>
            <a:pPr lvl="1" eaLnBrk="1" hangingPunct="1"/>
            <a:r>
              <a:rPr lang="en-US" sz="2600" dirty="0" smtClean="0"/>
              <a:t>Field study in client-owned animals to evaluate the safety and effectiveness of the drug for the proposed indication in the target population</a:t>
            </a:r>
          </a:p>
          <a:p>
            <a:pPr eaLnBrk="1" hangingPunct="1"/>
            <a:r>
              <a:rPr lang="en-US" dirty="0" smtClean="0"/>
              <a:t>Laboratory effectiveness studies</a:t>
            </a:r>
          </a:p>
          <a:p>
            <a:pPr eaLnBrk="1" hangingPunct="1"/>
            <a:r>
              <a:rPr lang="en-US" dirty="0" smtClean="0"/>
              <a:t>Pharmacokinetic studies</a:t>
            </a:r>
          </a:p>
          <a:p>
            <a:pPr eaLnBrk="1" hangingPunct="1"/>
            <a:r>
              <a:rPr lang="en-US" dirty="0" smtClean="0"/>
              <a:t>Weight of evidence approach</a:t>
            </a:r>
          </a:p>
          <a:p>
            <a:pPr lvl="1" eaLnBrk="1" hangingPunct="1"/>
            <a:r>
              <a:rPr lang="en-US" sz="2600" dirty="0" smtClean="0"/>
              <a:t>Utilize all available information to address the specific risk questions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Types of Studies/Data to Establish Effectiveness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515B17A-94EE-4F56-89CE-723752691F8F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Study should be well-controlled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Protocol 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Ensures the study is conducted consistently between sites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Study objectives should be clearly stated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Control group – placebo, active, historical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Methods to control bias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Masking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Multi-centered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Randomized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Characteristics of Field </a:t>
            </a:r>
            <a:br>
              <a:rPr lang="en-US" smtClean="0"/>
            </a:br>
            <a:r>
              <a:rPr lang="en-US" smtClean="0"/>
              <a:t>Study Design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4F8BDF5-8256-44F1-8986-31A946D68315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Study should be appropriately powered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Include appropriate statistical analysis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Include enough animals to infer results to population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Animal removal or death should be taken into account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Study should evaluate drug in target population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Enrollment criteria (inclusion/exclusion) appropriate to define and select target population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Characteristics of Field </a:t>
            </a:r>
            <a:br>
              <a:rPr lang="en-US" smtClean="0"/>
            </a:br>
            <a:r>
              <a:rPr lang="en-US" smtClean="0"/>
              <a:t>Study Design (continued)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13">
      <a:dk1>
        <a:srgbClr val="000000"/>
      </a:dk1>
      <a:lt1>
        <a:srgbClr val="FFFFFF"/>
      </a:lt1>
      <a:dk2>
        <a:srgbClr val="043C62"/>
      </a:dk2>
      <a:lt2>
        <a:srgbClr val="808080"/>
      </a:lt2>
      <a:accent1>
        <a:srgbClr val="CCCC00"/>
      </a:accent1>
      <a:accent2>
        <a:srgbClr val="003B60"/>
      </a:accent2>
      <a:accent3>
        <a:srgbClr val="FFFFFF"/>
      </a:accent3>
      <a:accent4>
        <a:srgbClr val="000000"/>
      </a:accent4>
      <a:accent5>
        <a:srgbClr val="E2E2AA"/>
      </a:accent5>
      <a:accent6>
        <a:srgbClr val="003556"/>
      </a:accent6>
      <a:hlink>
        <a:srgbClr val="5C82E2"/>
      </a:hlink>
      <a:folHlink>
        <a:srgbClr val="D8D8EC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000000"/>
        </a:dk1>
        <a:lt1>
          <a:srgbClr val="FFFFFF"/>
        </a:lt1>
        <a:dk2>
          <a:srgbClr val="043C62"/>
        </a:dk2>
        <a:lt2>
          <a:srgbClr val="808080"/>
        </a:lt2>
        <a:accent1>
          <a:srgbClr val="CCCC00"/>
        </a:accent1>
        <a:accent2>
          <a:srgbClr val="003B60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003556"/>
        </a:accent6>
        <a:hlink>
          <a:srgbClr val="5C82E2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1941</TotalTime>
  <Words>836</Words>
  <Application>Microsoft Office PowerPoint</Application>
  <PresentationFormat>On-screen Show (4:3)</PresentationFormat>
  <Paragraphs>148</Paragraphs>
  <Slides>18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1_Default Design</vt:lpstr>
      <vt:lpstr>Effectiveness Evaluation for Therapeutic Drugs for Non-Food Animals</vt:lpstr>
      <vt:lpstr>Non-Food Animals</vt:lpstr>
      <vt:lpstr>Indications</vt:lpstr>
      <vt:lpstr>Indications</vt:lpstr>
      <vt:lpstr>Purpose of Effectiveness Evaluation</vt:lpstr>
      <vt:lpstr>General Approach to Effectiveness</vt:lpstr>
      <vt:lpstr>Types of Studies/Data to Establish Effectiveness</vt:lpstr>
      <vt:lpstr>Key Characteristics of Field  Study Design </vt:lpstr>
      <vt:lpstr>Key Characteristics of Field  Study Design (continued)</vt:lpstr>
      <vt:lpstr>Endpoint Selection and Effectiveness Criteria</vt:lpstr>
      <vt:lpstr>Other Important Considerations for Field Studies</vt:lpstr>
      <vt:lpstr>Other Important Considerations for Field Studies (continued)</vt:lpstr>
      <vt:lpstr>Other Important Considerations for Field Studies (continued)</vt:lpstr>
      <vt:lpstr>Label Language</vt:lpstr>
      <vt:lpstr>Relevant International Guidelines</vt:lpstr>
      <vt:lpstr>Relevant CVM Guidances</vt:lpstr>
      <vt:lpstr>Relevant CVM Guidances (continued)</vt:lpstr>
      <vt:lpstr>Summary</vt:lpstr>
    </vt:vector>
  </TitlesOfParts>
  <Company>US FDA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Effectiveness Evaluation for Therapeutic Drugs for Non-Food Animals</dc:title>
  <dc:subject>Effectiveness evaluation for therapeutic drugs that are used in the diagnosis, cure, mitigation, treatment, or prevention of a disease or condition in non food animals</dc:subject>
  <dc:creator>FDA/CVM/ONADE</dc:creator>
  <cp:keywords>Non-food animals, companion animals, study design, effectiveness, end point selection, international guidelines, label language</cp:keywords>
  <dc:description>This presentation describes the purpose of the effectiveness evaluation as well as the general approach to the evaluation for non-food animals.  It also describes the types of studies/data to establish effectiveness as well as key characteristics of field study designs.</dc:description>
  <cp:lastModifiedBy>Almeter, Brian </cp:lastModifiedBy>
  <cp:revision>132</cp:revision>
  <cp:lastPrinted>2012-07-25T13:20:51Z</cp:lastPrinted>
  <dcterms:created xsi:type="dcterms:W3CDTF">2011-04-03T01:26:05Z</dcterms:created>
  <dcterms:modified xsi:type="dcterms:W3CDTF">2013-03-08T20:31:51Z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