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handoutMasterIdLst>
    <p:handoutMasterId r:id="rId25"/>
  </p:handoutMasterIdLst>
  <p:sldIdLst>
    <p:sldId id="256" r:id="rId2"/>
    <p:sldId id="301" r:id="rId3"/>
    <p:sldId id="302" r:id="rId4"/>
    <p:sldId id="303" r:id="rId5"/>
    <p:sldId id="260" r:id="rId6"/>
    <p:sldId id="262" r:id="rId7"/>
    <p:sldId id="284" r:id="rId8"/>
    <p:sldId id="291" r:id="rId9"/>
    <p:sldId id="310" r:id="rId10"/>
    <p:sldId id="288" r:id="rId11"/>
    <p:sldId id="269" r:id="rId12"/>
    <p:sldId id="271" r:id="rId13"/>
    <p:sldId id="311" r:id="rId14"/>
    <p:sldId id="306" r:id="rId15"/>
    <p:sldId id="308" r:id="rId16"/>
    <p:sldId id="277" r:id="rId17"/>
    <p:sldId id="285" r:id="rId18"/>
    <p:sldId id="281" r:id="rId19"/>
    <p:sldId id="265" r:id="rId20"/>
    <p:sldId id="292" r:id="rId21"/>
    <p:sldId id="293" r:id="rId22"/>
    <p:sldId id="309"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17" autoAdjust="0"/>
    <p:restoredTop sz="86429" autoAdjust="0"/>
  </p:normalViewPr>
  <p:slideViewPr>
    <p:cSldViewPr>
      <p:cViewPr>
        <p:scale>
          <a:sx n="55" d="100"/>
          <a:sy n="55" d="100"/>
        </p:scale>
        <p:origin x="-2328" y="-5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0355"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0356"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0357"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48C2DA6-15EA-4BAD-8E57-2CF593BAD7DF}" type="slidenum">
              <a:rPr lang="en-US"/>
              <a:pPr>
                <a:defRPr/>
              </a:pPr>
              <a:t>‹#›</a:t>
            </a:fld>
            <a:endParaRPr lang="en-US"/>
          </a:p>
        </p:txBody>
      </p:sp>
    </p:spTree>
    <p:extLst>
      <p:ext uri="{BB962C8B-B14F-4D97-AF65-F5344CB8AC3E}">
        <p14:creationId xmlns:p14="http://schemas.microsoft.com/office/powerpoint/2010/main" val="96804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0F6865E2-F309-4D77-82C5-CEFC0EA7A63B}" type="slidenum">
              <a:rPr lang="en-US"/>
              <a:pPr>
                <a:defRPr/>
              </a:pPr>
              <a:t>‹#›</a:t>
            </a:fld>
            <a:endParaRPr lang="en-US"/>
          </a:p>
        </p:txBody>
      </p:sp>
    </p:spTree>
    <p:extLst>
      <p:ext uri="{BB962C8B-B14F-4D97-AF65-F5344CB8AC3E}">
        <p14:creationId xmlns:p14="http://schemas.microsoft.com/office/powerpoint/2010/main" val="3987601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7899FDD-CA1E-4EF4-9D57-A326BB36E937}" type="slidenum">
              <a:rPr lang="en-US" smtClean="0">
                <a:latin typeface="Arial" charset="0"/>
              </a:rPr>
              <a:pPr eaLnBrk="1" hangingPunct="1"/>
              <a:t>1</a:t>
            </a:fld>
            <a:endParaRPr lang="en-US"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9420AED-A100-4C07-B57B-57071BE5F865}" type="slidenum">
              <a:rPr lang="en-US" smtClean="0">
                <a:latin typeface="Arial" charset="0"/>
              </a:rPr>
              <a:pPr eaLnBrk="1" hangingPunct="1"/>
              <a:t>10</a:t>
            </a:fld>
            <a:endParaRPr 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1AB5AE8-551B-49D5-B096-5E206865E4E6}" type="slidenum">
              <a:rPr lang="en-US" smtClean="0">
                <a:latin typeface="Arial" charset="0"/>
              </a:rPr>
              <a:pPr eaLnBrk="1" hangingPunct="1"/>
              <a:t>11</a:t>
            </a:fld>
            <a:endParaRPr 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2179AB4-28AF-42D5-AF11-B43F38EC8D09}" type="slidenum">
              <a:rPr lang="en-US" smtClean="0">
                <a:latin typeface="Arial" charset="0"/>
              </a:rPr>
              <a:pPr eaLnBrk="1" hangingPunct="1"/>
              <a:t>12</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30E4044-ADA8-4AC2-A4AD-63B68988070A}" type="slidenum">
              <a:rPr lang="en-US" smtClean="0">
                <a:latin typeface="Arial" charset="0"/>
              </a:rPr>
              <a:pPr eaLnBrk="1" hangingPunct="1"/>
              <a:t>13</a:t>
            </a:fld>
            <a:endParaRPr 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DF96AF1-8CD4-44DC-9511-DF877CCBA7D6}" type="slidenum">
              <a:rPr lang="en-US" smtClean="0">
                <a:latin typeface="Arial" charset="0"/>
              </a:rPr>
              <a:pPr eaLnBrk="1" hangingPunct="1"/>
              <a:t>14</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1C70335-F92C-4592-B64C-0DDB47D67C03}" type="slidenum">
              <a:rPr lang="en-US" smtClean="0">
                <a:latin typeface="Arial" charset="0"/>
              </a:rPr>
              <a:pPr eaLnBrk="1" hangingPunct="1"/>
              <a:t>16</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CFF14D4-782C-4BE9-86FF-80D0F5B53F8E}" type="slidenum">
              <a:rPr lang="en-US" smtClean="0">
                <a:latin typeface="Arial" charset="0"/>
              </a:rPr>
              <a:pPr eaLnBrk="1" hangingPunct="1"/>
              <a:t>17</a:t>
            </a:fld>
            <a:endParaRPr 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E60614F-69D0-4B27-B132-4088107ACB15}" type="slidenum">
              <a:rPr lang="en-US" smtClean="0">
                <a:latin typeface="Arial" charset="0"/>
              </a:rPr>
              <a:pPr eaLnBrk="1" hangingPunct="1"/>
              <a:t>18</a:t>
            </a:fld>
            <a:endParaRPr 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609F4C8-C685-4495-A7DF-EBB8FBCCB6F3}" type="slidenum">
              <a:rPr lang="en-US" smtClean="0">
                <a:latin typeface="Arial" charset="0"/>
              </a:rPr>
              <a:pPr eaLnBrk="1" hangingPunct="1"/>
              <a:t>19</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8DFA0C4-B209-4482-8AE0-A9FCA156BF01}" type="slidenum">
              <a:rPr lang="en-US" smtClean="0">
                <a:latin typeface="Arial" charset="0"/>
              </a:rPr>
              <a:pPr eaLnBrk="1" hangingPunct="1"/>
              <a:t>20</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D0C65F6-1B6B-4D3F-A20B-5CC90D0E5331}" type="slidenum">
              <a:rPr lang="en-US" smtClean="0">
                <a:latin typeface="Arial" charset="0"/>
              </a:rPr>
              <a:pPr eaLnBrk="1" hangingPunct="1"/>
              <a:t>2</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BFC36FB-A5B2-4805-B56A-7FA7459AF6EB}" type="slidenum">
              <a:rPr lang="en-US" smtClean="0">
                <a:latin typeface="Arial" charset="0"/>
              </a:rPr>
              <a:pPr eaLnBrk="1" hangingPunct="1"/>
              <a:t>22</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FCCAABA-73DD-434D-A963-46A1652CF29A}" type="slidenum">
              <a:rPr lang="en-US" smtClean="0">
                <a:latin typeface="Arial" charset="0"/>
              </a:rPr>
              <a:pPr eaLnBrk="1" hangingPunct="1"/>
              <a:t>3</a:t>
            </a:fld>
            <a:endParaRPr 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6BBFFBF-6427-4B6D-BD17-8CE0CA7D98D4}" type="slidenum">
              <a:rPr lang="en-US" smtClean="0">
                <a:latin typeface="Arial" charset="0"/>
              </a:rPr>
              <a:pPr eaLnBrk="1" hangingPunct="1"/>
              <a:t>4</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E062027-E6B2-4555-8A13-FA9B8A47D90A}" type="slidenum">
              <a:rPr lang="en-US" smtClean="0">
                <a:latin typeface="Arial" charset="0"/>
              </a:rPr>
              <a:pPr eaLnBrk="1" hangingPunct="1"/>
              <a:t>5</a:t>
            </a:fld>
            <a:endParaRPr 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DCB95CE-5E7C-43A5-AFE9-3B9AD69CB88A}" type="slidenum">
              <a:rPr lang="en-US" smtClean="0">
                <a:latin typeface="Arial" charset="0"/>
              </a:rPr>
              <a:pPr eaLnBrk="1" hangingPunct="1"/>
              <a:t>6</a:t>
            </a:fld>
            <a:endParaRPr lang="en-US"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9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3FEE0CD-1023-4B7E-A01D-9455CC6EDF64}" type="slidenum">
              <a:rPr lang="en-US" smtClean="0">
                <a:latin typeface="Arial" charset="0"/>
              </a:rPr>
              <a:pPr eaLnBrk="1" hangingPunct="1"/>
              <a:t>7</a:t>
            </a:fld>
            <a:endParaRPr lang="en-US"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61A00ED-9EE0-4A84-AEC0-39BE15E32A97}" type="slidenum">
              <a:rPr lang="en-US" smtClean="0">
                <a:latin typeface="Arial" charset="0"/>
              </a:rPr>
              <a:pPr eaLnBrk="1" hangingPunct="1"/>
              <a:t>8</a:t>
            </a:fld>
            <a:endParaRPr lang="en-US"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12D4D23-3E35-46D7-8725-BDF0C19355C9}" type="slidenum">
              <a:rPr lang="en-US" smtClean="0">
                <a:latin typeface="Arial" charset="0"/>
              </a:rPr>
              <a:pPr eaLnBrk="1" hangingPunct="1"/>
              <a:t>9</a:t>
            </a:fld>
            <a:endParaRPr lang="en-US"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2496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12496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EE8EEA2-78C2-4463-A8F5-648FFE743F73}" type="slidenum">
              <a:rPr lang="en-US"/>
              <a:pPr>
                <a:defRPr/>
              </a:pPr>
              <a:t>‹#›</a:t>
            </a:fld>
            <a:endParaRPr lang="en-US"/>
          </a:p>
        </p:txBody>
      </p:sp>
    </p:spTree>
    <p:extLst>
      <p:ext uri="{BB962C8B-B14F-4D97-AF65-F5344CB8AC3E}">
        <p14:creationId xmlns:p14="http://schemas.microsoft.com/office/powerpoint/2010/main" val="278511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66F4D69-6F42-4A80-9803-006CC82807A5}" type="slidenum">
              <a:rPr lang="en-US"/>
              <a:pPr>
                <a:defRPr/>
              </a:pPr>
              <a:t>‹#›</a:t>
            </a:fld>
            <a:endParaRPr lang="en-US"/>
          </a:p>
        </p:txBody>
      </p:sp>
    </p:spTree>
    <p:extLst>
      <p:ext uri="{BB962C8B-B14F-4D97-AF65-F5344CB8AC3E}">
        <p14:creationId xmlns:p14="http://schemas.microsoft.com/office/powerpoint/2010/main" val="166561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FC3A62C-421A-47B0-BD16-7D03B73EB602}" type="slidenum">
              <a:rPr lang="en-US"/>
              <a:pPr>
                <a:defRPr/>
              </a:pPr>
              <a:t>‹#›</a:t>
            </a:fld>
            <a:endParaRPr lang="en-US"/>
          </a:p>
        </p:txBody>
      </p:sp>
    </p:spTree>
    <p:extLst>
      <p:ext uri="{BB962C8B-B14F-4D97-AF65-F5344CB8AC3E}">
        <p14:creationId xmlns:p14="http://schemas.microsoft.com/office/powerpoint/2010/main" val="1459344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F14AB55-61C6-4438-9B2C-23D2478CE7C6}" type="slidenum">
              <a:rPr lang="en-US"/>
              <a:pPr>
                <a:defRPr/>
              </a:pPr>
              <a:t>‹#›</a:t>
            </a:fld>
            <a:endParaRPr lang="en-US"/>
          </a:p>
        </p:txBody>
      </p:sp>
    </p:spTree>
    <p:extLst>
      <p:ext uri="{BB962C8B-B14F-4D97-AF65-F5344CB8AC3E}">
        <p14:creationId xmlns:p14="http://schemas.microsoft.com/office/powerpoint/2010/main" val="338517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BB98C49-8904-4957-8EFA-921774E780C4}" type="slidenum">
              <a:rPr lang="en-US"/>
              <a:pPr>
                <a:defRPr/>
              </a:pPr>
              <a:t>‹#›</a:t>
            </a:fld>
            <a:endParaRPr lang="en-US"/>
          </a:p>
        </p:txBody>
      </p:sp>
    </p:spTree>
    <p:extLst>
      <p:ext uri="{BB962C8B-B14F-4D97-AF65-F5344CB8AC3E}">
        <p14:creationId xmlns:p14="http://schemas.microsoft.com/office/powerpoint/2010/main" val="353610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66E2EB6-9639-49C4-A0B6-84F84C57436E}" type="slidenum">
              <a:rPr lang="en-US"/>
              <a:pPr>
                <a:defRPr/>
              </a:pPr>
              <a:t>‹#›</a:t>
            </a:fld>
            <a:endParaRPr lang="en-US"/>
          </a:p>
        </p:txBody>
      </p:sp>
    </p:spTree>
    <p:extLst>
      <p:ext uri="{BB962C8B-B14F-4D97-AF65-F5344CB8AC3E}">
        <p14:creationId xmlns:p14="http://schemas.microsoft.com/office/powerpoint/2010/main" val="6234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CD76BA-2563-4CF3-80A9-394C8E73A974}" type="slidenum">
              <a:rPr lang="en-US"/>
              <a:pPr>
                <a:defRPr/>
              </a:pPr>
              <a:t>‹#›</a:t>
            </a:fld>
            <a:endParaRPr lang="en-US"/>
          </a:p>
        </p:txBody>
      </p:sp>
    </p:spTree>
    <p:extLst>
      <p:ext uri="{BB962C8B-B14F-4D97-AF65-F5344CB8AC3E}">
        <p14:creationId xmlns:p14="http://schemas.microsoft.com/office/powerpoint/2010/main" val="32683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A8AF070-7B49-4AEC-93CD-81BBCF61D659}" type="slidenum">
              <a:rPr lang="en-US"/>
              <a:pPr>
                <a:defRPr/>
              </a:pPr>
              <a:t>‹#›</a:t>
            </a:fld>
            <a:endParaRPr lang="en-US"/>
          </a:p>
        </p:txBody>
      </p:sp>
    </p:spTree>
    <p:extLst>
      <p:ext uri="{BB962C8B-B14F-4D97-AF65-F5344CB8AC3E}">
        <p14:creationId xmlns:p14="http://schemas.microsoft.com/office/powerpoint/2010/main" val="263412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6CCB5C35-EAD0-4938-90C4-2F7834F7B0A8}" type="slidenum">
              <a:rPr lang="en-US"/>
              <a:pPr>
                <a:defRPr/>
              </a:pPr>
              <a:t>‹#›</a:t>
            </a:fld>
            <a:endParaRPr lang="en-US"/>
          </a:p>
        </p:txBody>
      </p:sp>
    </p:spTree>
    <p:extLst>
      <p:ext uri="{BB962C8B-B14F-4D97-AF65-F5344CB8AC3E}">
        <p14:creationId xmlns:p14="http://schemas.microsoft.com/office/powerpoint/2010/main" val="134213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C4734EA-8E50-40E6-A081-A38081648B6F}" type="slidenum">
              <a:rPr lang="en-US"/>
              <a:pPr>
                <a:defRPr/>
              </a:pPr>
              <a:t>‹#›</a:t>
            </a:fld>
            <a:endParaRPr lang="en-US"/>
          </a:p>
        </p:txBody>
      </p:sp>
    </p:spTree>
    <p:extLst>
      <p:ext uri="{BB962C8B-B14F-4D97-AF65-F5344CB8AC3E}">
        <p14:creationId xmlns:p14="http://schemas.microsoft.com/office/powerpoint/2010/main" val="384572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134D1C9D-19BD-432A-8BB2-34E48A43FEB2}" type="slidenum">
              <a:rPr lang="en-US"/>
              <a:pPr>
                <a:defRPr/>
              </a:pPr>
              <a:t>‹#›</a:t>
            </a:fld>
            <a:endParaRPr lang="en-US"/>
          </a:p>
        </p:txBody>
      </p:sp>
    </p:spTree>
    <p:extLst>
      <p:ext uri="{BB962C8B-B14F-4D97-AF65-F5344CB8AC3E}">
        <p14:creationId xmlns:p14="http://schemas.microsoft.com/office/powerpoint/2010/main" val="135636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C5A4DD1-3617-4F93-9427-E68FC530EF13}" type="slidenum">
              <a:rPr lang="en-US"/>
              <a:pPr>
                <a:defRPr/>
              </a:pPr>
              <a:t>‹#›</a:t>
            </a:fld>
            <a:endParaRPr lang="en-US"/>
          </a:p>
        </p:txBody>
      </p:sp>
    </p:spTree>
    <p:extLst>
      <p:ext uri="{BB962C8B-B14F-4D97-AF65-F5344CB8AC3E}">
        <p14:creationId xmlns:p14="http://schemas.microsoft.com/office/powerpoint/2010/main" val="13821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23C7C81-7270-4900-A88F-7EC7B81D6141}" type="slidenum">
              <a:rPr lang="en-US"/>
              <a:pPr>
                <a:defRPr/>
              </a:pPr>
              <a:t>‹#›</a:t>
            </a:fld>
            <a:endParaRPr lang="en-US"/>
          </a:p>
        </p:txBody>
      </p:sp>
    </p:spTree>
    <p:extLst>
      <p:ext uri="{BB962C8B-B14F-4D97-AF65-F5344CB8AC3E}">
        <p14:creationId xmlns:p14="http://schemas.microsoft.com/office/powerpoint/2010/main" val="72252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2390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12390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12390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2391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1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2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2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2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sp>
            <p:nvSpPr>
              <p:cNvPr id="12392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a:defRPr/>
                </a:pPr>
                <a:endParaRPr lang="en-US"/>
              </a:p>
            </p:txBody>
          </p:sp>
        </p:grpSp>
        <p:sp>
          <p:nvSpPr>
            <p:cNvPr id="12392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12392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a:defRPr/>
              </a:pPr>
              <a:endParaRPr lang="en-US"/>
            </a:p>
          </p:txBody>
        </p:sp>
        <p:sp>
          <p:nvSpPr>
            <p:cNvPr id="12392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pPr>
                <a:defRPr/>
              </a:pPr>
              <a:endParaRPr lang="en-US"/>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pPr>
                <a:defRPr/>
              </a:pPr>
              <a:endParaRPr lang="en-US"/>
            </a:p>
          </p:txBody>
        </p:sp>
        <p:sp>
          <p:nvSpPr>
            <p:cNvPr id="12392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pPr>
                <a:defRPr/>
              </a:pPr>
              <a:endParaRPr lang="en-US"/>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pPr>
                <a:defRPr/>
              </a:pPr>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23943" name="Rectangle 39"/>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3944" name="Rectangle 40"/>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123945" name="Rectangle 41"/>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123946" name="Rectangle 42"/>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ED8B9AAF-9CA0-48D2-8D53-39E246146FB3}" type="slidenum">
              <a:rPr lang="en-US"/>
              <a:pPr>
                <a:defRPr/>
              </a:pPr>
              <a:t>‹#›</a:t>
            </a:fld>
            <a:endParaRPr lang="en-US"/>
          </a:p>
        </p:txBody>
      </p:sp>
      <p:sp>
        <p:nvSpPr>
          <p:cNvPr id="123947"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lnSpc>
                <a:spcPct val="90000"/>
              </a:lnSpc>
              <a:defRPr/>
            </a:pPr>
            <a:r>
              <a:rPr lang="en-US" sz="2400" dirty="0" smtClean="0"/>
              <a:t>Jennifer </a:t>
            </a:r>
            <a:r>
              <a:rPr lang="en-US" sz="2400" dirty="0" err="1" smtClean="0"/>
              <a:t>Matysczak</a:t>
            </a:r>
            <a:r>
              <a:rPr lang="en-US" sz="2400" dirty="0" smtClean="0"/>
              <a:t>, VMD</a:t>
            </a:r>
          </a:p>
          <a:p>
            <a:pPr eaLnBrk="1" hangingPunct="1">
              <a:lnSpc>
                <a:spcPct val="90000"/>
              </a:lnSpc>
              <a:defRPr/>
            </a:pPr>
            <a:r>
              <a:rPr lang="en-US" sz="2400" dirty="0" smtClean="0"/>
              <a:t>Leader, Aquaculture Drugs Team</a:t>
            </a:r>
          </a:p>
          <a:p>
            <a:pPr eaLnBrk="1" hangingPunct="1">
              <a:lnSpc>
                <a:spcPct val="90000"/>
              </a:lnSpc>
              <a:defRPr/>
            </a:pPr>
            <a:r>
              <a:rPr lang="en-US" sz="2400" dirty="0" smtClean="0"/>
              <a:t>US Food and Drug Administration</a:t>
            </a:r>
          </a:p>
          <a:p>
            <a:pPr eaLnBrk="1" hangingPunct="1">
              <a:lnSpc>
                <a:spcPct val="90000"/>
              </a:lnSpc>
              <a:defRPr/>
            </a:pPr>
            <a:r>
              <a:rPr lang="en-US" sz="2400" dirty="0" smtClean="0"/>
              <a:t>Center for Veterinary Medicine</a:t>
            </a:r>
          </a:p>
          <a:p>
            <a:pPr eaLnBrk="1" hangingPunct="1">
              <a:lnSpc>
                <a:spcPct val="90000"/>
              </a:lnSpc>
              <a:defRPr/>
            </a:pPr>
            <a:r>
              <a:rPr lang="en-US" sz="2400" dirty="0" smtClean="0"/>
              <a:t>Office of New Animal Drug Evaluation</a:t>
            </a:r>
          </a:p>
        </p:txBody>
      </p:sp>
      <p:sp>
        <p:nvSpPr>
          <p:cNvPr id="2050" name="Rectangle 2"/>
          <p:cNvSpPr>
            <a:spLocks noGrp="1" noChangeArrowheads="1"/>
          </p:cNvSpPr>
          <p:nvPr>
            <p:ph type="ctrTitle"/>
          </p:nvPr>
        </p:nvSpPr>
        <p:spPr/>
        <p:txBody>
          <a:bodyPr/>
          <a:lstStyle/>
          <a:p>
            <a:pPr eaLnBrk="1" hangingPunct="1">
              <a:defRPr/>
            </a:pPr>
            <a:r>
              <a:rPr lang="en-US" dirty="0" smtClean="0"/>
              <a:t>Aquaculture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4" descr="aquatic_lg"/>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410200" y="1447800"/>
            <a:ext cx="2755900" cy="4267200"/>
          </a:xfrm>
          <a:ln>
            <a:solidFill>
              <a:schemeClr val="tx1"/>
            </a:solidFill>
            <a:miter lim="800000"/>
            <a:headEnd/>
            <a:tailEnd/>
          </a:ln>
        </p:spPr>
      </p:pic>
      <p:sp>
        <p:nvSpPr>
          <p:cNvPr id="37891" name="Rectangle 3"/>
          <p:cNvSpPr>
            <a:spLocks noGrp="1" noChangeArrowheads="1"/>
          </p:cNvSpPr>
          <p:nvPr>
            <p:ph type="body" sz="half" idx="1"/>
          </p:nvPr>
        </p:nvSpPr>
        <p:spPr/>
        <p:txBody>
          <a:bodyPr/>
          <a:lstStyle/>
          <a:p>
            <a:pPr eaLnBrk="1" hangingPunct="1">
              <a:defRPr/>
            </a:pPr>
            <a:r>
              <a:rPr lang="en-US" dirty="0" smtClean="0"/>
              <a:t>Educational material published in cooperation with the American Veterinary Medical Association</a:t>
            </a: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4"/>
          <p:cNvSpPr>
            <a:spLocks noGrp="1" noChangeArrowheads="1"/>
          </p:cNvSpPr>
          <p:nvPr>
            <p:ph type="body" idx="1"/>
          </p:nvPr>
        </p:nvSpPr>
        <p:spPr>
          <a:xfrm>
            <a:off x="228600" y="1600200"/>
            <a:ext cx="8915400" cy="5257800"/>
          </a:xfrm>
        </p:spPr>
        <p:txBody>
          <a:bodyPr/>
          <a:lstStyle/>
          <a:p>
            <a:pPr eaLnBrk="1" hangingPunct="1"/>
            <a:r>
              <a:rPr lang="en-US" sz="2800" dirty="0" smtClean="0">
                <a:effectLst/>
              </a:rPr>
              <a:t>Joint FAO/OIE/WHO Expert Consultation on Antimicrobial Use in Aquaculture and Antimicrobial Resistance (2006)</a:t>
            </a:r>
          </a:p>
          <a:p>
            <a:pPr eaLnBrk="1" hangingPunct="1"/>
            <a:endParaRPr lang="en-US" sz="2800" dirty="0" smtClean="0">
              <a:effectLst/>
            </a:endParaRPr>
          </a:p>
          <a:p>
            <a:pPr eaLnBrk="1" hangingPunct="1"/>
            <a:r>
              <a:rPr lang="en-US" sz="2800" dirty="0" smtClean="0">
                <a:effectLst/>
              </a:rPr>
              <a:t>Codex </a:t>
            </a:r>
            <a:r>
              <a:rPr lang="en-US" sz="2800" dirty="0" err="1" smtClean="0">
                <a:effectLst/>
              </a:rPr>
              <a:t>Alimentarius</a:t>
            </a:r>
            <a:r>
              <a:rPr lang="en-US" sz="2800" dirty="0" smtClean="0">
                <a:effectLst/>
              </a:rPr>
              <a:t> </a:t>
            </a:r>
            <a:r>
              <a:rPr lang="en-US" sz="2800" i="1" dirty="0" smtClean="0">
                <a:effectLst/>
              </a:rPr>
              <a:t>Ad-Hoc </a:t>
            </a:r>
            <a:r>
              <a:rPr lang="en-US" sz="2800" dirty="0" smtClean="0">
                <a:effectLst/>
              </a:rPr>
              <a:t>Task Force on Antimicrobial Resistance (2007-2010)</a:t>
            </a:r>
          </a:p>
          <a:p>
            <a:pPr eaLnBrk="1" hangingPunct="1"/>
            <a:endParaRPr lang="en-US" sz="2800" dirty="0" smtClean="0">
              <a:effectLst/>
            </a:endParaRPr>
          </a:p>
          <a:p>
            <a:pPr eaLnBrk="1" hangingPunct="1"/>
            <a:r>
              <a:rPr lang="en-US" sz="2800" dirty="0" smtClean="0">
                <a:effectLst/>
              </a:rPr>
              <a:t>FAO Expert Workshop on Improving Biosecurity through Prudent and Responsible Use of Veterinary Medicine (Antimicrobials) in Aquatic Food Publication (2009)</a:t>
            </a:r>
          </a:p>
          <a:p>
            <a:pPr eaLnBrk="1" hangingPunct="1">
              <a:buFont typeface="Wingdings" pitchFamily="2" charset="2"/>
              <a:buNone/>
            </a:pPr>
            <a:endParaRPr lang="en-US" sz="2800" dirty="0" smtClean="0">
              <a:effectLst/>
            </a:endParaRPr>
          </a:p>
        </p:txBody>
      </p:sp>
      <p:sp>
        <p:nvSpPr>
          <p:cNvPr id="13314" name="Rectangle 3"/>
          <p:cNvSpPr>
            <a:spLocks noGrp="1" noChangeArrowheads="1"/>
          </p:cNvSpPr>
          <p:nvPr>
            <p:ph type="title"/>
          </p:nvPr>
        </p:nvSpPr>
        <p:spPr>
          <a:xfrm>
            <a:off x="-609600" y="228600"/>
            <a:ext cx="10287000" cy="1527175"/>
          </a:xfrm>
        </p:spPr>
        <p:txBody>
          <a:bodyPr/>
          <a:lstStyle/>
          <a:p>
            <a:pPr eaLnBrk="1" hangingPunct="1"/>
            <a:r>
              <a:rPr lang="en-US" dirty="0" smtClean="0">
                <a:solidFill>
                  <a:schemeClr val="tx1"/>
                </a:solidFill>
                <a:effectLst/>
              </a:rPr>
              <a:t>International working groups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00200"/>
            <a:ext cx="8305800" cy="5029200"/>
          </a:xfrm>
        </p:spPr>
        <p:txBody>
          <a:bodyPr/>
          <a:lstStyle/>
          <a:p>
            <a:pPr eaLnBrk="1" hangingPunct="1">
              <a:lnSpc>
                <a:spcPct val="80000"/>
              </a:lnSpc>
              <a:defRPr/>
            </a:pPr>
            <a:r>
              <a:rPr lang="en-US" sz="2400" dirty="0" smtClean="0"/>
              <a:t>Recommendations for Members to address the selection and dissemination of resistant micro-organisms and antimicrobial resistance determinants from the use of antimicrobial agents in aquatic animals </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Chapters adopted:</a:t>
            </a:r>
          </a:p>
          <a:p>
            <a:pPr lvl="1" eaLnBrk="1" hangingPunct="1">
              <a:lnSpc>
                <a:spcPct val="80000"/>
              </a:lnSpc>
              <a:defRPr/>
            </a:pPr>
            <a:r>
              <a:rPr lang="en-US" sz="2000" dirty="0" smtClean="0"/>
              <a:t>Chapter 6.2- Introduction to the recommendations for controlling antimicrobial resistance </a:t>
            </a:r>
          </a:p>
          <a:p>
            <a:pPr lvl="1" eaLnBrk="1" hangingPunct="1">
              <a:lnSpc>
                <a:spcPct val="80000"/>
              </a:lnSpc>
              <a:defRPr/>
            </a:pPr>
            <a:r>
              <a:rPr lang="en-US" sz="2000" dirty="0" smtClean="0"/>
              <a:t>Chapter 6.3- Principles for responsible and prudent use of antimicrobial agents in aquatic animals</a:t>
            </a:r>
          </a:p>
          <a:p>
            <a:pPr lvl="1" eaLnBrk="1" hangingPunct="1">
              <a:lnSpc>
                <a:spcPct val="80000"/>
              </a:lnSpc>
              <a:defRPr/>
            </a:pPr>
            <a:r>
              <a:rPr lang="en-GB" sz="2000" dirty="0" smtClean="0"/>
              <a:t>Chapter 6.4- Monitoring of the quantities and usage patterns of antimicrobial agents used in aquatic animals </a:t>
            </a:r>
          </a:p>
          <a:p>
            <a:pPr lvl="1" eaLnBrk="1" hangingPunct="1">
              <a:lnSpc>
                <a:spcPct val="80000"/>
              </a:lnSpc>
              <a:defRPr/>
            </a:pPr>
            <a:r>
              <a:rPr lang="en-GB" sz="2000" dirty="0" smtClean="0"/>
              <a:t>Chapter 6.5- Development and harmonisation of national antimicrobial resistance surveillance and monitoring programmes for aquatic animals</a:t>
            </a:r>
            <a:endParaRPr lang="en-US" sz="2000" dirty="0" smtClean="0"/>
          </a:p>
        </p:txBody>
      </p:sp>
      <p:sp>
        <p:nvSpPr>
          <p:cNvPr id="17410" name="Rectangle 2"/>
          <p:cNvSpPr>
            <a:spLocks noGrp="1" noChangeArrowheads="1"/>
          </p:cNvSpPr>
          <p:nvPr>
            <p:ph type="title"/>
          </p:nvPr>
        </p:nvSpPr>
        <p:spPr/>
        <p:txBody>
          <a:bodyPr/>
          <a:lstStyle/>
          <a:p>
            <a:pPr eaLnBrk="1" hangingPunct="1">
              <a:defRPr/>
            </a:pPr>
            <a:r>
              <a:rPr lang="en-US" sz="4000" dirty="0" smtClean="0"/>
              <a:t>OIE Aquatic Animal Health Code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1" descr="Photos of 3 aquaculture guidelines for in vitro antimicrobial susceptibility testing.  The 3 guidelines are 1)  Methods for Antimicrobial Disk Susceptibility Testing of Bacteria Isolated from Aquatic Animals, 2)Performance Standards for Antimicrobial Susceptibility Testing of Bacteria Isolated from Aquatic Animals, and 3) Methods for Broth Dilution Susceptibility Testing of Bacterial Isolated from Aquatic Animals"/>
          <p:cNvGrpSpPr/>
          <p:nvPr/>
        </p:nvGrpSpPr>
        <p:grpSpPr>
          <a:xfrm>
            <a:off x="874713" y="3933825"/>
            <a:ext cx="6745287" cy="2695575"/>
            <a:chOff x="874713" y="3933825"/>
            <a:chExt cx="6745287" cy="2695575"/>
          </a:xfrm>
        </p:grpSpPr>
        <p:pic>
          <p:nvPicPr>
            <p:cNvPr id="15364" name="Picture 8" descr="Photos of 3 aquaculture guidelines for in vitro antimicrobial susceptibility testing.  The 3 guidelines are 1)  Methods for Antimicrobial Disk Susceptibility Testing of Bacteria Isolated from Aquatic Animals, 2)Performance Standards for Antimicrobial Susceptibility Testing of Bacteria Isolated from Aquatic Animals, and 3) Methods for Broth Dilution Susceptibility Testing of Bacterial Isolated from Aquatic Anim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25" y="3965575"/>
              <a:ext cx="18573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Photos of 3 aquaculture guidelines for in vitro antimicrobial susceptibility testing.  The 3 guidelines are 1)  Methods for Antimicrobial Disk Susceptibility Testing of Bacteria Isolated from Aquatic Animals, 2)Performance Standards for Antimicrobial Susceptibility Testing of Bacteria Isolated from Aquatic Animals, and 3) Methods for Broth Dilution Susceptibility Testing of Bacterial Isolated from Aquatic Ani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3933825"/>
              <a:ext cx="20669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M42 cov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3962400"/>
              <a:ext cx="2092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73" name="Rectangle 5"/>
          <p:cNvSpPr>
            <a:spLocks noGrp="1" noChangeArrowheads="1"/>
          </p:cNvSpPr>
          <p:nvPr>
            <p:ph type="body" sz="half" idx="1"/>
          </p:nvPr>
        </p:nvSpPr>
        <p:spPr>
          <a:xfrm>
            <a:off x="457200" y="1295400"/>
            <a:ext cx="8229600" cy="2493963"/>
          </a:xfrm>
        </p:spPr>
        <p:txBody>
          <a:bodyPr/>
          <a:lstStyle/>
          <a:p>
            <a:pPr algn="ctr" eaLnBrk="1" hangingPunct="1">
              <a:buFont typeface="Wingdings" pitchFamily="2" charset="2"/>
              <a:buNone/>
              <a:defRPr/>
            </a:pPr>
            <a:r>
              <a:rPr lang="en-US" sz="2400" dirty="0" smtClean="0">
                <a:solidFill>
                  <a:schemeClr val="bg2"/>
                </a:solidFill>
                <a:effectLst/>
              </a:rPr>
              <a:t>Aquaculture Guidelines for In Vitro Antibiotic Susceptibility Testing</a:t>
            </a:r>
          </a:p>
          <a:p>
            <a:pPr algn="ctr" eaLnBrk="1" hangingPunct="1">
              <a:buFont typeface="Wingdings" pitchFamily="2" charset="2"/>
              <a:buNone/>
              <a:defRPr/>
            </a:pPr>
            <a:endParaRPr lang="en-US" sz="1600" dirty="0" smtClean="0">
              <a:solidFill>
                <a:schemeClr val="bg2"/>
              </a:solidFill>
              <a:effectLst/>
            </a:endParaRPr>
          </a:p>
          <a:p>
            <a:pPr eaLnBrk="1" hangingPunct="1">
              <a:buClr>
                <a:srgbClr val="000066"/>
              </a:buClr>
              <a:defRPr/>
            </a:pPr>
            <a:r>
              <a:rPr lang="en-US" sz="2400" dirty="0" smtClean="0">
                <a:solidFill>
                  <a:schemeClr val="bg2"/>
                </a:solidFill>
                <a:effectLst/>
              </a:rPr>
              <a:t>Disk diffusion testing</a:t>
            </a:r>
          </a:p>
          <a:p>
            <a:pPr eaLnBrk="1" hangingPunct="1">
              <a:buClr>
                <a:srgbClr val="000066"/>
              </a:buClr>
              <a:defRPr/>
            </a:pPr>
            <a:r>
              <a:rPr lang="en-US" sz="2400" dirty="0" smtClean="0">
                <a:solidFill>
                  <a:schemeClr val="bg2"/>
                </a:solidFill>
                <a:effectLst/>
              </a:rPr>
              <a:t>MIC testing</a:t>
            </a:r>
          </a:p>
          <a:p>
            <a:pPr eaLnBrk="1" hangingPunct="1">
              <a:buClr>
                <a:srgbClr val="000066"/>
              </a:buClr>
              <a:defRPr/>
            </a:pPr>
            <a:r>
              <a:rPr lang="en-US" sz="2400" dirty="0" smtClean="0">
                <a:solidFill>
                  <a:schemeClr val="bg2"/>
                </a:solidFill>
                <a:effectLst/>
              </a:rPr>
              <a:t>Interpreting test results</a:t>
            </a:r>
          </a:p>
          <a:p>
            <a:pPr eaLnBrk="1" hangingPunct="1">
              <a:defRPr/>
            </a:pPr>
            <a:endParaRPr lang="en-US" sz="2400" dirty="0" smtClean="0">
              <a:solidFill>
                <a:schemeClr val="bg2"/>
              </a:solidFill>
              <a:effectLst>
                <a:outerShdw blurRad="38100" dist="38100" dir="2700000" algn="tl">
                  <a:srgbClr val="C0C0C0"/>
                </a:outerShdw>
              </a:effectLst>
            </a:endParaRPr>
          </a:p>
        </p:txBody>
      </p:sp>
      <p:sp>
        <p:nvSpPr>
          <p:cNvPr id="15362" name="Rectangle 4"/>
          <p:cNvSpPr>
            <a:spLocks noGrp="1" noChangeArrowheads="1"/>
          </p:cNvSpPr>
          <p:nvPr>
            <p:ph type="title"/>
          </p:nvPr>
        </p:nvSpPr>
        <p:spPr>
          <a:xfrm>
            <a:off x="0" y="304800"/>
            <a:ext cx="9144000" cy="1139825"/>
          </a:xfrm>
        </p:spPr>
        <p:txBody>
          <a:bodyPr/>
          <a:lstStyle/>
          <a:p>
            <a:pPr eaLnBrk="1" hangingPunct="1"/>
            <a:r>
              <a:rPr lang="en-US" sz="3600" smtClean="0">
                <a:solidFill>
                  <a:schemeClr val="bg2"/>
                </a:solidFill>
                <a:effectLst/>
              </a:rPr>
              <a:t>Clinical and Laboratory Standards Institute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8" name="Picture 10" descr="PatMcDermottxIMG_0136"/>
          <p:cNvPicPr>
            <a:picLocks noChangeAspect="1" noChangeArrowheads="1"/>
          </p:cNvPicPr>
          <p:nvPr/>
        </p:nvPicPr>
        <p:blipFill>
          <a:blip r:embed="rId3">
            <a:extLst>
              <a:ext uri="{28A0092B-C50C-407E-A947-70E740481C1C}">
                <a14:useLocalDpi xmlns:a14="http://schemas.microsoft.com/office/drawing/2010/main" val="0"/>
              </a:ext>
            </a:extLst>
          </a:blip>
          <a:srcRect r="7100" b="6375"/>
          <a:stretch>
            <a:fillRect/>
          </a:stretch>
        </p:blipFill>
        <p:spPr bwMode="auto">
          <a:xfrm>
            <a:off x="4114800" y="4038600"/>
            <a:ext cx="2592388" cy="2070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6" name="Rectangle 2"/>
          <p:cNvSpPr>
            <a:spLocks noGrp="1" noChangeArrowheads="1"/>
          </p:cNvSpPr>
          <p:nvPr>
            <p:ph type="subTitle" idx="1"/>
          </p:nvPr>
        </p:nvSpPr>
        <p:spPr>
          <a:xfrm>
            <a:off x="304800" y="1219200"/>
            <a:ext cx="8534400" cy="5334000"/>
          </a:xfrm>
        </p:spPr>
        <p:txBody>
          <a:bodyPr/>
          <a:lstStyle/>
          <a:p>
            <a:pPr algn="l" eaLnBrk="1" hangingPunct="1">
              <a:defRPr/>
            </a:pPr>
            <a:r>
              <a:rPr lang="en-US" dirty="0" smtClean="0"/>
              <a:t>Standardizing methods and criteria for interpreting test results for fastidious bacterial pathogens of fish including:</a:t>
            </a:r>
          </a:p>
          <a:p>
            <a:pPr marL="457200" lvl="1" indent="0" eaLnBrk="1" hangingPunct="1">
              <a:buFontTx/>
              <a:buChar char="-"/>
              <a:defRPr/>
            </a:pPr>
            <a:r>
              <a:rPr lang="en-US" dirty="0" smtClean="0"/>
              <a:t> </a:t>
            </a:r>
            <a:r>
              <a:rPr lang="en-US" i="1" dirty="0" err="1" smtClean="0"/>
              <a:t>Flavobacterium</a:t>
            </a:r>
            <a:r>
              <a:rPr lang="en-US" i="1" dirty="0" smtClean="0"/>
              <a:t> </a:t>
            </a:r>
            <a:r>
              <a:rPr lang="en-US" i="1" dirty="0" err="1" smtClean="0"/>
              <a:t>columnare</a:t>
            </a:r>
            <a:r>
              <a:rPr lang="en-US" i="1" dirty="0" smtClean="0"/>
              <a:t>/</a:t>
            </a:r>
            <a:r>
              <a:rPr lang="en-US" i="1" dirty="0" err="1" smtClean="0"/>
              <a:t>psychrophilum</a:t>
            </a:r>
            <a:endParaRPr lang="en-US" i="1" dirty="0" smtClean="0"/>
          </a:p>
          <a:p>
            <a:pPr marL="457200" lvl="1" indent="0" eaLnBrk="1" hangingPunct="1">
              <a:buFontTx/>
              <a:buChar char="-"/>
              <a:defRPr/>
            </a:pPr>
            <a:r>
              <a:rPr lang="en-US" dirty="0" smtClean="0"/>
              <a:t> Streptococcus spp. (including </a:t>
            </a:r>
            <a:r>
              <a:rPr lang="en-US" i="1" dirty="0" smtClean="0"/>
              <a:t>S. </a:t>
            </a:r>
            <a:r>
              <a:rPr lang="en-US" i="1" dirty="0" err="1" smtClean="0"/>
              <a:t>phocae</a:t>
            </a:r>
            <a:r>
              <a:rPr lang="en-US" dirty="0" smtClean="0"/>
              <a:t>)</a:t>
            </a:r>
          </a:p>
          <a:p>
            <a:pPr marL="457200" lvl="1" indent="0" eaLnBrk="1" hangingPunct="1">
              <a:buFontTx/>
              <a:buChar char="-"/>
              <a:defRPr/>
            </a:pPr>
            <a:r>
              <a:rPr lang="en-US" dirty="0" smtClean="0"/>
              <a:t> </a:t>
            </a:r>
            <a:r>
              <a:rPr lang="en-US" i="1" dirty="0" err="1" smtClean="0"/>
              <a:t>Vibrio</a:t>
            </a:r>
            <a:r>
              <a:rPr lang="en-US" i="1" dirty="0" smtClean="0"/>
              <a:t> </a:t>
            </a:r>
            <a:r>
              <a:rPr lang="en-US" dirty="0" smtClean="0"/>
              <a:t>spp.</a:t>
            </a:r>
          </a:p>
        </p:txBody>
      </p:sp>
      <p:sp>
        <p:nvSpPr>
          <p:cNvPr id="88067" name="Rectangle 3"/>
          <p:cNvSpPr>
            <a:spLocks noGrp="1" noChangeArrowheads="1"/>
          </p:cNvSpPr>
          <p:nvPr>
            <p:ph type="ctrTitle"/>
          </p:nvPr>
        </p:nvSpPr>
        <p:spPr>
          <a:xfrm>
            <a:off x="228600" y="152400"/>
            <a:ext cx="8686800" cy="914400"/>
          </a:xfrm>
        </p:spPr>
        <p:txBody>
          <a:bodyPr anchor="ctr" anchorCtr="0"/>
          <a:lstStyle/>
          <a:p>
            <a:pPr eaLnBrk="1" hangingPunct="1">
              <a:defRPr/>
            </a:pPr>
            <a:r>
              <a:rPr lang="en-US" sz="4400" b="1" dirty="0" smtClean="0"/>
              <a:t>Ongoing Research (CLSI)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pPr eaLnBrk="1" hangingPunct="1">
              <a:defRPr/>
            </a:pPr>
            <a:r>
              <a:rPr lang="en-US" dirty="0" smtClean="0"/>
              <a:t>Sources of Information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1600200"/>
            <a:ext cx="8077200" cy="2365375"/>
          </a:xfrm>
        </p:spPr>
        <p:txBody>
          <a:bodyPr/>
          <a:lstStyle/>
          <a:p>
            <a:pPr eaLnBrk="1" hangingPunct="1">
              <a:defRPr/>
            </a:pPr>
            <a:r>
              <a:rPr lang="en-US" dirty="0" smtClean="0"/>
              <a:t>US Code of Federal Regulations</a:t>
            </a:r>
          </a:p>
          <a:p>
            <a:pPr eaLnBrk="1" hangingPunct="1">
              <a:defRPr/>
            </a:pPr>
            <a:r>
              <a:rPr lang="en-US" dirty="0" smtClean="0"/>
              <a:t>CVM website</a:t>
            </a:r>
          </a:p>
          <a:p>
            <a:pPr lvl="1" eaLnBrk="1" hangingPunct="1">
              <a:defRPr/>
            </a:pPr>
            <a:r>
              <a:rPr lang="en-US" dirty="0" smtClean="0"/>
              <a:t>“Animal Drugs @ FDA” database</a:t>
            </a:r>
          </a:p>
          <a:p>
            <a:pPr lvl="1" eaLnBrk="1" hangingPunct="1">
              <a:defRPr/>
            </a:pPr>
            <a:r>
              <a:rPr lang="en-US" dirty="0" smtClean="0"/>
              <a:t>Aquaculture drugs page</a:t>
            </a:r>
          </a:p>
          <a:p>
            <a:pPr lvl="1" eaLnBrk="1" hangingPunct="1">
              <a:defRPr/>
            </a:pPr>
            <a:endParaRPr lang="en-US" dirty="0" smtClean="0"/>
          </a:p>
          <a:p>
            <a:pPr eaLnBrk="1" hangingPunct="1">
              <a:spcBef>
                <a:spcPct val="0"/>
              </a:spcBef>
              <a:buClrTx/>
              <a:buSzTx/>
              <a:buFontTx/>
              <a:buNone/>
              <a:defRPr/>
            </a:pPr>
            <a:r>
              <a:rPr lang="en-US" sz="2400" dirty="0" smtClean="0">
                <a:effectLst/>
              </a:rPr>
              <a:t>	The Index of Legally Marketed Unapproved New Animal Drugs for Minor Species is also available on the CVM website on a separate page.</a:t>
            </a:r>
          </a:p>
        </p:txBody>
      </p:sp>
      <p:sp>
        <p:nvSpPr>
          <p:cNvPr id="23554" name="Rectangle 2"/>
          <p:cNvSpPr>
            <a:spLocks noGrp="1" noChangeArrowheads="1"/>
          </p:cNvSpPr>
          <p:nvPr>
            <p:ph type="title"/>
          </p:nvPr>
        </p:nvSpPr>
        <p:spPr/>
        <p:txBody>
          <a:bodyPr/>
          <a:lstStyle/>
          <a:p>
            <a:pPr eaLnBrk="1" hangingPunct="1">
              <a:defRPr/>
            </a:pPr>
            <a:r>
              <a:rPr lang="en-US" dirty="0" smtClean="0"/>
              <a:t>Listings of approved drugs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6" descr="The web address is http://www.fda.gov/AnimalVeterinary/DevelopmentApprovalProcess/Aquaculture/ucm132954.htm&#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7238" y="838200"/>
            <a:ext cx="7777162" cy="4913313"/>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3" name="Picture 4" descr="freedom of information summar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2133600"/>
            <a:ext cx="3481388" cy="3810000"/>
          </a:xfrm>
          <a:noFill/>
          <a:extLst>
            <a:ext uri="{909E8E84-426E-40DD-AFC4-6F175D3DCCD1}">
              <a14:hiddenFill xmlns:a14="http://schemas.microsoft.com/office/drawing/2010/main">
                <a:solidFill>
                  <a:srgbClr val="FFFFFF"/>
                </a:solidFill>
              </a14:hiddenFill>
            </a:ext>
          </a:extLst>
        </p:spPr>
      </p:pic>
      <p:sp>
        <p:nvSpPr>
          <p:cNvPr id="27651" name="Rectangle 3"/>
          <p:cNvSpPr>
            <a:spLocks noGrp="1" noChangeArrowheads="1"/>
          </p:cNvSpPr>
          <p:nvPr>
            <p:ph type="body" sz="half" idx="1"/>
          </p:nvPr>
        </p:nvSpPr>
        <p:spPr>
          <a:xfrm>
            <a:off x="457200" y="1143000"/>
            <a:ext cx="4038600" cy="4343400"/>
          </a:xfrm>
        </p:spPr>
        <p:txBody>
          <a:bodyPr/>
          <a:lstStyle/>
          <a:p>
            <a:pPr>
              <a:lnSpc>
                <a:spcPct val="90000"/>
              </a:lnSpc>
              <a:buClr>
                <a:schemeClr val="bg1"/>
              </a:buClr>
              <a:buFontTx/>
              <a:buNone/>
              <a:defRPr/>
            </a:pPr>
            <a:endParaRPr lang="en-US" sz="2000" dirty="0" smtClean="0"/>
          </a:p>
          <a:p>
            <a:pPr eaLnBrk="1" hangingPunct="1">
              <a:lnSpc>
                <a:spcPct val="90000"/>
              </a:lnSpc>
              <a:defRPr/>
            </a:pPr>
            <a:r>
              <a:rPr lang="en-US" sz="2400" dirty="0" smtClean="0"/>
              <a:t>Available on the CVM website or by written request to FDA:</a:t>
            </a:r>
          </a:p>
          <a:p>
            <a:pPr lvl="1" eaLnBrk="1" hangingPunct="1">
              <a:lnSpc>
                <a:spcPct val="90000"/>
              </a:lnSpc>
              <a:defRPr/>
            </a:pPr>
            <a:endParaRPr lang="en-US" sz="2400" dirty="0" smtClean="0"/>
          </a:p>
          <a:p>
            <a:pPr lvl="1" eaLnBrk="1" hangingPunct="1">
              <a:lnSpc>
                <a:spcPct val="90000"/>
              </a:lnSpc>
              <a:defRPr/>
            </a:pPr>
            <a:r>
              <a:rPr lang="en-US" sz="2400" dirty="0" smtClean="0"/>
              <a:t>Freedom of Information Summaries</a:t>
            </a:r>
          </a:p>
          <a:p>
            <a:pPr lvl="1" eaLnBrk="1" hangingPunct="1">
              <a:lnSpc>
                <a:spcPct val="90000"/>
              </a:lnSpc>
              <a:defRPr/>
            </a:pPr>
            <a:endParaRPr lang="en-US" sz="2400" dirty="0" smtClean="0"/>
          </a:p>
          <a:p>
            <a:pPr lvl="1" eaLnBrk="1" hangingPunct="1">
              <a:lnSpc>
                <a:spcPct val="90000"/>
              </a:lnSpc>
              <a:defRPr/>
            </a:pPr>
            <a:r>
              <a:rPr lang="en-US" sz="2400" dirty="0" smtClean="0"/>
              <a:t>Environmental Assessments and Findings of No Significant Impact or Environmental Impact Statements</a:t>
            </a:r>
          </a:p>
        </p:txBody>
      </p:sp>
      <p:sp>
        <p:nvSpPr>
          <p:cNvPr id="27653" name="Rectangle 5"/>
          <p:cNvSpPr>
            <a:spLocks noGrp="1" noChangeArrowheads="1"/>
          </p:cNvSpPr>
          <p:nvPr>
            <p:ph type="title"/>
          </p:nvPr>
        </p:nvSpPr>
        <p:spPr/>
        <p:txBody>
          <a:bodyPr/>
          <a:lstStyle/>
          <a:p>
            <a:pPr eaLnBrk="1" hangingPunct="1">
              <a:defRPr/>
            </a:pPr>
            <a:r>
              <a:rPr lang="en-US" dirty="0" smtClean="0"/>
              <a:t>Approval documents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defRPr/>
            </a:pPr>
            <a:r>
              <a:rPr lang="en-US" dirty="0" smtClean="0"/>
              <a:t>Established to share resources intended to support drug approvals using public information</a:t>
            </a:r>
          </a:p>
          <a:p>
            <a:pPr eaLnBrk="1" hangingPunct="1">
              <a:defRPr/>
            </a:pPr>
            <a:endParaRPr lang="en-US" dirty="0" smtClean="0"/>
          </a:p>
          <a:p>
            <a:pPr eaLnBrk="1" hangingPunct="1">
              <a:defRPr/>
            </a:pPr>
            <a:r>
              <a:rPr lang="en-US" dirty="0" smtClean="0"/>
              <a:t>Listed on the FDA/CVM website</a:t>
            </a:r>
          </a:p>
          <a:p>
            <a:pPr eaLnBrk="1" hangingPunct="1">
              <a:defRPr/>
            </a:pPr>
            <a:endParaRPr lang="en-US" dirty="0" smtClean="0"/>
          </a:p>
        </p:txBody>
      </p:sp>
      <p:sp>
        <p:nvSpPr>
          <p:cNvPr id="11266" name="Rectangle 2"/>
          <p:cNvSpPr>
            <a:spLocks noGrp="1" noChangeArrowheads="1"/>
          </p:cNvSpPr>
          <p:nvPr>
            <p:ph type="title"/>
          </p:nvPr>
        </p:nvSpPr>
        <p:spPr/>
        <p:txBody>
          <a:bodyPr/>
          <a:lstStyle/>
          <a:p>
            <a:pPr eaLnBrk="1" hangingPunct="1">
              <a:defRPr/>
            </a:pPr>
            <a:r>
              <a:rPr lang="en-US" sz="4000" dirty="0" smtClean="0"/>
              <a:t>Public Master Files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p:txBody>
          <a:bodyPr/>
          <a:lstStyle/>
          <a:p>
            <a:pPr eaLnBrk="1" hangingPunct="1">
              <a:defRPr/>
            </a:pPr>
            <a:r>
              <a:rPr lang="en-US" dirty="0" smtClean="0"/>
              <a:t>Uniqueness of aquaculture drugs</a:t>
            </a:r>
          </a:p>
          <a:p>
            <a:pPr eaLnBrk="1" hangingPunct="1">
              <a:defRPr/>
            </a:pPr>
            <a:endParaRPr lang="en-US" dirty="0" smtClean="0"/>
          </a:p>
          <a:p>
            <a:pPr eaLnBrk="1" hangingPunct="1">
              <a:defRPr/>
            </a:pPr>
            <a:r>
              <a:rPr lang="en-US" dirty="0" smtClean="0"/>
              <a:t>Judicious use of antimicrobials</a:t>
            </a:r>
          </a:p>
          <a:p>
            <a:pPr eaLnBrk="1" hangingPunct="1">
              <a:defRPr/>
            </a:pPr>
            <a:endParaRPr lang="en-US" dirty="0" smtClean="0"/>
          </a:p>
          <a:p>
            <a:pPr eaLnBrk="1" hangingPunct="1">
              <a:defRPr/>
            </a:pPr>
            <a:r>
              <a:rPr lang="en-US" dirty="0" smtClean="0"/>
              <a:t>Sources of information regarding aquaculture drugs</a:t>
            </a:r>
          </a:p>
          <a:p>
            <a:pPr eaLnBrk="1" hangingPunct="1">
              <a:defRPr/>
            </a:pPr>
            <a:endParaRPr lang="en-US" dirty="0" smtClean="0"/>
          </a:p>
        </p:txBody>
      </p:sp>
      <p:sp>
        <p:nvSpPr>
          <p:cNvPr id="71682" name="Rectangle 2"/>
          <p:cNvSpPr>
            <a:spLocks noGrp="1" noChangeArrowheads="1"/>
          </p:cNvSpPr>
          <p:nvPr>
            <p:ph type="title"/>
          </p:nvPr>
        </p:nvSpPr>
        <p:spPr/>
        <p:txBody>
          <a:bodyPr/>
          <a:lstStyle/>
          <a:p>
            <a:pPr eaLnBrk="1" hangingPunct="1">
              <a:defRPr/>
            </a:pPr>
            <a:r>
              <a:rPr lang="en-US" dirty="0" smtClean="0"/>
              <a:t>Topics that will be discussed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581400"/>
            <a:ext cx="9144000" cy="2286000"/>
          </a:xfrm>
        </p:spPr>
        <p:txBody>
          <a:bodyPr/>
          <a:lstStyle/>
          <a:p>
            <a:pPr eaLnBrk="1" hangingPunct="1"/>
            <a:r>
              <a:rPr lang="en-US" smtClean="0">
                <a:effectLst/>
              </a:rPr>
              <a:t>Phish-Pharm:  </a:t>
            </a:r>
            <a:br>
              <a:rPr lang="en-US" smtClean="0">
                <a:effectLst/>
              </a:rPr>
            </a:br>
            <a:r>
              <a:rPr lang="en-US" sz="2400" smtClean="0">
                <a:effectLst/>
              </a:rPr>
              <a:t>Searchable Database of Pharmacokinetic Data in Aquatic Animals</a:t>
            </a:r>
            <a:r>
              <a:rPr lang="en-US" sz="4000" smtClean="0">
                <a:effectLst/>
              </a:rPr>
              <a:t/>
            </a:r>
            <a:br>
              <a:rPr lang="en-US" sz="4000" smtClean="0">
                <a:effectLst/>
              </a:rPr>
            </a:br>
            <a:r>
              <a:rPr lang="en-US" sz="2400" smtClean="0">
                <a:effectLst/>
              </a:rPr>
              <a:t>Free</a:t>
            </a:r>
            <a:br>
              <a:rPr lang="en-US" sz="2400" smtClean="0">
                <a:effectLst/>
              </a:rPr>
            </a:br>
            <a:r>
              <a:rPr lang="en-US" sz="2400" smtClean="0">
                <a:effectLst/>
              </a:rPr>
              <a:t>On FDA’s website</a:t>
            </a:r>
            <a:br>
              <a:rPr lang="en-US" sz="2400" smtClean="0">
                <a:effectLst/>
              </a:rPr>
            </a:br>
            <a:r>
              <a:rPr lang="en-US" sz="1600" smtClean="0">
                <a:effectLst/>
              </a:rPr>
              <a:t>http://www.fda.gov/AnimalVeterinary/ScienceResearch/ToolsResources/Phish-Pharm/default.htm</a:t>
            </a:r>
          </a:p>
        </p:txBody>
      </p:sp>
      <p:pic>
        <p:nvPicPr>
          <p:cNvPr id="22531" name="Picture 3" descr="PhishPharm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39624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828800"/>
            <a:ext cx="9144000" cy="5029200"/>
          </a:xfrm>
        </p:spPr>
        <p:txBody>
          <a:bodyPr/>
          <a:lstStyle/>
          <a:p>
            <a:pPr eaLnBrk="1" hangingPunct="1">
              <a:lnSpc>
                <a:spcPct val="80000"/>
              </a:lnSpc>
            </a:pPr>
            <a:r>
              <a:rPr lang="en-US" sz="2400" dirty="0" smtClean="0">
                <a:effectLst/>
              </a:rPr>
              <a:t>This database consists of more than 500 articles that include data from 90 species (64 genera) of fish</a:t>
            </a:r>
          </a:p>
          <a:p>
            <a:pPr eaLnBrk="1" hangingPunct="1">
              <a:lnSpc>
                <a:spcPct val="80000"/>
              </a:lnSpc>
              <a:buFont typeface="Wingdings" pitchFamily="2" charset="2"/>
              <a:buNone/>
            </a:pPr>
            <a:endParaRPr lang="en-US" sz="2000" dirty="0" smtClean="0">
              <a:effectLst/>
            </a:endParaRPr>
          </a:p>
          <a:p>
            <a:pPr eaLnBrk="1" hangingPunct="1">
              <a:lnSpc>
                <a:spcPct val="80000"/>
              </a:lnSpc>
            </a:pPr>
            <a:r>
              <a:rPr lang="en-US" sz="2400" dirty="0" smtClean="0">
                <a:effectLst/>
              </a:rPr>
              <a:t>Data fields include:</a:t>
            </a:r>
          </a:p>
          <a:p>
            <a:pPr eaLnBrk="1" hangingPunct="1">
              <a:lnSpc>
                <a:spcPct val="80000"/>
              </a:lnSpc>
              <a:buFont typeface="Wingdings" pitchFamily="2" charset="2"/>
              <a:buNone/>
            </a:pPr>
            <a:endParaRPr lang="en-US" sz="800" dirty="0" smtClean="0">
              <a:effectLst/>
            </a:endParaRPr>
          </a:p>
          <a:p>
            <a:pPr lvl="1" eaLnBrk="1" hangingPunct="1">
              <a:lnSpc>
                <a:spcPct val="80000"/>
              </a:lnSpc>
            </a:pPr>
            <a:r>
              <a:rPr lang="en-US" sz="2000" dirty="0" smtClean="0">
                <a:effectLst/>
              </a:rPr>
              <a:t>genus, species		</a:t>
            </a:r>
          </a:p>
          <a:p>
            <a:pPr lvl="1" eaLnBrk="1" hangingPunct="1">
              <a:lnSpc>
                <a:spcPct val="80000"/>
              </a:lnSpc>
            </a:pPr>
            <a:r>
              <a:rPr lang="en-US" sz="2000" dirty="0" smtClean="0">
                <a:effectLst/>
              </a:rPr>
              <a:t>water temperature</a:t>
            </a:r>
          </a:p>
          <a:p>
            <a:pPr lvl="1" eaLnBrk="1" hangingPunct="1">
              <a:lnSpc>
                <a:spcPct val="80000"/>
              </a:lnSpc>
            </a:pPr>
            <a:r>
              <a:rPr lang="en-US" sz="2000" dirty="0" smtClean="0">
                <a:effectLst/>
              </a:rPr>
              <a:t>average animal weight		</a:t>
            </a:r>
          </a:p>
          <a:p>
            <a:pPr lvl="1" eaLnBrk="1" hangingPunct="1">
              <a:lnSpc>
                <a:spcPct val="80000"/>
              </a:lnSpc>
            </a:pPr>
            <a:r>
              <a:rPr lang="en-US" sz="2000" dirty="0" smtClean="0">
                <a:effectLst/>
              </a:rPr>
              <a:t>sample types analyzed</a:t>
            </a:r>
          </a:p>
          <a:p>
            <a:pPr lvl="1" eaLnBrk="1" hangingPunct="1">
              <a:lnSpc>
                <a:spcPct val="80000"/>
              </a:lnSpc>
            </a:pPr>
            <a:r>
              <a:rPr lang="en-US" sz="2000" dirty="0" smtClean="0">
                <a:effectLst/>
              </a:rPr>
              <a:t>drug (or chemical) name</a:t>
            </a:r>
          </a:p>
          <a:p>
            <a:pPr lvl="1" eaLnBrk="1" hangingPunct="1">
              <a:lnSpc>
                <a:spcPct val="80000"/>
              </a:lnSpc>
            </a:pPr>
            <a:r>
              <a:rPr lang="en-US" sz="2000" dirty="0" smtClean="0">
                <a:effectLst/>
              </a:rPr>
              <a:t>dosage, route of administration	</a:t>
            </a:r>
          </a:p>
          <a:p>
            <a:pPr lvl="1" eaLnBrk="1" hangingPunct="1">
              <a:lnSpc>
                <a:spcPct val="80000"/>
              </a:lnSpc>
            </a:pPr>
            <a:r>
              <a:rPr lang="en-US" sz="2000" dirty="0" smtClean="0">
                <a:effectLst/>
              </a:rPr>
              <a:t>metabolites identified</a:t>
            </a:r>
          </a:p>
          <a:p>
            <a:pPr lvl="1" eaLnBrk="1" hangingPunct="1">
              <a:lnSpc>
                <a:spcPct val="80000"/>
              </a:lnSpc>
            </a:pPr>
            <a:r>
              <a:rPr lang="en-US" sz="2000" dirty="0" smtClean="0">
                <a:effectLst/>
              </a:rPr>
              <a:t>methods of analysis</a:t>
            </a:r>
          </a:p>
          <a:p>
            <a:pPr lvl="1" eaLnBrk="1" hangingPunct="1">
              <a:lnSpc>
                <a:spcPct val="80000"/>
              </a:lnSpc>
            </a:pPr>
            <a:r>
              <a:rPr lang="en-US" sz="2000" dirty="0" smtClean="0">
                <a:effectLst/>
              </a:rPr>
              <a:t>PK parameters: protein binding, clearance, volume of distribution in a central compartment (</a:t>
            </a:r>
            <a:r>
              <a:rPr lang="en-US" sz="2000" dirty="0" err="1" smtClean="0">
                <a:effectLst/>
              </a:rPr>
              <a:t>Vc</a:t>
            </a:r>
            <a:r>
              <a:rPr lang="en-US" sz="2000" dirty="0" smtClean="0">
                <a:effectLst/>
              </a:rPr>
              <a:t>), volume of distribution at steady-state (</a:t>
            </a:r>
            <a:r>
              <a:rPr lang="en-US" sz="2000" dirty="0" err="1" smtClean="0">
                <a:effectLst/>
              </a:rPr>
              <a:t>Vd</a:t>
            </a:r>
            <a:r>
              <a:rPr lang="en-US" sz="2000" dirty="0" smtClean="0">
                <a:effectLst/>
              </a:rPr>
              <a:t>), drug half-lives (t½)</a:t>
            </a:r>
          </a:p>
        </p:txBody>
      </p:sp>
      <p:sp>
        <p:nvSpPr>
          <p:cNvPr id="4" name="Title 3"/>
          <p:cNvSpPr>
            <a:spLocks noGrp="1"/>
          </p:cNvSpPr>
          <p:nvPr>
            <p:ph type="title"/>
          </p:nvPr>
        </p:nvSpPr>
        <p:spPr>
          <a:xfrm>
            <a:off x="457200" y="609600"/>
            <a:ext cx="8229600" cy="1139825"/>
          </a:xfrm>
        </p:spPr>
        <p:txBody>
          <a:bodyPr/>
          <a:lstStyle/>
          <a:p>
            <a:pPr>
              <a:defRPr/>
            </a:pPr>
            <a:r>
              <a:rPr lang="en-US" kern="1200" dirty="0" smtClean="0">
                <a:ea typeface="+mn-ea"/>
              </a:rPr>
              <a:t>Components of the database </a:t>
            </a:r>
            <a:br>
              <a:rPr lang="en-US" kern="1200" dirty="0" smtClean="0">
                <a:ea typeface="+mn-ea"/>
              </a:rPr>
            </a:br>
            <a:r>
              <a:rPr lang="en-US" sz="2400" kern="1200" dirty="0" smtClean="0">
                <a:ea typeface="+mn-ea"/>
              </a:rPr>
              <a:t>(Phish-</a:t>
            </a:r>
            <a:r>
              <a:rPr lang="en-US" sz="2400" kern="1200" dirty="0" err="1" smtClean="0">
                <a:ea typeface="+mn-ea"/>
              </a:rPr>
              <a:t>Pharm</a:t>
            </a:r>
            <a:r>
              <a:rPr lang="en-US" sz="2400" kern="1200" dirty="0" smtClean="0">
                <a:ea typeface="+mn-ea"/>
              </a:rPr>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0" name="Picture 5" descr="Center fo Veterinary Medicine log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97225" y="3941763"/>
            <a:ext cx="2749550" cy="2189162"/>
          </a:xfrm>
          <a:noFill/>
          <a:extLst>
            <a:ext uri="{909E8E84-426E-40DD-AFC4-6F175D3DCCD1}">
              <a14:hiddenFill xmlns:a14="http://schemas.microsoft.com/office/drawing/2010/main">
                <a:solidFill>
                  <a:srgbClr val="FFFFFF"/>
                </a:solidFill>
              </a14:hiddenFill>
            </a:ext>
          </a:extLst>
        </p:spPr>
      </p:pic>
      <p:sp>
        <p:nvSpPr>
          <p:cNvPr id="96259" name="Rectangle 3"/>
          <p:cNvSpPr>
            <a:spLocks noGrp="1" noChangeArrowheads="1"/>
          </p:cNvSpPr>
          <p:nvPr>
            <p:ph type="body" sz="half" idx="1"/>
          </p:nvPr>
        </p:nvSpPr>
        <p:spPr/>
        <p:txBody>
          <a:bodyPr/>
          <a:lstStyle/>
          <a:p>
            <a:pPr eaLnBrk="1" hangingPunct="1">
              <a:lnSpc>
                <a:spcPct val="90000"/>
              </a:lnSpc>
              <a:defRPr/>
            </a:pPr>
            <a:r>
              <a:rPr lang="en-US" sz="2800" dirty="0" smtClean="0"/>
              <a:t>Additional videos in this series are informative</a:t>
            </a:r>
          </a:p>
          <a:p>
            <a:pPr eaLnBrk="1" hangingPunct="1">
              <a:lnSpc>
                <a:spcPct val="90000"/>
              </a:lnSpc>
              <a:defRPr/>
            </a:pPr>
            <a:r>
              <a:rPr lang="en-US" sz="2800" dirty="0" smtClean="0"/>
              <a:t>Additional information is available on our website</a:t>
            </a:r>
          </a:p>
          <a:p>
            <a:pPr eaLnBrk="1" hangingPunct="1">
              <a:lnSpc>
                <a:spcPct val="90000"/>
              </a:lnSpc>
              <a:defRPr/>
            </a:pPr>
            <a:r>
              <a:rPr lang="en-US" sz="2800" dirty="0" smtClean="0"/>
              <a:t>We encourage collaboration</a:t>
            </a:r>
          </a:p>
        </p:txBody>
      </p:sp>
      <p:sp>
        <p:nvSpPr>
          <p:cNvPr id="96258" name="Rectangle 2"/>
          <p:cNvSpPr>
            <a:spLocks noGrp="1" noChangeArrowheads="1"/>
          </p:cNvSpPr>
          <p:nvPr>
            <p:ph type="title"/>
          </p:nvPr>
        </p:nvSpPr>
        <p:spPr/>
        <p:txBody>
          <a:bodyPr/>
          <a:lstStyle/>
          <a:p>
            <a:pPr eaLnBrk="1" hangingPunct="1">
              <a:defRPr/>
            </a:pPr>
            <a:r>
              <a:rPr lang="en-US" dirty="0" smtClean="0"/>
              <a:t>To conclude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6" name="Picture 8" descr="many fish"/>
          <p:cNvPicPr>
            <a:picLocks noChangeAspect="1" noChangeArrowheads="1"/>
          </p:cNvPicPr>
          <p:nvPr/>
        </p:nvPicPr>
        <p:blipFill>
          <a:blip r:embed="rId3">
            <a:extLst>
              <a:ext uri="{28A0092B-C50C-407E-A947-70E740481C1C}">
                <a14:useLocalDpi xmlns:a14="http://schemas.microsoft.com/office/drawing/2010/main" val="0"/>
              </a:ext>
            </a:extLst>
          </a:blip>
          <a:srcRect l="32768" t="28593" r="17415" b="30386"/>
          <a:stretch>
            <a:fillRect/>
          </a:stretch>
        </p:blipFill>
        <p:spPr bwMode="auto">
          <a:xfrm>
            <a:off x="6477000" y="5105400"/>
            <a:ext cx="25908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12" descr="close up fish"/>
          <p:cNvPicPr>
            <a:picLocks noChangeAspect="1" noChangeArrowheads="1"/>
          </p:cNvPicPr>
          <p:nvPr/>
        </p:nvPicPr>
        <p:blipFill>
          <a:blip r:embed="rId4">
            <a:extLst>
              <a:ext uri="{28A0092B-C50C-407E-A947-70E740481C1C}">
                <a14:useLocalDpi xmlns:a14="http://schemas.microsoft.com/office/drawing/2010/main" val="0"/>
              </a:ext>
            </a:extLst>
          </a:blip>
          <a:srcRect l="13817" t="45117" r="7324"/>
          <a:stretch>
            <a:fillRect/>
          </a:stretch>
        </p:blipFill>
        <p:spPr bwMode="auto">
          <a:xfrm>
            <a:off x="3124200" y="5083175"/>
            <a:ext cx="3168650" cy="1654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10" descr="black and yellow fish"/>
          <p:cNvPicPr>
            <a:picLocks noChangeAspect="1" noChangeArrowheads="1"/>
          </p:cNvPicPr>
          <p:nvPr/>
        </p:nvPicPr>
        <p:blipFill>
          <a:blip r:embed="rId5">
            <a:extLst>
              <a:ext uri="{28A0092B-C50C-407E-A947-70E740481C1C}">
                <a14:useLocalDpi xmlns:a14="http://schemas.microsoft.com/office/drawing/2010/main" val="0"/>
              </a:ext>
            </a:extLst>
          </a:blip>
          <a:srcRect l="8611" t="5185" r="6982" b="16240"/>
          <a:stretch>
            <a:fillRect/>
          </a:stretch>
        </p:blipFill>
        <p:spPr bwMode="auto">
          <a:xfrm>
            <a:off x="238125" y="4878388"/>
            <a:ext cx="2667000" cy="186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7" descr="fish"/>
          <p:cNvPicPr>
            <a:picLocks noChangeAspect="1" noChangeArrowheads="1"/>
          </p:cNvPicPr>
          <p:nvPr/>
        </p:nvPicPr>
        <p:blipFill>
          <a:blip r:embed="rId6">
            <a:extLst>
              <a:ext uri="{28A0092B-C50C-407E-A947-70E740481C1C}">
                <a14:useLocalDpi xmlns:a14="http://schemas.microsoft.com/office/drawing/2010/main" val="0"/>
              </a:ext>
            </a:extLst>
          </a:blip>
          <a:srcRect l="4681" t="21741" r="17157" b="19203"/>
          <a:stretch>
            <a:fillRect/>
          </a:stretch>
        </p:blipFill>
        <p:spPr bwMode="auto">
          <a:xfrm>
            <a:off x="6096000" y="3168650"/>
            <a:ext cx="3124200" cy="1773238"/>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6" descr="two fish"/>
          <p:cNvPicPr>
            <a:picLocks noChangeAspect="1" noChangeArrowheads="1"/>
          </p:cNvPicPr>
          <p:nvPr/>
        </p:nvPicPr>
        <p:blipFill>
          <a:blip r:embed="rId7">
            <a:extLst>
              <a:ext uri="{28A0092B-C50C-407E-A947-70E740481C1C}">
                <a14:useLocalDpi xmlns:a14="http://schemas.microsoft.com/office/drawing/2010/main" val="0"/>
              </a:ext>
            </a:extLst>
          </a:blip>
          <a:srcRect l="-90" t="21841" r="20497" b="12140"/>
          <a:stretch>
            <a:fillRect/>
          </a:stretch>
        </p:blipFill>
        <p:spPr bwMode="auto">
          <a:xfrm>
            <a:off x="3124200" y="3200400"/>
            <a:ext cx="2819400" cy="1752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4" descr="lobster"/>
          <p:cNvPicPr>
            <a:picLocks noChangeAspect="1" noChangeArrowheads="1"/>
          </p:cNvPicPr>
          <p:nvPr/>
        </p:nvPicPr>
        <p:blipFill>
          <a:blip r:embed="rId8">
            <a:extLst>
              <a:ext uri="{28A0092B-C50C-407E-A947-70E740481C1C}">
                <a14:useLocalDpi xmlns:a14="http://schemas.microsoft.com/office/drawing/2010/main" val="0"/>
              </a:ext>
            </a:extLst>
          </a:blip>
          <a:srcRect l="-1628"/>
          <a:stretch>
            <a:fillRect/>
          </a:stretch>
        </p:blipFill>
        <p:spPr bwMode="auto">
          <a:xfrm>
            <a:off x="7162800" y="990600"/>
            <a:ext cx="1671638" cy="2057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5" descr="Pictures of fish"/>
          <p:cNvPicPr>
            <a:picLocks noChangeAspect="1" noChangeArrowheads="1"/>
          </p:cNvPicPr>
          <p:nvPr/>
        </p:nvPicPr>
        <p:blipFill>
          <a:blip r:embed="rId9">
            <a:extLst>
              <a:ext uri="{28A0092B-C50C-407E-A947-70E740481C1C}">
                <a14:useLocalDpi xmlns:a14="http://schemas.microsoft.com/office/drawing/2010/main" val="0"/>
              </a:ext>
            </a:extLst>
          </a:blip>
          <a:srcRect t="16339" r="7843" b="15686"/>
          <a:stretch>
            <a:fillRect/>
          </a:stretch>
        </p:blipFill>
        <p:spPr bwMode="auto">
          <a:xfrm>
            <a:off x="3352800" y="1066800"/>
            <a:ext cx="3581400" cy="1981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07" name="Rectangle 3"/>
          <p:cNvSpPr>
            <a:spLocks noGrp="1" noChangeArrowheads="1"/>
          </p:cNvSpPr>
          <p:nvPr>
            <p:ph type="body" idx="1"/>
          </p:nvPr>
        </p:nvSpPr>
        <p:spPr>
          <a:xfrm>
            <a:off x="381000" y="304800"/>
            <a:ext cx="8382000" cy="5826125"/>
          </a:xfrm>
        </p:spPr>
        <p:txBody>
          <a:bodyPr/>
          <a:lstStyle/>
          <a:p>
            <a:pPr eaLnBrk="1" hangingPunct="1">
              <a:buFont typeface="Wingdings" pitchFamily="2" charset="2"/>
              <a:buNone/>
              <a:defRPr/>
            </a:pPr>
            <a:r>
              <a:rPr lang="en-US" dirty="0" smtClean="0"/>
              <a:t>Aquaculture includes a large number of species.</a:t>
            </a:r>
          </a:p>
          <a:p>
            <a:pPr eaLnBrk="1" hangingPunct="1">
              <a:buFont typeface="Wingdings" pitchFamily="2" charset="2"/>
              <a:buNone/>
              <a:defRPr/>
            </a:pPr>
            <a:endParaRPr lang="en-US" dirty="0" smtClean="0"/>
          </a:p>
          <a:p>
            <a:pPr eaLnBrk="1" hangingPunct="1">
              <a:defRPr/>
            </a:pPr>
            <a:r>
              <a:rPr lang="en-US" dirty="0" smtClean="0"/>
              <a:t>Finfish</a:t>
            </a:r>
          </a:p>
          <a:p>
            <a:pPr lvl="1" eaLnBrk="1" hangingPunct="1">
              <a:defRPr/>
            </a:pPr>
            <a:r>
              <a:rPr lang="en-US" dirty="0" smtClean="0"/>
              <a:t>Freshwater</a:t>
            </a:r>
          </a:p>
          <a:p>
            <a:pPr lvl="1" eaLnBrk="1" hangingPunct="1">
              <a:defRPr/>
            </a:pPr>
            <a:r>
              <a:rPr lang="en-US" dirty="0" smtClean="0"/>
              <a:t>Saltwater</a:t>
            </a:r>
          </a:p>
          <a:p>
            <a:pPr lvl="1" eaLnBrk="1" hangingPunct="1">
              <a:defRPr/>
            </a:pPr>
            <a:endParaRPr lang="en-US" dirty="0" smtClean="0"/>
          </a:p>
          <a:p>
            <a:pPr eaLnBrk="1" hangingPunct="1">
              <a:defRPr/>
            </a:pPr>
            <a:r>
              <a:rPr lang="en-US" dirty="0" smtClean="0"/>
              <a:t>Shellfish </a:t>
            </a: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eaLnBrk="1" hangingPunct="1">
              <a:defRPr/>
            </a:pPr>
            <a:r>
              <a:rPr lang="en-US" dirty="0" smtClean="0"/>
              <a:t>Human consumption (e.g. catfish, salmon, trout, tilapia)</a:t>
            </a:r>
          </a:p>
          <a:p>
            <a:pPr eaLnBrk="1" hangingPunct="1">
              <a:defRPr/>
            </a:pPr>
            <a:r>
              <a:rPr lang="en-US" dirty="0" smtClean="0"/>
              <a:t>Restoring native populations in the wild</a:t>
            </a:r>
          </a:p>
          <a:p>
            <a:pPr eaLnBrk="1" hangingPunct="1">
              <a:defRPr/>
            </a:pPr>
            <a:r>
              <a:rPr lang="en-US" dirty="0" smtClean="0"/>
              <a:t>Stocking for fishing</a:t>
            </a:r>
          </a:p>
          <a:p>
            <a:pPr eaLnBrk="1" hangingPunct="1">
              <a:defRPr/>
            </a:pPr>
            <a:r>
              <a:rPr lang="en-US" dirty="0" smtClean="0"/>
              <a:t>Bait</a:t>
            </a:r>
          </a:p>
          <a:p>
            <a:pPr eaLnBrk="1" hangingPunct="1">
              <a:defRPr/>
            </a:pPr>
            <a:r>
              <a:rPr lang="en-US" dirty="0" smtClean="0"/>
              <a:t>Aquariums/hobby</a:t>
            </a:r>
          </a:p>
        </p:txBody>
      </p:sp>
      <p:sp>
        <p:nvSpPr>
          <p:cNvPr id="75778" name="Rectangle 2"/>
          <p:cNvSpPr>
            <a:spLocks noGrp="1" noChangeArrowheads="1"/>
          </p:cNvSpPr>
          <p:nvPr>
            <p:ph type="title"/>
          </p:nvPr>
        </p:nvSpPr>
        <p:spPr/>
        <p:txBody>
          <a:bodyPr/>
          <a:lstStyle/>
          <a:p>
            <a:pPr eaLnBrk="1" hangingPunct="1">
              <a:defRPr/>
            </a:pPr>
            <a:r>
              <a:rPr lang="en-US" dirty="0" smtClean="0"/>
              <a:t>Fish may be raised (farmed) for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6" descr="fish swimming near rocks"/>
          <p:cNvPicPr>
            <a:picLocks noChangeAspect="1" noChangeArrowheads="1"/>
          </p:cNvPicPr>
          <p:nvPr/>
        </p:nvPicPr>
        <p:blipFill>
          <a:blip r:embed="rId3">
            <a:extLst>
              <a:ext uri="{28A0092B-C50C-407E-A947-70E740481C1C}">
                <a14:useLocalDpi xmlns:a14="http://schemas.microsoft.com/office/drawing/2010/main" val="0"/>
              </a:ext>
            </a:extLst>
          </a:blip>
          <a:srcRect t="12010"/>
          <a:stretch>
            <a:fillRect/>
          </a:stretch>
        </p:blipFill>
        <p:spPr bwMode="auto">
          <a:xfrm>
            <a:off x="5808663" y="1981200"/>
            <a:ext cx="2725737" cy="3200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body" idx="1"/>
          </p:nvPr>
        </p:nvSpPr>
        <p:spPr>
          <a:xfrm>
            <a:off x="609600" y="1528763"/>
            <a:ext cx="5199063" cy="4525962"/>
          </a:xfrm>
        </p:spPr>
        <p:txBody>
          <a:bodyPr/>
          <a:lstStyle/>
          <a:p>
            <a:pPr eaLnBrk="1" hangingPunct="1">
              <a:defRPr/>
            </a:pPr>
            <a:r>
              <a:rPr lang="en-US" dirty="0" smtClean="0"/>
              <a:t>Coldwater species</a:t>
            </a:r>
          </a:p>
          <a:p>
            <a:pPr lvl="1" eaLnBrk="1" hangingPunct="1">
              <a:defRPr/>
            </a:pPr>
            <a:r>
              <a:rPr lang="en-US" i="1" dirty="0" smtClean="0"/>
              <a:t>Family </a:t>
            </a:r>
            <a:r>
              <a:rPr lang="en-US" i="1" dirty="0" err="1" smtClean="0"/>
              <a:t>Salmonidae</a:t>
            </a:r>
            <a:endParaRPr lang="en-US" i="1" dirty="0" smtClean="0"/>
          </a:p>
          <a:p>
            <a:pPr eaLnBrk="1" hangingPunct="1">
              <a:defRPr/>
            </a:pPr>
            <a:r>
              <a:rPr lang="en-US" dirty="0" err="1" smtClean="0"/>
              <a:t>Coolwater</a:t>
            </a:r>
            <a:r>
              <a:rPr lang="en-US" dirty="0" smtClean="0"/>
              <a:t> species</a:t>
            </a:r>
          </a:p>
          <a:p>
            <a:pPr lvl="1" eaLnBrk="1" hangingPunct="1">
              <a:defRPr/>
            </a:pPr>
            <a:r>
              <a:rPr lang="en-US" i="1" dirty="0" smtClean="0"/>
              <a:t>Includes walleye, muskellunge and perch</a:t>
            </a:r>
          </a:p>
          <a:p>
            <a:pPr eaLnBrk="1" hangingPunct="1">
              <a:defRPr/>
            </a:pPr>
            <a:r>
              <a:rPr lang="en-US" dirty="0" err="1" smtClean="0"/>
              <a:t>Warmwater</a:t>
            </a:r>
            <a:r>
              <a:rPr lang="en-US" dirty="0" smtClean="0"/>
              <a:t> species</a:t>
            </a:r>
          </a:p>
          <a:p>
            <a:pPr lvl="1" eaLnBrk="1" hangingPunct="1">
              <a:defRPr/>
            </a:pPr>
            <a:r>
              <a:rPr lang="en-US" i="1" dirty="0" smtClean="0"/>
              <a:t>Includes catfish, tilapia, many ornamental fish</a:t>
            </a:r>
          </a:p>
        </p:txBody>
      </p:sp>
      <p:sp>
        <p:nvSpPr>
          <p:cNvPr id="6149" name="Rectangle 5"/>
          <p:cNvSpPr>
            <a:spLocks noGrp="1" noChangeArrowheads="1"/>
          </p:cNvSpPr>
          <p:nvPr>
            <p:ph type="title"/>
          </p:nvPr>
        </p:nvSpPr>
        <p:spPr/>
        <p:txBody>
          <a:bodyPr/>
          <a:lstStyle/>
          <a:p>
            <a:pPr algn="l" eaLnBrk="1" hangingPunct="1">
              <a:defRPr/>
            </a:pPr>
            <a:r>
              <a:rPr lang="en-US" dirty="0" smtClean="0"/>
              <a:t>Freshwater-reared finfish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descr="Photo showing exmple of aquatic rearing system - container filled with wa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447800"/>
            <a:ext cx="3257550" cy="43434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sz="half" idx="1"/>
          </p:nvPr>
        </p:nvSpPr>
        <p:spPr>
          <a:xfrm>
            <a:off x="457200" y="1411288"/>
            <a:ext cx="4953000" cy="4151312"/>
          </a:xfrm>
        </p:spPr>
        <p:txBody>
          <a:bodyPr/>
          <a:lstStyle/>
          <a:p>
            <a:pPr marL="4763" indent="-4763" eaLnBrk="1" hangingPunct="1">
              <a:defRPr/>
            </a:pPr>
            <a:r>
              <a:rPr lang="en-US" sz="2800" dirty="0" smtClean="0"/>
              <a:t>Flow-through systems</a:t>
            </a:r>
          </a:p>
          <a:p>
            <a:pPr marL="4763" indent="-4763" eaLnBrk="1" hangingPunct="1">
              <a:defRPr/>
            </a:pPr>
            <a:r>
              <a:rPr lang="en-US" sz="2800" dirty="0" err="1" smtClean="0"/>
              <a:t>Recirculating</a:t>
            </a:r>
            <a:r>
              <a:rPr lang="en-US" sz="2800" dirty="0" smtClean="0"/>
              <a:t> systems</a:t>
            </a:r>
          </a:p>
          <a:p>
            <a:pPr marL="4763" indent="-4763" eaLnBrk="1" hangingPunct="1">
              <a:defRPr/>
            </a:pPr>
            <a:r>
              <a:rPr lang="en-US" sz="2800" dirty="0" smtClean="0"/>
              <a:t>Ponds</a:t>
            </a:r>
          </a:p>
          <a:p>
            <a:pPr marL="4763" indent="-4763" eaLnBrk="1" hangingPunct="1">
              <a:defRPr/>
            </a:pPr>
            <a:r>
              <a:rPr lang="en-US" sz="2800" dirty="0" err="1" smtClean="0"/>
              <a:t>Netpens</a:t>
            </a:r>
            <a:endParaRPr lang="en-US" sz="2800" dirty="0" smtClean="0"/>
          </a:p>
          <a:p>
            <a:pPr marL="4763" indent="-4763" eaLnBrk="1" hangingPunct="1">
              <a:buFont typeface="Wingdings" pitchFamily="2" charset="2"/>
              <a:buNone/>
              <a:defRPr/>
            </a:pPr>
            <a:endParaRPr lang="en-US" sz="2800" dirty="0" smtClean="0"/>
          </a:p>
          <a:p>
            <a:pPr marL="4763" indent="-4763" eaLnBrk="1" hangingPunct="1">
              <a:buClrTx/>
              <a:buSzTx/>
              <a:buFontTx/>
              <a:buNone/>
              <a:defRPr/>
            </a:pPr>
            <a:r>
              <a:rPr lang="en-US" sz="2400" dirty="0" smtClean="0">
                <a:effectLst/>
              </a:rPr>
              <a:t>There is also a need for a sedative that can be used streamside.</a:t>
            </a:r>
          </a:p>
          <a:p>
            <a:pPr marL="4763" indent="-4763" eaLnBrk="1" hangingPunct="1">
              <a:buFont typeface="Wingdings" pitchFamily="2" charset="2"/>
              <a:buNone/>
              <a:defRPr/>
            </a:pPr>
            <a:endParaRPr lang="en-US" sz="2400" dirty="0" smtClean="0"/>
          </a:p>
          <a:p>
            <a:pPr marL="4763" indent="-4763" eaLnBrk="1" hangingPunct="1">
              <a:buFont typeface="Wingdings" pitchFamily="2" charset="2"/>
              <a:buNone/>
              <a:defRPr/>
            </a:pPr>
            <a:endParaRPr lang="en-US" sz="2800" dirty="0" smtClean="0"/>
          </a:p>
        </p:txBody>
      </p:sp>
      <p:sp>
        <p:nvSpPr>
          <p:cNvPr id="8196" name="Rectangle 4"/>
          <p:cNvSpPr>
            <a:spLocks noGrp="1" noChangeArrowheads="1"/>
          </p:cNvSpPr>
          <p:nvPr>
            <p:ph type="title"/>
          </p:nvPr>
        </p:nvSpPr>
        <p:spPr/>
        <p:txBody>
          <a:bodyPr/>
          <a:lstStyle/>
          <a:p>
            <a:pPr algn="l" eaLnBrk="1" hangingPunct="1">
              <a:defRPr/>
            </a:pPr>
            <a:r>
              <a:rPr lang="en-US" dirty="0" smtClean="0"/>
              <a:t>Rearing systems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0" name="Picture 15" descr="immersion"/>
          <p:cNvPicPr>
            <a:picLocks noChangeAspect="1" noChangeArrowheads="1"/>
          </p:cNvPicPr>
          <p:nvPr/>
        </p:nvPicPr>
        <p:blipFill>
          <a:blip r:embed="rId3">
            <a:extLst>
              <a:ext uri="{28A0092B-C50C-407E-A947-70E740481C1C}">
                <a14:useLocalDpi xmlns:a14="http://schemas.microsoft.com/office/drawing/2010/main" val="0"/>
              </a:ext>
            </a:extLst>
          </a:blip>
          <a:srcRect l="23264" r="2222"/>
          <a:stretch>
            <a:fillRect/>
          </a:stretch>
        </p:blipFill>
        <p:spPr bwMode="auto">
          <a:xfrm>
            <a:off x="4191000" y="1752600"/>
            <a:ext cx="3278188" cy="3300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Rectangle 3"/>
          <p:cNvSpPr>
            <a:spLocks noGrp="1" noChangeArrowheads="1"/>
          </p:cNvSpPr>
          <p:nvPr>
            <p:ph type="body" idx="1"/>
          </p:nvPr>
        </p:nvSpPr>
        <p:spPr/>
        <p:txBody>
          <a:bodyPr/>
          <a:lstStyle/>
          <a:p>
            <a:pPr eaLnBrk="1" hangingPunct="1">
              <a:defRPr/>
            </a:pPr>
            <a:r>
              <a:rPr lang="en-US" dirty="0" smtClean="0"/>
              <a:t>Medicated feed</a:t>
            </a:r>
          </a:p>
          <a:p>
            <a:pPr eaLnBrk="1" hangingPunct="1">
              <a:defRPr/>
            </a:pPr>
            <a:r>
              <a:rPr lang="en-US" dirty="0" smtClean="0"/>
              <a:t>Immersion</a:t>
            </a:r>
          </a:p>
          <a:p>
            <a:pPr eaLnBrk="1" hangingPunct="1">
              <a:defRPr/>
            </a:pPr>
            <a:r>
              <a:rPr lang="en-US" dirty="0" smtClean="0"/>
              <a:t>Injection</a:t>
            </a:r>
          </a:p>
        </p:txBody>
      </p:sp>
      <p:sp>
        <p:nvSpPr>
          <p:cNvPr id="30722" name="Rectangle 2"/>
          <p:cNvSpPr>
            <a:spLocks noGrp="1" noChangeArrowheads="1"/>
          </p:cNvSpPr>
          <p:nvPr>
            <p:ph type="title"/>
          </p:nvPr>
        </p:nvSpPr>
        <p:spPr/>
        <p:txBody>
          <a:bodyPr/>
          <a:lstStyle/>
          <a:p>
            <a:pPr eaLnBrk="1" hangingPunct="1">
              <a:defRPr/>
            </a:pPr>
            <a:r>
              <a:rPr lang="en-US" dirty="0" smtClean="0"/>
              <a:t>Routes of administration</a:t>
            </a:r>
          </a:p>
        </p:txBody>
      </p:sp>
      <p:pic>
        <p:nvPicPr>
          <p:cNvPr id="9222" name="Picture 16" descr="injection"/>
          <p:cNvPicPr>
            <a:picLocks noChangeAspect="1" noChangeArrowheads="1"/>
          </p:cNvPicPr>
          <p:nvPr/>
        </p:nvPicPr>
        <p:blipFill>
          <a:blip r:embed="rId4">
            <a:extLst>
              <a:ext uri="{28A0092B-C50C-407E-A947-70E740481C1C}">
                <a14:useLocalDpi xmlns:a14="http://schemas.microsoft.com/office/drawing/2010/main" val="0"/>
              </a:ext>
            </a:extLst>
          </a:blip>
          <a:srcRect t="2223" r="1610"/>
          <a:stretch>
            <a:fillRect/>
          </a:stretch>
        </p:blipFill>
        <p:spPr bwMode="auto">
          <a:xfrm>
            <a:off x="6858000" y="3046413"/>
            <a:ext cx="1679575" cy="3659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4" descr="medicated f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91000"/>
            <a:ext cx="2190750" cy="1647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pPr eaLnBrk="1" hangingPunct="1">
              <a:defRPr/>
            </a:pPr>
            <a:r>
              <a:rPr lang="en-US" sz="2800" dirty="0" smtClean="0"/>
              <a:t>Control of mortality associated with a specific bacterial pathogen</a:t>
            </a:r>
          </a:p>
          <a:p>
            <a:pPr eaLnBrk="1" hangingPunct="1">
              <a:defRPr/>
            </a:pPr>
            <a:r>
              <a:rPr lang="en-US" sz="2800" dirty="0" smtClean="0"/>
              <a:t>Treatment and control of a parasite</a:t>
            </a:r>
          </a:p>
          <a:p>
            <a:pPr eaLnBrk="1" hangingPunct="1">
              <a:defRPr/>
            </a:pPr>
            <a:r>
              <a:rPr lang="en-US" sz="2800" dirty="0" smtClean="0"/>
              <a:t>Spawning aid</a:t>
            </a:r>
          </a:p>
          <a:p>
            <a:pPr eaLnBrk="1" hangingPunct="1">
              <a:defRPr/>
            </a:pPr>
            <a:r>
              <a:rPr lang="en-US" sz="2800" dirty="0" smtClean="0"/>
              <a:t>Sedation or anesthesia</a:t>
            </a:r>
          </a:p>
          <a:p>
            <a:pPr eaLnBrk="1" hangingPunct="1">
              <a:defRPr/>
            </a:pPr>
            <a:r>
              <a:rPr lang="en-US" sz="2800" dirty="0" smtClean="0"/>
              <a:t>Skeletal marking</a:t>
            </a:r>
          </a:p>
          <a:p>
            <a:pPr eaLnBrk="1" hangingPunct="1">
              <a:defRPr/>
            </a:pPr>
            <a:endParaRPr lang="en-US" sz="2800" dirty="0" smtClean="0"/>
          </a:p>
          <a:p>
            <a:pPr eaLnBrk="1" hangingPunct="1">
              <a:buFont typeface="Symbol" pitchFamily="18" charset="2"/>
              <a:buChar char="*"/>
              <a:defRPr/>
            </a:pPr>
            <a:r>
              <a:rPr lang="en-US" sz="2800" dirty="0" smtClean="0"/>
              <a:t>Claims may be for specific life stages.</a:t>
            </a:r>
          </a:p>
        </p:txBody>
      </p:sp>
      <p:sp>
        <p:nvSpPr>
          <p:cNvPr id="41986" name="Rectangle 2"/>
          <p:cNvSpPr>
            <a:spLocks noGrp="1" noChangeArrowheads="1"/>
          </p:cNvSpPr>
          <p:nvPr>
            <p:ph type="title"/>
          </p:nvPr>
        </p:nvSpPr>
        <p:spPr/>
        <p:txBody>
          <a:bodyPr/>
          <a:lstStyle/>
          <a:p>
            <a:pPr eaLnBrk="1" hangingPunct="1">
              <a:defRPr/>
            </a:pPr>
            <a:r>
              <a:rPr lang="en-US" sz="4000" dirty="0" smtClean="0"/>
              <a:t>Most common indications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0" y="2130425"/>
            <a:ext cx="9144000" cy="1470025"/>
          </a:xfrm>
        </p:spPr>
        <p:txBody>
          <a:bodyPr/>
          <a:lstStyle/>
          <a:p>
            <a:pPr eaLnBrk="1" hangingPunct="1">
              <a:defRPr/>
            </a:pPr>
            <a:r>
              <a:rPr lang="en-US" sz="4800" dirty="0" smtClean="0"/>
              <a:t>Judicious Use of Antimicrobials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1678</TotalTime>
  <Words>536</Words>
  <Application>Microsoft Office PowerPoint</Application>
  <PresentationFormat>On-screen Show (4:3)</PresentationFormat>
  <Paragraphs>136</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Globe</vt:lpstr>
      <vt:lpstr>Aquaculture</vt:lpstr>
      <vt:lpstr>Topics that will be discussed</vt:lpstr>
      <vt:lpstr>PowerPoint Presentation</vt:lpstr>
      <vt:lpstr>Fish may be raised (farmed) for</vt:lpstr>
      <vt:lpstr>Freshwater-reared finfish</vt:lpstr>
      <vt:lpstr>Rearing systems</vt:lpstr>
      <vt:lpstr>Routes of administration</vt:lpstr>
      <vt:lpstr>Most common indications</vt:lpstr>
      <vt:lpstr>Judicious Use of Antimicrobials</vt:lpstr>
      <vt:lpstr>PowerPoint Presentation</vt:lpstr>
      <vt:lpstr>International working groups</vt:lpstr>
      <vt:lpstr>OIE Aquatic Animal Health Code</vt:lpstr>
      <vt:lpstr>Clinical and Laboratory Standards Institute</vt:lpstr>
      <vt:lpstr>Ongoing Research (CLSI)</vt:lpstr>
      <vt:lpstr>Sources of Information</vt:lpstr>
      <vt:lpstr>Listings of approved drugs</vt:lpstr>
      <vt:lpstr>PowerPoint Presentation</vt:lpstr>
      <vt:lpstr>Approval documents</vt:lpstr>
      <vt:lpstr>Public Master Files</vt:lpstr>
      <vt:lpstr>Phish-Pharm:   Searchable Database of Pharmacokinetic Data in Aquatic Animals Free On FDA’s website http://www.fda.gov/AnimalVeterinary/ScienceResearch/ToolsResources/Phish-Pharm/default.htm</vt:lpstr>
      <vt:lpstr>Components of the database  (Phish-Pharm) </vt:lpstr>
      <vt:lpstr>To conclude</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Aquaculture</dc:title>
  <dc:subject>aquaculture</dc:subject>
  <dc:creator>FDA/CVM/ONADE</dc:creator>
  <cp:keywords>aquaculture drug development, judicious use of antimicrobials, source of information, PhishPharm</cp:keywords>
  <cp:lastModifiedBy>Almeter, Brian </cp:lastModifiedBy>
  <cp:revision>141</cp:revision>
  <dcterms:created xsi:type="dcterms:W3CDTF">2012-05-29T13:36:19Z</dcterms:created>
  <dcterms:modified xsi:type="dcterms:W3CDTF">2013-03-08T20:30:11Z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