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charts/chart3.xml" ContentType="application/vnd.openxmlformats-officedocument.drawingml.chart+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433" r:id="rId3"/>
    <p:sldId id="431" r:id="rId4"/>
    <p:sldId id="359" r:id="rId5"/>
    <p:sldId id="434" r:id="rId6"/>
    <p:sldId id="363" r:id="rId7"/>
    <p:sldId id="311" r:id="rId8"/>
    <p:sldId id="411" r:id="rId9"/>
    <p:sldId id="460" r:id="rId10"/>
    <p:sldId id="317" r:id="rId11"/>
    <p:sldId id="416" r:id="rId12"/>
    <p:sldId id="440" r:id="rId13"/>
    <p:sldId id="441" r:id="rId14"/>
    <p:sldId id="442" r:id="rId15"/>
    <p:sldId id="459" r:id="rId16"/>
    <p:sldId id="456" r:id="rId17"/>
    <p:sldId id="351" r:id="rId18"/>
    <p:sldId id="352" r:id="rId19"/>
    <p:sldId id="432" r:id="rId20"/>
    <p:sldId id="410" r:id="rId21"/>
  </p:sldIdLst>
  <p:sldSz cx="9144000" cy="6858000" type="screen4x3"/>
  <p:notesSz cx="7315200" cy="9601200"/>
  <p:defaultTextStyle>
    <a:defPPr>
      <a:defRPr lang="en-US"/>
    </a:defPPr>
    <a:lvl1pPr algn="l" rtl="0" fontAlgn="base">
      <a:spcBef>
        <a:spcPct val="0"/>
      </a:spcBef>
      <a:spcAft>
        <a:spcPct val="0"/>
      </a:spcAft>
      <a:defRPr i="1" kern="1200">
        <a:solidFill>
          <a:schemeClr val="tx1"/>
        </a:solidFill>
        <a:latin typeface="Arial" pitchFamily="34" charset="0"/>
        <a:ea typeface="+mn-ea"/>
        <a:cs typeface="+mn-cs"/>
      </a:defRPr>
    </a:lvl1pPr>
    <a:lvl2pPr marL="457200" algn="l" rtl="0" fontAlgn="base">
      <a:spcBef>
        <a:spcPct val="0"/>
      </a:spcBef>
      <a:spcAft>
        <a:spcPct val="0"/>
      </a:spcAft>
      <a:defRPr i="1" kern="1200">
        <a:solidFill>
          <a:schemeClr val="tx1"/>
        </a:solidFill>
        <a:latin typeface="Arial" pitchFamily="34" charset="0"/>
        <a:ea typeface="+mn-ea"/>
        <a:cs typeface="+mn-cs"/>
      </a:defRPr>
    </a:lvl2pPr>
    <a:lvl3pPr marL="914400" algn="l" rtl="0" fontAlgn="base">
      <a:spcBef>
        <a:spcPct val="0"/>
      </a:spcBef>
      <a:spcAft>
        <a:spcPct val="0"/>
      </a:spcAft>
      <a:defRPr i="1" kern="1200">
        <a:solidFill>
          <a:schemeClr val="tx1"/>
        </a:solidFill>
        <a:latin typeface="Arial" pitchFamily="34" charset="0"/>
        <a:ea typeface="+mn-ea"/>
        <a:cs typeface="+mn-cs"/>
      </a:defRPr>
    </a:lvl3pPr>
    <a:lvl4pPr marL="1371600" algn="l" rtl="0" fontAlgn="base">
      <a:spcBef>
        <a:spcPct val="0"/>
      </a:spcBef>
      <a:spcAft>
        <a:spcPct val="0"/>
      </a:spcAft>
      <a:defRPr i="1" kern="1200">
        <a:solidFill>
          <a:schemeClr val="tx1"/>
        </a:solidFill>
        <a:latin typeface="Arial" pitchFamily="34" charset="0"/>
        <a:ea typeface="+mn-ea"/>
        <a:cs typeface="+mn-cs"/>
      </a:defRPr>
    </a:lvl4pPr>
    <a:lvl5pPr marL="1828800" algn="l" rtl="0" fontAlgn="base">
      <a:spcBef>
        <a:spcPct val="0"/>
      </a:spcBef>
      <a:spcAft>
        <a:spcPct val="0"/>
      </a:spcAft>
      <a:defRPr i="1" kern="1200">
        <a:solidFill>
          <a:schemeClr val="tx1"/>
        </a:solidFill>
        <a:latin typeface="Arial" pitchFamily="34" charset="0"/>
        <a:ea typeface="+mn-ea"/>
        <a:cs typeface="+mn-cs"/>
      </a:defRPr>
    </a:lvl5pPr>
    <a:lvl6pPr marL="2286000" algn="l" defTabSz="914400" rtl="0" eaLnBrk="1" latinLnBrk="0" hangingPunct="1">
      <a:defRPr i="1" kern="1200">
        <a:solidFill>
          <a:schemeClr val="tx1"/>
        </a:solidFill>
        <a:latin typeface="Arial" pitchFamily="34" charset="0"/>
        <a:ea typeface="+mn-ea"/>
        <a:cs typeface="+mn-cs"/>
      </a:defRPr>
    </a:lvl6pPr>
    <a:lvl7pPr marL="2743200" algn="l" defTabSz="914400" rtl="0" eaLnBrk="1" latinLnBrk="0" hangingPunct="1">
      <a:defRPr i="1" kern="1200">
        <a:solidFill>
          <a:schemeClr val="tx1"/>
        </a:solidFill>
        <a:latin typeface="Arial" pitchFamily="34" charset="0"/>
        <a:ea typeface="+mn-ea"/>
        <a:cs typeface="+mn-cs"/>
      </a:defRPr>
    </a:lvl7pPr>
    <a:lvl8pPr marL="3200400" algn="l" defTabSz="914400" rtl="0" eaLnBrk="1" latinLnBrk="0" hangingPunct="1">
      <a:defRPr i="1" kern="1200">
        <a:solidFill>
          <a:schemeClr val="tx1"/>
        </a:solidFill>
        <a:latin typeface="Arial" pitchFamily="34" charset="0"/>
        <a:ea typeface="+mn-ea"/>
        <a:cs typeface="+mn-cs"/>
      </a:defRPr>
    </a:lvl8pPr>
    <a:lvl9pPr marL="3657600" algn="l" defTabSz="914400" rtl="0" eaLnBrk="1" latinLnBrk="0" hangingPunct="1">
      <a:defRPr i="1"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3333FF"/>
    <a:srgbClr val="000099"/>
    <a:srgbClr val="0000CC"/>
    <a:srgbClr val="AFC4EF"/>
    <a:srgbClr val="993366"/>
    <a:srgbClr val="66CCFF"/>
    <a:srgbClr val="008000"/>
    <a:srgbClr val="7AD1E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449" autoAdjust="0"/>
    <p:restoredTop sz="86323" autoAdjust="0"/>
  </p:normalViewPr>
  <p:slideViewPr>
    <p:cSldViewPr>
      <p:cViewPr>
        <p:scale>
          <a:sx n="70" d="100"/>
          <a:sy n="70" d="100"/>
        </p:scale>
        <p:origin x="-2050" y="-504"/>
      </p:cViewPr>
      <p:guideLst>
        <p:guide orient="horz" pos="2160"/>
        <p:guide pos="2880"/>
      </p:guideLst>
    </p:cSldViewPr>
  </p:slideViewPr>
  <p:outlineViewPr>
    <p:cViewPr>
      <p:scale>
        <a:sx n="33" d="100"/>
        <a:sy n="33" d="100"/>
      </p:scale>
      <p:origin x="0" y="5184"/>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82" d="100"/>
          <a:sy n="82" d="100"/>
        </p:scale>
        <p:origin x="-3012" y="-96"/>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da.gov\wodc\CVM\Users01\CKabera\Projects%20for%20Pat\Axo%20Resistance%20by%20serotypes%20from%20Human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VS011\OR\HFV-530\NARMS\Annual%20Reports\Executive%20Reports\NARMSExecReport2010\NARMS_Exec_Report_2010_3_14_2012.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VS011\OR\HFV-530\NARMS\Annual%20Reports\Executive%20Reports\NARMSExecReport2010\NARMS_Exec_Report_2010_3_14_201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33"/>
    </mc:Choice>
    <mc:Fallback>
      <c:style val="33"/>
    </mc:Fallback>
  </mc:AlternateContent>
  <c:chart>
    <c:autoTitleDeleted val="1"/>
    <c:plotArea>
      <c:layout/>
      <c:lineChart>
        <c:grouping val="standard"/>
        <c:varyColors val="0"/>
        <c:ser>
          <c:idx val="0"/>
          <c:order val="0"/>
          <c:tx>
            <c:strRef>
              <c:f>Sheet1!$B$11</c:f>
              <c:strCache>
                <c:ptCount val="1"/>
                <c:pt idx="0">
                  <c:v>Newport</c:v>
                </c:pt>
              </c:strCache>
            </c:strRef>
          </c:tx>
          <c:spPr>
            <a:ln>
              <a:solidFill>
                <a:schemeClr val="tx1"/>
              </a:solidFill>
            </a:ln>
          </c:spPr>
          <c:marker>
            <c:symbol val="square"/>
            <c:size val="7"/>
            <c:spPr>
              <a:solidFill>
                <a:schemeClr val="tx1"/>
              </a:solidFill>
            </c:spPr>
          </c:marker>
          <c:cat>
            <c:strRef>
              <c:f>Sheet1!$C$10:$R$10</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strCache>
            </c:strRef>
          </c:cat>
          <c:val>
            <c:numRef>
              <c:f>Sheet1!$C$11:$R$11</c:f>
              <c:numCache>
                <c:formatCode>0.0%</c:formatCode>
                <c:ptCount val="16"/>
                <c:pt idx="0">
                  <c:v>0</c:v>
                </c:pt>
                <c:pt idx="1">
                  <c:v>0</c:v>
                </c:pt>
                <c:pt idx="2">
                  <c:v>8.3333333333333329E-2</c:v>
                </c:pt>
                <c:pt idx="3">
                  <c:v>0.6</c:v>
                </c:pt>
                <c:pt idx="4">
                  <c:v>0.61363636363636365</c:v>
                </c:pt>
                <c:pt idx="5">
                  <c:v>0.61538461538461542</c:v>
                </c:pt>
                <c:pt idx="6">
                  <c:v>0.63218390804597702</c:v>
                </c:pt>
                <c:pt idx="7">
                  <c:v>0.59259259259259256</c:v>
                </c:pt>
                <c:pt idx="8">
                  <c:v>0.47457627118644069</c:v>
                </c:pt>
                <c:pt idx="9">
                  <c:v>0.44067796610169491</c:v>
                </c:pt>
                <c:pt idx="10">
                  <c:v>0.35</c:v>
                </c:pt>
                <c:pt idx="11">
                  <c:v>0.25714285714285712</c:v>
                </c:pt>
                <c:pt idx="12">
                  <c:v>0.43835616438356162</c:v>
                </c:pt>
                <c:pt idx="13">
                  <c:v>0.2</c:v>
                </c:pt>
                <c:pt idx="14">
                  <c:v>0.31428571428571428</c:v>
                </c:pt>
                <c:pt idx="15">
                  <c:v>0.37930000000000003</c:v>
                </c:pt>
              </c:numCache>
            </c:numRef>
          </c:val>
          <c:smooth val="0"/>
        </c:ser>
        <c:ser>
          <c:idx val="1"/>
          <c:order val="1"/>
          <c:tx>
            <c:strRef>
              <c:f>Sheet1!$B$12</c:f>
              <c:strCache>
                <c:ptCount val="1"/>
                <c:pt idx="0">
                  <c:v>Typhimurium</c:v>
                </c:pt>
              </c:strCache>
            </c:strRef>
          </c:tx>
          <c:spPr>
            <a:ln>
              <a:solidFill>
                <a:schemeClr val="tx1"/>
              </a:solidFill>
              <a:prstDash val="sysDash"/>
            </a:ln>
          </c:spPr>
          <c:marker>
            <c:symbol val="diamond"/>
            <c:size val="9"/>
            <c:spPr>
              <a:solidFill>
                <a:schemeClr val="tx1"/>
              </a:solidFill>
            </c:spPr>
          </c:marker>
          <c:cat>
            <c:strRef>
              <c:f>Sheet1!$C$10:$R$10</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strCache>
            </c:strRef>
          </c:cat>
          <c:val>
            <c:numRef>
              <c:f>Sheet1!$C$12:$R$12</c:f>
              <c:numCache>
                <c:formatCode>0.0%</c:formatCode>
                <c:ptCount val="16"/>
                <c:pt idx="0">
                  <c:v>0</c:v>
                </c:pt>
                <c:pt idx="1">
                  <c:v>0.7142857142857143</c:v>
                </c:pt>
                <c:pt idx="2">
                  <c:v>0.58333333333333337</c:v>
                </c:pt>
                <c:pt idx="3">
                  <c:v>0.23333333333333334</c:v>
                </c:pt>
                <c:pt idx="4">
                  <c:v>0.22727272727272727</c:v>
                </c:pt>
                <c:pt idx="5">
                  <c:v>0.19230769230769232</c:v>
                </c:pt>
                <c:pt idx="6">
                  <c:v>0.19540229885057472</c:v>
                </c:pt>
                <c:pt idx="7">
                  <c:v>0.24691358024691357</c:v>
                </c:pt>
                <c:pt idx="8">
                  <c:v>0.28813559322033899</c:v>
                </c:pt>
                <c:pt idx="9">
                  <c:v>0.1864406779661017</c:v>
                </c:pt>
                <c:pt idx="10">
                  <c:v>0.21249999999999999</c:v>
                </c:pt>
                <c:pt idx="11">
                  <c:v>0.37142857142857144</c:v>
                </c:pt>
                <c:pt idx="12">
                  <c:v>0.17808219178082191</c:v>
                </c:pt>
                <c:pt idx="13">
                  <c:v>0.32</c:v>
                </c:pt>
                <c:pt idx="14">
                  <c:v>0.25714285714285712</c:v>
                </c:pt>
                <c:pt idx="15">
                  <c:v>0.18970000000000001</c:v>
                </c:pt>
              </c:numCache>
            </c:numRef>
          </c:val>
          <c:smooth val="0"/>
        </c:ser>
        <c:ser>
          <c:idx val="2"/>
          <c:order val="2"/>
          <c:tx>
            <c:strRef>
              <c:f>Sheet1!$B$13</c:f>
              <c:strCache>
                <c:ptCount val="1"/>
                <c:pt idx="0">
                  <c:v>Heidelberg</c:v>
                </c:pt>
              </c:strCache>
            </c:strRef>
          </c:tx>
          <c:spPr>
            <a:ln>
              <a:solidFill>
                <a:schemeClr val="tx1"/>
              </a:solidFill>
            </a:ln>
          </c:spPr>
          <c:marker>
            <c:spPr>
              <a:solidFill>
                <a:schemeClr val="tx1"/>
              </a:solidFill>
            </c:spPr>
          </c:marker>
          <c:cat>
            <c:strRef>
              <c:f>Sheet1!$C$10:$R$10</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strCache>
            </c:strRef>
          </c:cat>
          <c:val>
            <c:numRef>
              <c:f>Sheet1!$C$13:$R$13</c:f>
              <c:numCache>
                <c:formatCode>0.0%</c:formatCode>
                <c:ptCount val="16"/>
                <c:pt idx="0">
                  <c:v>0.66666666666666663</c:v>
                </c:pt>
                <c:pt idx="1">
                  <c:v>0</c:v>
                </c:pt>
                <c:pt idx="2">
                  <c:v>0</c:v>
                </c:pt>
                <c:pt idx="3">
                  <c:v>0</c:v>
                </c:pt>
                <c:pt idx="4">
                  <c:v>6.8181818181818177E-2</c:v>
                </c:pt>
                <c:pt idx="5">
                  <c:v>5.7692307692307696E-2</c:v>
                </c:pt>
                <c:pt idx="6">
                  <c:v>9.1954022988505746E-2</c:v>
                </c:pt>
                <c:pt idx="7">
                  <c:v>6.1728395061728392E-2</c:v>
                </c:pt>
                <c:pt idx="8">
                  <c:v>0.13559322033898305</c:v>
                </c:pt>
                <c:pt idx="9">
                  <c:v>0.1864406779661017</c:v>
                </c:pt>
                <c:pt idx="10">
                  <c:v>0.125</c:v>
                </c:pt>
                <c:pt idx="11">
                  <c:v>0.1</c:v>
                </c:pt>
                <c:pt idx="12">
                  <c:v>8.2191780821917804E-2</c:v>
                </c:pt>
                <c:pt idx="13">
                  <c:v>0.24</c:v>
                </c:pt>
                <c:pt idx="14">
                  <c:v>0.21428571428571427</c:v>
                </c:pt>
                <c:pt idx="15">
                  <c:v>0.10340000000000001</c:v>
                </c:pt>
              </c:numCache>
            </c:numRef>
          </c:val>
          <c:smooth val="0"/>
        </c:ser>
        <c:ser>
          <c:idx val="3"/>
          <c:order val="3"/>
          <c:tx>
            <c:strRef>
              <c:f>Sheet1!$B$14</c:f>
              <c:strCache>
                <c:ptCount val="1"/>
                <c:pt idx="0">
                  <c:v>Other</c:v>
                </c:pt>
              </c:strCache>
            </c:strRef>
          </c:tx>
          <c:spPr>
            <a:ln>
              <a:solidFill>
                <a:schemeClr val="tx1"/>
              </a:solidFill>
              <a:prstDash val="dash"/>
            </a:ln>
          </c:spPr>
          <c:marker>
            <c:symbol val="none"/>
          </c:marker>
          <c:cat>
            <c:strRef>
              <c:f>Sheet1!$C$10:$R$10</c:f>
              <c:strCache>
                <c:ptCount val="16"/>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pt idx="15">
                  <c:v>2011*</c:v>
                </c:pt>
              </c:strCache>
            </c:strRef>
          </c:cat>
          <c:val>
            <c:numRef>
              <c:f>Sheet1!$C$14:$R$14</c:f>
              <c:numCache>
                <c:formatCode>0.0%</c:formatCode>
                <c:ptCount val="16"/>
                <c:pt idx="0">
                  <c:v>0.33333333333333331</c:v>
                </c:pt>
                <c:pt idx="1">
                  <c:v>0.2857142857142857</c:v>
                </c:pt>
                <c:pt idx="2">
                  <c:v>0.33333333333333331</c:v>
                </c:pt>
                <c:pt idx="3">
                  <c:v>0.16666666666666666</c:v>
                </c:pt>
                <c:pt idx="4">
                  <c:v>9.0909090909090912E-2</c:v>
                </c:pt>
                <c:pt idx="5">
                  <c:v>0.13461538461538461</c:v>
                </c:pt>
                <c:pt idx="6">
                  <c:v>8.0459770114942528E-2</c:v>
                </c:pt>
                <c:pt idx="7">
                  <c:v>9.8765432098765427E-2</c:v>
                </c:pt>
                <c:pt idx="8">
                  <c:v>0.10169491525423729</c:v>
                </c:pt>
                <c:pt idx="9">
                  <c:v>0.1864406779661017</c:v>
                </c:pt>
                <c:pt idx="10">
                  <c:v>0.3125</c:v>
                </c:pt>
                <c:pt idx="11">
                  <c:v>0.27142857142857141</c:v>
                </c:pt>
                <c:pt idx="12">
                  <c:v>0.30136986301369861</c:v>
                </c:pt>
                <c:pt idx="13">
                  <c:v>0.24</c:v>
                </c:pt>
                <c:pt idx="14">
                  <c:v>0.21428571428571427</c:v>
                </c:pt>
                <c:pt idx="15">
                  <c:v>0.3276</c:v>
                </c:pt>
              </c:numCache>
            </c:numRef>
          </c:val>
          <c:smooth val="0"/>
        </c:ser>
        <c:dLbls>
          <c:showLegendKey val="0"/>
          <c:showVal val="0"/>
          <c:showCatName val="0"/>
          <c:showSerName val="0"/>
          <c:showPercent val="0"/>
          <c:showBubbleSize val="0"/>
        </c:dLbls>
        <c:marker val="1"/>
        <c:smooth val="0"/>
        <c:axId val="65841408"/>
        <c:axId val="65877120"/>
      </c:lineChart>
      <c:catAx>
        <c:axId val="65841408"/>
        <c:scaling>
          <c:orientation val="minMax"/>
        </c:scaling>
        <c:delete val="0"/>
        <c:axPos val="b"/>
        <c:numFmt formatCode="General" sourceLinked="1"/>
        <c:majorTickMark val="none"/>
        <c:minorTickMark val="cross"/>
        <c:tickLblPos val="nextTo"/>
        <c:txPr>
          <a:bodyPr/>
          <a:lstStyle/>
          <a:p>
            <a:pPr>
              <a:defRPr sz="1400"/>
            </a:pPr>
            <a:endParaRPr lang="en-US"/>
          </a:p>
        </c:txPr>
        <c:crossAx val="65877120"/>
        <c:crossesAt val="0"/>
        <c:auto val="1"/>
        <c:lblAlgn val="ctr"/>
        <c:lblOffset val="100"/>
        <c:noMultiLvlLbl val="0"/>
      </c:catAx>
      <c:valAx>
        <c:axId val="65877120"/>
        <c:scaling>
          <c:orientation val="minMax"/>
          <c:max val="1"/>
        </c:scaling>
        <c:delete val="0"/>
        <c:axPos val="l"/>
        <c:majorGridlines/>
        <c:numFmt formatCode="0%" sourceLinked="0"/>
        <c:majorTickMark val="cross"/>
        <c:minorTickMark val="none"/>
        <c:tickLblPos val="nextTo"/>
        <c:txPr>
          <a:bodyPr/>
          <a:lstStyle/>
          <a:p>
            <a:pPr>
              <a:defRPr sz="1600"/>
            </a:pPr>
            <a:endParaRPr lang="en-US"/>
          </a:p>
        </c:txPr>
        <c:crossAx val="65841408"/>
        <c:crosses val="autoZero"/>
        <c:crossBetween val="between"/>
        <c:majorUnit val="0.1"/>
      </c:valAx>
    </c:plotArea>
    <c:legend>
      <c:legendPos val="b"/>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2171052631579"/>
          <c:y val="0.12793733681462488"/>
          <c:w val="0.66118421052632614"/>
          <c:h val="0.6657963446475289"/>
        </c:manualLayout>
      </c:layout>
      <c:lineChart>
        <c:grouping val="standard"/>
        <c:varyColors val="0"/>
        <c:ser>
          <c:idx val="0"/>
          <c:order val="0"/>
          <c:tx>
            <c:strRef>
              <c:f>'11. AXO Graph 96-10'!$T$23</c:f>
              <c:strCache>
                <c:ptCount val="1"/>
                <c:pt idx="0">
                  <c:v> Humans</c:v>
                </c:pt>
              </c:strCache>
            </c:strRef>
          </c:tx>
          <c:cat>
            <c:strRef>
              <c:f>'11. AXO Graph 96-10'!$U$22:$AI$22</c:f>
              <c:strCach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strCache>
            </c:strRef>
          </c:cat>
          <c:val>
            <c:numRef>
              <c:f>'11. AXO Graph 96-10'!$U$23:$AI$23</c:f>
              <c:numCache>
                <c:formatCode>General</c:formatCode>
                <c:ptCount val="15"/>
              </c:numCache>
            </c:numRef>
          </c:val>
          <c:smooth val="0"/>
        </c:ser>
        <c:ser>
          <c:idx val="3"/>
          <c:order val="1"/>
          <c:tx>
            <c:strRef>
              <c:f>'11. AXO Graph 96-10'!$T$24</c:f>
              <c:strCache>
                <c:ptCount val="1"/>
                <c:pt idx="0">
                  <c:v> Cattle</c:v>
                </c:pt>
              </c:strCache>
            </c:strRef>
          </c:tx>
          <c:spPr>
            <a:ln>
              <a:solidFill>
                <a:schemeClr val="tx1"/>
              </a:solidFill>
            </a:ln>
          </c:spPr>
          <c:marker>
            <c:symbol val="diamond"/>
            <c:size val="7"/>
            <c:spPr>
              <a:solidFill>
                <a:schemeClr val="tx1"/>
              </a:solidFill>
            </c:spPr>
          </c:marker>
          <c:cat>
            <c:strRef>
              <c:f>'11. AXO Graph 96-10'!$U$22:$AI$22</c:f>
              <c:strCach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strCache>
            </c:strRef>
          </c:cat>
          <c:val>
            <c:numRef>
              <c:f>'11. AXO Graph 96-10'!$U$24:$AI$24</c:f>
              <c:numCache>
                <c:formatCode>0.0%</c:formatCode>
                <c:ptCount val="15"/>
                <c:pt idx="1">
                  <c:v>0</c:v>
                </c:pt>
                <c:pt idx="2">
                  <c:v>2.1000000000000001E-2</c:v>
                </c:pt>
                <c:pt idx="3">
                  <c:v>3.9E-2</c:v>
                </c:pt>
                <c:pt idx="4">
                  <c:v>9.9000000000000005E-2</c:v>
                </c:pt>
                <c:pt idx="5">
                  <c:v>0.113</c:v>
                </c:pt>
                <c:pt idx="6">
                  <c:v>0.17299999999999999</c:v>
                </c:pt>
                <c:pt idx="7">
                  <c:v>0.21</c:v>
                </c:pt>
                <c:pt idx="8">
                  <c:v>0.13500000000000001</c:v>
                </c:pt>
                <c:pt idx="9">
                  <c:v>0.20699999999999999</c:v>
                </c:pt>
                <c:pt idx="10">
                  <c:v>0.185</c:v>
                </c:pt>
                <c:pt idx="11">
                  <c:v>0.159</c:v>
                </c:pt>
                <c:pt idx="12">
                  <c:v>0.16</c:v>
                </c:pt>
                <c:pt idx="13">
                  <c:v>0.14499999999999999</c:v>
                </c:pt>
                <c:pt idx="14">
                  <c:v>0.215</c:v>
                </c:pt>
              </c:numCache>
            </c:numRef>
          </c:val>
          <c:smooth val="0"/>
        </c:ser>
        <c:ser>
          <c:idx val="4"/>
          <c:order val="2"/>
          <c:tx>
            <c:strRef>
              <c:f>'11. AXO Graph 96-10'!$T$25</c:f>
              <c:strCache>
                <c:ptCount val="1"/>
                <c:pt idx="0">
                  <c:v> Swine</c:v>
                </c:pt>
              </c:strCache>
            </c:strRef>
          </c:tx>
          <c:spPr>
            <a:ln>
              <a:solidFill>
                <a:schemeClr val="tx1"/>
              </a:solidFill>
            </a:ln>
          </c:spPr>
          <c:marker>
            <c:symbol val="triangle"/>
            <c:size val="7"/>
            <c:spPr>
              <a:solidFill>
                <a:schemeClr val="tx1"/>
              </a:solidFill>
            </c:spPr>
          </c:marker>
          <c:cat>
            <c:strRef>
              <c:f>'11. AXO Graph 96-10'!$U$22:$AI$22</c:f>
              <c:strCach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strCache>
            </c:strRef>
          </c:cat>
          <c:val>
            <c:numRef>
              <c:f>'11. AXO Graph 96-10'!$U$25:$AI$25</c:f>
              <c:numCache>
                <c:formatCode>0.0%</c:formatCode>
                <c:ptCount val="15"/>
                <c:pt idx="1">
                  <c:v>0</c:v>
                </c:pt>
                <c:pt idx="2">
                  <c:v>1E-3</c:v>
                </c:pt>
                <c:pt idx="3">
                  <c:v>1.2999999999999999E-2</c:v>
                </c:pt>
                <c:pt idx="4">
                  <c:v>1.2999999999999999E-2</c:v>
                </c:pt>
                <c:pt idx="5">
                  <c:v>2.1999999999999999E-2</c:v>
                </c:pt>
                <c:pt idx="6">
                  <c:v>2.9000000000000001E-2</c:v>
                </c:pt>
                <c:pt idx="7">
                  <c:v>4.2999999999999997E-2</c:v>
                </c:pt>
                <c:pt idx="8">
                  <c:v>1.6E-2</c:v>
                </c:pt>
                <c:pt idx="9">
                  <c:v>3.6999999999999998E-2</c:v>
                </c:pt>
                <c:pt idx="10">
                  <c:v>1.6E-2</c:v>
                </c:pt>
                <c:pt idx="11">
                  <c:v>2.4E-2</c:v>
                </c:pt>
                <c:pt idx="12">
                  <c:v>4.4999999999999998E-2</c:v>
                </c:pt>
                <c:pt idx="13">
                  <c:v>4.2000000000000003E-2</c:v>
                </c:pt>
                <c:pt idx="14">
                  <c:v>1.7999999999999999E-2</c:v>
                </c:pt>
              </c:numCache>
            </c:numRef>
          </c:val>
          <c:smooth val="0"/>
        </c:ser>
        <c:ser>
          <c:idx val="1"/>
          <c:order val="3"/>
          <c:tx>
            <c:strRef>
              <c:f>'11. AXO Graph 96-10'!$T$26</c:f>
              <c:strCache>
                <c:ptCount val="1"/>
                <c:pt idx="0">
                  <c:v> Humans</c:v>
                </c:pt>
              </c:strCache>
            </c:strRef>
          </c:tx>
          <c:cat>
            <c:strRef>
              <c:f>'11. AXO Graph 96-10'!$U$22:$AI$22</c:f>
              <c:strCach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strCache>
            </c:strRef>
          </c:cat>
          <c:val>
            <c:numRef>
              <c:f>'11. AXO Graph 96-10'!$U$26:$AI$26</c:f>
              <c:numCache>
                <c:formatCode>0.0%</c:formatCode>
                <c:ptCount val="15"/>
                <c:pt idx="0">
                  <c:v>2E-3</c:v>
                </c:pt>
                <c:pt idx="1">
                  <c:v>5.3970701619121047E-3</c:v>
                </c:pt>
                <c:pt idx="2">
                  <c:v>8.0000000000000002E-3</c:v>
                </c:pt>
                <c:pt idx="3">
                  <c:v>0.02</c:v>
                </c:pt>
                <c:pt idx="4">
                  <c:v>3.2000000000000001E-2</c:v>
                </c:pt>
                <c:pt idx="5">
                  <c:v>3.6999999999999998E-2</c:v>
                </c:pt>
                <c:pt idx="6">
                  <c:v>4.3999999999999997E-2</c:v>
                </c:pt>
                <c:pt idx="7">
                  <c:v>4.3999999999999997E-2</c:v>
                </c:pt>
                <c:pt idx="8">
                  <c:v>3.3000000000000002E-2</c:v>
                </c:pt>
                <c:pt idx="9">
                  <c:v>2.9000000000000001E-2</c:v>
                </c:pt>
                <c:pt idx="10">
                  <c:v>3.6999999999999998E-2</c:v>
                </c:pt>
                <c:pt idx="11">
                  <c:v>3.3000000000000002E-2</c:v>
                </c:pt>
                <c:pt idx="12">
                  <c:v>3.1E-2</c:v>
                </c:pt>
                <c:pt idx="13">
                  <c:v>3.4000000000000002E-2</c:v>
                </c:pt>
                <c:pt idx="14">
                  <c:v>2.8000000000000001E-2</c:v>
                </c:pt>
              </c:numCache>
            </c:numRef>
          </c:val>
          <c:smooth val="0"/>
        </c:ser>
        <c:dLbls>
          <c:showLegendKey val="0"/>
          <c:showVal val="0"/>
          <c:showCatName val="0"/>
          <c:showSerName val="0"/>
          <c:showPercent val="0"/>
          <c:showBubbleSize val="0"/>
        </c:dLbls>
        <c:marker val="1"/>
        <c:smooth val="0"/>
        <c:axId val="66409600"/>
        <c:axId val="66511232"/>
      </c:lineChart>
      <c:catAx>
        <c:axId val="66409600"/>
        <c:scaling>
          <c:orientation val="minMax"/>
        </c:scaling>
        <c:delete val="0"/>
        <c:axPos val="b"/>
        <c:title>
          <c:tx>
            <c:rich>
              <a:bodyPr/>
              <a:lstStyle/>
              <a:p>
                <a:pPr>
                  <a:defRPr/>
                </a:pPr>
                <a:r>
                  <a:rPr lang="en-US"/>
                  <a:t>Year</a:t>
                </a:r>
              </a:p>
            </c:rich>
          </c:tx>
          <c:layout>
            <c:manualLayout>
              <c:xMode val="edge"/>
              <c:yMode val="edge"/>
              <c:x val="0.42598684210527055"/>
              <c:y val="0.92950391644909658"/>
            </c:manualLayout>
          </c:layout>
          <c:overlay val="0"/>
        </c:title>
        <c:numFmt formatCode="General" sourceLinked="1"/>
        <c:majorTickMark val="out"/>
        <c:minorTickMark val="none"/>
        <c:tickLblPos val="nextTo"/>
        <c:txPr>
          <a:bodyPr rot="-2700000" vert="horz"/>
          <a:lstStyle/>
          <a:p>
            <a:pPr>
              <a:defRPr/>
            </a:pPr>
            <a:endParaRPr lang="en-US"/>
          </a:p>
        </c:txPr>
        <c:crossAx val="66511232"/>
        <c:crosses val="autoZero"/>
        <c:auto val="1"/>
        <c:lblAlgn val="ctr"/>
        <c:lblOffset val="100"/>
        <c:tickLblSkip val="1"/>
        <c:tickMarkSkip val="1"/>
        <c:noMultiLvlLbl val="0"/>
      </c:catAx>
      <c:valAx>
        <c:axId val="66511232"/>
        <c:scaling>
          <c:orientation val="minMax"/>
          <c:max val="0.4"/>
        </c:scaling>
        <c:delete val="0"/>
        <c:axPos val="l"/>
        <c:majorGridlines/>
        <c:title>
          <c:tx>
            <c:rich>
              <a:bodyPr/>
              <a:lstStyle/>
              <a:p>
                <a:pPr>
                  <a:defRPr/>
                </a:pPr>
                <a:r>
                  <a:rPr lang="en-US"/>
                  <a:t>Percent Resistance</a:t>
                </a:r>
              </a:p>
            </c:rich>
          </c:tx>
          <c:layout>
            <c:manualLayout>
              <c:xMode val="edge"/>
              <c:yMode val="edge"/>
              <c:x val="5.3295289919663971E-3"/>
              <c:y val="0.29472625132384767"/>
            </c:manualLayout>
          </c:layout>
          <c:overlay val="0"/>
        </c:title>
        <c:numFmt formatCode="0%" sourceLinked="0"/>
        <c:majorTickMark val="out"/>
        <c:minorTickMark val="none"/>
        <c:tickLblPos val="nextTo"/>
        <c:txPr>
          <a:bodyPr rot="0" vert="horz"/>
          <a:lstStyle/>
          <a:p>
            <a:pPr>
              <a:defRPr sz="1200" b="1"/>
            </a:pPr>
            <a:endParaRPr lang="en-US"/>
          </a:p>
        </c:txPr>
        <c:crossAx val="66409600"/>
        <c:crosses val="autoZero"/>
        <c:crossBetween val="between"/>
        <c:majorUnit val="0.1"/>
      </c:valAx>
    </c:plotArea>
    <c:legend>
      <c:legendPos val="r"/>
      <c:legendEntry>
        <c:idx val="3"/>
        <c:delete val="1"/>
      </c:legendEntry>
      <c:layout>
        <c:manualLayout>
          <c:xMode val="edge"/>
          <c:yMode val="edge"/>
          <c:x val="0.80098684210526316"/>
          <c:y val="0.36031331592689902"/>
          <c:w val="0.19078947368421054"/>
          <c:h val="0.18015665796344638"/>
        </c:manualLayout>
      </c:layout>
      <c:overlay val="0"/>
    </c:legend>
    <c:plotVisOnly val="1"/>
    <c:dispBlanksAs val="gap"/>
    <c:showDLblsOverMax val="0"/>
  </c:chart>
  <c:txPr>
    <a:bodyPr/>
    <a:lstStyle/>
    <a:p>
      <a:pPr>
        <a:defRPr sz="14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0"/>
    <c:plotArea>
      <c:layout>
        <c:manualLayout>
          <c:layoutTarget val="inner"/>
          <c:xMode val="edge"/>
          <c:yMode val="edge"/>
          <c:x val="0.14455806321425785"/>
          <c:y val="8.7948022616841759E-2"/>
          <c:w val="0.68537528794524549"/>
          <c:h val="0.64495216585683957"/>
        </c:manualLayout>
      </c:layout>
      <c:lineChart>
        <c:grouping val="standard"/>
        <c:varyColors val="0"/>
        <c:ser>
          <c:idx val="0"/>
          <c:order val="0"/>
          <c:tx>
            <c:strRef>
              <c:f>'24. Newport Graphs'!$S$7</c:f>
              <c:strCache>
                <c:ptCount val="1"/>
                <c:pt idx="0">
                  <c:v> Humans</c:v>
                </c:pt>
              </c:strCache>
            </c:strRef>
          </c:tx>
          <c:cat>
            <c:numRef>
              <c:f>'24. Newport Graphs'!$T$6:$AH$6</c:f>
              <c:numCache>
                <c:formatCode>0</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'24. Newport Graphs'!$T$7:$AH$7</c:f>
              <c:numCache>
                <c:formatCode>0.0%</c:formatCode>
                <c:ptCount val="15"/>
                <c:pt idx="0">
                  <c:v>0</c:v>
                </c:pt>
                <c:pt idx="1">
                  <c:v>0</c:v>
                </c:pt>
                <c:pt idx="2">
                  <c:v>1.2999999999999999E-2</c:v>
                </c:pt>
                <c:pt idx="3">
                  <c:v>0.182</c:v>
                </c:pt>
                <c:pt idx="4">
                  <c:v>0.223</c:v>
                </c:pt>
                <c:pt idx="5">
                  <c:v>0.25800000000000001</c:v>
                </c:pt>
                <c:pt idx="6">
                  <c:v>0.22800000000000001</c:v>
                </c:pt>
                <c:pt idx="7">
                  <c:v>0.215</c:v>
                </c:pt>
                <c:pt idx="8">
                  <c:v>0.14699999999999999</c:v>
                </c:pt>
                <c:pt idx="9">
                  <c:v>0.126</c:v>
                </c:pt>
                <c:pt idx="10">
                  <c:v>0.129</c:v>
                </c:pt>
                <c:pt idx="11">
                  <c:v>8.1000000000000003E-2</c:v>
                </c:pt>
                <c:pt idx="12">
                  <c:v>0.125</c:v>
                </c:pt>
                <c:pt idx="13">
                  <c:v>6.4000000000000001E-2</c:v>
                </c:pt>
                <c:pt idx="14">
                  <c:v>7.1999999999999995E-2</c:v>
                </c:pt>
              </c:numCache>
            </c:numRef>
          </c:val>
          <c:smooth val="0"/>
        </c:ser>
        <c:ser>
          <c:idx val="2"/>
          <c:order val="1"/>
          <c:tx>
            <c:strRef>
              <c:f>'24. Newport Graphs'!$S$8</c:f>
              <c:strCache>
                <c:ptCount val="1"/>
                <c:pt idx="0">
                  <c:v> Cattle</c:v>
                </c:pt>
              </c:strCache>
            </c:strRef>
          </c:tx>
          <c:spPr>
            <a:ln>
              <a:solidFill>
                <a:schemeClr val="tx1"/>
              </a:solidFill>
            </a:ln>
          </c:spPr>
          <c:marker>
            <c:spPr>
              <a:solidFill>
                <a:schemeClr val="tx1"/>
              </a:solidFill>
            </c:spPr>
          </c:marker>
          <c:cat>
            <c:numRef>
              <c:f>'24. Newport Graphs'!$T$6:$AH$6</c:f>
              <c:numCache>
                <c:formatCode>0</c:formatCode>
                <c:ptCount val="15"/>
                <c:pt idx="0">
                  <c:v>1996</c:v>
                </c:pt>
                <c:pt idx="1">
                  <c:v>1997</c:v>
                </c:pt>
                <c:pt idx="2">
                  <c:v>1998</c:v>
                </c:pt>
                <c:pt idx="3">
                  <c:v>1999</c:v>
                </c:pt>
                <c:pt idx="4">
                  <c:v>2000</c:v>
                </c:pt>
                <c:pt idx="5">
                  <c:v>2001</c:v>
                </c:pt>
                <c:pt idx="6">
                  <c:v>2002</c:v>
                </c:pt>
                <c:pt idx="7">
                  <c:v>2003</c:v>
                </c:pt>
                <c:pt idx="8">
                  <c:v>2004</c:v>
                </c:pt>
                <c:pt idx="9">
                  <c:v>2005</c:v>
                </c:pt>
                <c:pt idx="10">
                  <c:v>2006</c:v>
                </c:pt>
                <c:pt idx="11">
                  <c:v>2007</c:v>
                </c:pt>
                <c:pt idx="12">
                  <c:v>2008</c:v>
                </c:pt>
                <c:pt idx="13">
                  <c:v>2009</c:v>
                </c:pt>
                <c:pt idx="14">
                  <c:v>2010</c:v>
                </c:pt>
              </c:numCache>
            </c:numRef>
          </c:cat>
          <c:val>
            <c:numRef>
              <c:f>'24. Newport Graphs'!$T$8:$AH$8</c:f>
              <c:numCache>
                <c:formatCode>General</c:formatCode>
                <c:ptCount val="15"/>
                <c:pt idx="2" formatCode="0.0%">
                  <c:v>0.125</c:v>
                </c:pt>
                <c:pt idx="3" formatCode="0.0%">
                  <c:v>0.37</c:v>
                </c:pt>
                <c:pt idx="4" formatCode="0.0%">
                  <c:v>0.76100000000000001</c:v>
                </c:pt>
                <c:pt idx="5" formatCode="0.0%">
                  <c:v>0.69</c:v>
                </c:pt>
                <c:pt idx="6" formatCode="0.0%">
                  <c:v>0.78800000000000003</c:v>
                </c:pt>
                <c:pt idx="7" formatCode="0.0%">
                  <c:v>0.81299999999999994</c:v>
                </c:pt>
                <c:pt idx="8" formatCode="0.0%">
                  <c:v>0.77300000000000002</c:v>
                </c:pt>
                <c:pt idx="9" formatCode="0.0%">
                  <c:v>0.81499999999999995</c:v>
                </c:pt>
                <c:pt idx="10" formatCode="0.0%">
                  <c:v>0.76700000000000002</c:v>
                </c:pt>
                <c:pt idx="11" formatCode="0.0%">
                  <c:v>0.76700000000000002</c:v>
                </c:pt>
                <c:pt idx="12" formatCode="0.0%">
                  <c:v>0.64500000000000002</c:v>
                </c:pt>
                <c:pt idx="13" formatCode="0.0%">
                  <c:v>0.58799999999999997</c:v>
                </c:pt>
                <c:pt idx="14" formatCode="0.0%">
                  <c:v>0.6</c:v>
                </c:pt>
              </c:numCache>
            </c:numRef>
          </c:val>
          <c:smooth val="0"/>
        </c:ser>
        <c:dLbls>
          <c:showLegendKey val="0"/>
          <c:showVal val="0"/>
          <c:showCatName val="0"/>
          <c:showSerName val="0"/>
          <c:showPercent val="0"/>
          <c:showBubbleSize val="0"/>
        </c:dLbls>
        <c:marker val="1"/>
        <c:smooth val="0"/>
        <c:axId val="92796800"/>
        <c:axId val="92935296"/>
      </c:lineChart>
      <c:catAx>
        <c:axId val="92796800"/>
        <c:scaling>
          <c:orientation val="minMax"/>
        </c:scaling>
        <c:delete val="0"/>
        <c:axPos val="b"/>
        <c:title>
          <c:tx>
            <c:rich>
              <a:bodyPr/>
              <a:lstStyle/>
              <a:p>
                <a:pPr>
                  <a:defRPr/>
                </a:pPr>
                <a:r>
                  <a:rPr lang="en-US"/>
                  <a:t>Year</a:t>
                </a:r>
              </a:p>
            </c:rich>
          </c:tx>
          <c:layout>
            <c:manualLayout>
              <c:xMode val="edge"/>
              <c:yMode val="edge"/>
              <c:x val="0.46088511918899078"/>
              <c:y val="0.90553889953637068"/>
            </c:manualLayout>
          </c:layout>
          <c:overlay val="0"/>
        </c:title>
        <c:numFmt formatCode="0" sourceLinked="1"/>
        <c:majorTickMark val="out"/>
        <c:minorTickMark val="none"/>
        <c:tickLblPos val="nextTo"/>
        <c:txPr>
          <a:bodyPr rot="-2700000" vert="horz"/>
          <a:lstStyle/>
          <a:p>
            <a:pPr>
              <a:defRPr sz="1200"/>
            </a:pPr>
            <a:endParaRPr lang="en-US"/>
          </a:p>
        </c:txPr>
        <c:crossAx val="92935296"/>
        <c:crosses val="autoZero"/>
        <c:auto val="1"/>
        <c:lblAlgn val="ctr"/>
        <c:lblOffset val="100"/>
        <c:tickLblSkip val="1"/>
        <c:tickMarkSkip val="1"/>
        <c:noMultiLvlLbl val="0"/>
      </c:catAx>
      <c:valAx>
        <c:axId val="92935296"/>
        <c:scaling>
          <c:orientation val="minMax"/>
          <c:max val="1"/>
        </c:scaling>
        <c:delete val="0"/>
        <c:axPos val="l"/>
        <c:majorGridlines/>
        <c:title>
          <c:tx>
            <c:rich>
              <a:bodyPr/>
              <a:lstStyle/>
              <a:p>
                <a:pPr>
                  <a:defRPr/>
                </a:pPr>
                <a:r>
                  <a:rPr lang="en-US"/>
                  <a:t>Percent Resistance</a:t>
                </a:r>
              </a:p>
            </c:rich>
          </c:tx>
          <c:layout>
            <c:manualLayout>
              <c:xMode val="edge"/>
              <c:yMode val="edge"/>
              <c:x val="2.7210929546213722E-2"/>
              <c:y val="0.21824138945661187"/>
            </c:manualLayout>
          </c:layout>
          <c:overlay val="0"/>
        </c:title>
        <c:numFmt formatCode="0%" sourceLinked="0"/>
        <c:majorTickMark val="out"/>
        <c:minorTickMark val="none"/>
        <c:tickLblPos val="nextTo"/>
        <c:txPr>
          <a:bodyPr rot="0" vert="horz"/>
          <a:lstStyle/>
          <a:p>
            <a:pPr>
              <a:defRPr sz="1200" b="1"/>
            </a:pPr>
            <a:endParaRPr lang="en-US"/>
          </a:p>
        </c:txPr>
        <c:crossAx val="92796800"/>
        <c:crosses val="autoZero"/>
        <c:crossBetween val="between"/>
        <c:majorUnit val="0.2"/>
      </c:valAx>
    </c:plotArea>
    <c:legend>
      <c:legendPos val="r"/>
      <c:layout>
        <c:manualLayout>
          <c:xMode val="edge"/>
          <c:yMode val="edge"/>
          <c:x val="0.85204223141581248"/>
          <c:y val="0.34527742212537876"/>
          <c:w val="0.13605464773106621"/>
          <c:h val="0.12703603266877142"/>
        </c:manualLayout>
      </c:layout>
      <c:overlay val="0"/>
      <c:txPr>
        <a:bodyPr/>
        <a:lstStyle/>
        <a:p>
          <a:pPr>
            <a:defRPr sz="1100"/>
          </a:pPr>
          <a:endParaRPr lang="en-US"/>
        </a:p>
      </c:txPr>
    </c:legend>
    <c:plotVisOnly val="1"/>
    <c:dispBlanksAs val="gap"/>
    <c:showDLblsOverMax val="0"/>
  </c:chart>
  <c:txPr>
    <a:bodyPr/>
    <a:lstStyle/>
    <a:p>
      <a:pPr>
        <a:defRPr sz="1800"/>
      </a:pPr>
      <a:endParaRPr lang="en-US"/>
    </a:p>
  </c:txPr>
  <c:externalData r:id="rId1">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7522"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i="0">
                <a:latin typeface="Arial" charset="0"/>
              </a:defRPr>
            </a:lvl1pPr>
          </a:lstStyle>
          <a:p>
            <a:pPr>
              <a:defRPr/>
            </a:pPr>
            <a:endParaRPr lang="en-US"/>
          </a:p>
        </p:txBody>
      </p:sp>
      <p:sp>
        <p:nvSpPr>
          <p:cNvPr id="107523" name="Rectangle 3"/>
          <p:cNvSpPr>
            <a:spLocks noGrp="1" noChangeArrowheads="1"/>
          </p:cNvSpPr>
          <p:nvPr>
            <p:ph type="dt" sz="quarter"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i="0">
                <a:latin typeface="Arial" charset="0"/>
              </a:defRPr>
            </a:lvl1pPr>
          </a:lstStyle>
          <a:p>
            <a:pPr>
              <a:defRPr/>
            </a:pPr>
            <a:endParaRPr lang="en-US"/>
          </a:p>
        </p:txBody>
      </p:sp>
      <p:sp>
        <p:nvSpPr>
          <p:cNvPr id="107524" name="Rectangle 4"/>
          <p:cNvSpPr>
            <a:spLocks noGrp="1" noChangeArrowheads="1"/>
          </p:cNvSpPr>
          <p:nvPr>
            <p:ph type="ftr" sz="quarter" idx="2"/>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i="0">
                <a:latin typeface="Arial" charset="0"/>
              </a:defRPr>
            </a:lvl1pPr>
          </a:lstStyle>
          <a:p>
            <a:pPr>
              <a:defRPr/>
            </a:pPr>
            <a:endParaRPr lang="en-US"/>
          </a:p>
        </p:txBody>
      </p:sp>
      <p:sp>
        <p:nvSpPr>
          <p:cNvPr id="107525" name="Rectangle 5"/>
          <p:cNvSpPr>
            <a:spLocks noGrp="1" noChangeArrowheads="1"/>
          </p:cNvSpPr>
          <p:nvPr>
            <p:ph type="sldNum" sz="quarter" idx="3"/>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i="0">
                <a:latin typeface="Arial" charset="0"/>
              </a:defRPr>
            </a:lvl1pPr>
          </a:lstStyle>
          <a:p>
            <a:pPr>
              <a:defRPr/>
            </a:pPr>
            <a:fld id="{160AE21B-954F-41CC-B124-7B4B232AB1BF}" type="slidenum">
              <a:rPr lang="en-US"/>
              <a:pPr>
                <a:defRPr/>
              </a:pPr>
              <a:t>‹#›</a:t>
            </a:fld>
            <a:endParaRPr lang="en-US"/>
          </a:p>
        </p:txBody>
      </p:sp>
    </p:spTree>
    <p:extLst>
      <p:ext uri="{BB962C8B-B14F-4D97-AF65-F5344CB8AC3E}">
        <p14:creationId xmlns:p14="http://schemas.microsoft.com/office/powerpoint/2010/main" val="189582343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defRPr sz="1200" i="0">
                <a:latin typeface="Arial" charset="0"/>
              </a:defRPr>
            </a:lvl1pPr>
          </a:lstStyle>
          <a:p>
            <a:pPr>
              <a:defRPr/>
            </a:pPr>
            <a:endParaRPr lang="en-US"/>
          </a:p>
        </p:txBody>
      </p:sp>
      <p:sp>
        <p:nvSpPr>
          <p:cNvPr id="49155" name="Rectangle 3"/>
          <p:cNvSpPr>
            <a:spLocks noGrp="1" noChangeArrowheads="1"/>
          </p:cNvSpPr>
          <p:nvPr>
            <p:ph type="dt" idx="1"/>
          </p:nvPr>
        </p:nvSpPr>
        <p:spPr bwMode="auto">
          <a:xfrm>
            <a:off x="4143375" y="0"/>
            <a:ext cx="3170238" cy="481013"/>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lvl1pPr algn="r">
              <a:defRPr sz="1200" i="0">
                <a:latin typeface="Arial" charset="0"/>
              </a:defRPr>
            </a:lvl1pPr>
          </a:lstStyle>
          <a:p>
            <a:pPr>
              <a:defRPr/>
            </a:pPr>
            <a:endParaRPr lang="en-US"/>
          </a:p>
        </p:txBody>
      </p:sp>
      <p:sp>
        <p:nvSpPr>
          <p:cNvPr id="55300" name="Rectangle 4"/>
          <p:cNvSpPr>
            <a:spLocks noGrp="1" noRot="1" noChangeAspect="1" noChangeArrowheads="1" noTextEdit="1"/>
          </p:cNvSpPr>
          <p:nvPr>
            <p:ph type="sldImg" idx="2"/>
          </p:nvPr>
        </p:nvSpPr>
        <p:spPr bwMode="auto">
          <a:xfrm>
            <a:off x="1257300" y="719138"/>
            <a:ext cx="48006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7" name="Rectangle 5"/>
          <p:cNvSpPr>
            <a:spLocks noGrp="1" noChangeArrowheads="1"/>
          </p:cNvSpPr>
          <p:nvPr>
            <p:ph type="body" sz="quarter" idx="3"/>
          </p:nvPr>
        </p:nvSpPr>
        <p:spPr bwMode="auto">
          <a:xfrm>
            <a:off x="731838" y="4560888"/>
            <a:ext cx="5851525" cy="4321175"/>
          </a:xfrm>
          <a:prstGeom prst="rect">
            <a:avLst/>
          </a:prstGeom>
          <a:noFill/>
          <a:ln w="9525">
            <a:noFill/>
            <a:miter lim="800000"/>
            <a:headEnd/>
            <a:tailEnd/>
          </a:ln>
          <a:effectLst/>
        </p:spPr>
        <p:txBody>
          <a:bodyPr vert="horz" wrap="square" lIns="94851" tIns="47425" rIns="94851" bIns="4742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defRPr sz="1200" i="0">
                <a:latin typeface="Arial" charset="0"/>
              </a:defRPr>
            </a:lvl1pPr>
          </a:lstStyle>
          <a:p>
            <a:pPr>
              <a:defRPr/>
            </a:pPr>
            <a:endParaRPr lang="en-US"/>
          </a:p>
        </p:txBody>
      </p:sp>
      <p:sp>
        <p:nvSpPr>
          <p:cNvPr id="49159" name="Rectangle 7"/>
          <p:cNvSpPr>
            <a:spLocks noGrp="1" noChangeArrowheads="1"/>
          </p:cNvSpPr>
          <p:nvPr>
            <p:ph type="sldNum" sz="quarter" idx="5"/>
          </p:nvPr>
        </p:nvSpPr>
        <p:spPr bwMode="auto">
          <a:xfrm>
            <a:off x="4143375" y="9118600"/>
            <a:ext cx="3170238" cy="481013"/>
          </a:xfrm>
          <a:prstGeom prst="rect">
            <a:avLst/>
          </a:prstGeom>
          <a:noFill/>
          <a:ln w="9525">
            <a:noFill/>
            <a:miter lim="800000"/>
            <a:headEnd/>
            <a:tailEnd/>
          </a:ln>
          <a:effectLst/>
        </p:spPr>
        <p:txBody>
          <a:bodyPr vert="horz" wrap="square" lIns="94851" tIns="47425" rIns="94851" bIns="47425" numCol="1" anchor="b" anchorCtr="0" compatLnSpc="1">
            <a:prstTxWarp prst="textNoShape">
              <a:avLst/>
            </a:prstTxWarp>
          </a:bodyPr>
          <a:lstStyle>
            <a:lvl1pPr algn="r">
              <a:defRPr sz="1200" i="0">
                <a:latin typeface="Arial" charset="0"/>
              </a:defRPr>
            </a:lvl1pPr>
          </a:lstStyle>
          <a:p>
            <a:pPr>
              <a:defRPr/>
            </a:pPr>
            <a:fld id="{42EB6FC2-980E-45C1-B372-56D7258276D0}" type="slidenum">
              <a:rPr lang="en-US"/>
              <a:pPr>
                <a:defRPr/>
              </a:pPr>
              <a:t>‹#›</a:t>
            </a:fld>
            <a:endParaRPr lang="en-US"/>
          </a:p>
        </p:txBody>
      </p:sp>
    </p:spTree>
    <p:extLst>
      <p:ext uri="{BB962C8B-B14F-4D97-AF65-F5344CB8AC3E}">
        <p14:creationId xmlns:p14="http://schemas.microsoft.com/office/powerpoint/2010/main" val="138775499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a:t>
            </a:fld>
            <a:endParaRPr lang="en-US"/>
          </a:p>
        </p:txBody>
      </p:sp>
    </p:spTree>
    <p:extLst>
      <p:ext uri="{BB962C8B-B14F-4D97-AF65-F5344CB8AC3E}">
        <p14:creationId xmlns:p14="http://schemas.microsoft.com/office/powerpoint/2010/main" val="608514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Resistance trends in salmonellae from specific animal reservoirs helps understand the sources of resistance.  Here we see that ceftriaxone-resistant is common in cattle sources.</a:t>
            </a:r>
            <a:endParaRPr lang="en-US" dirty="0"/>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10</a:t>
            </a:fld>
            <a:endParaRPr lang="en-US"/>
          </a:p>
        </p:txBody>
      </p:sp>
    </p:spTree>
    <p:extLst>
      <p:ext uri="{BB962C8B-B14F-4D97-AF65-F5344CB8AC3E}">
        <p14:creationId xmlns:p14="http://schemas.microsoft.com/office/powerpoint/2010/main" val="32436309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Combining serotype information shows that cattle are a likely source of ceftriaxone-resistant </a:t>
            </a:r>
            <a:r>
              <a:rPr lang="en-US" dirty="0"/>
              <a:t>S. </a:t>
            </a:r>
            <a:r>
              <a:rPr lang="en-US" dirty="0" smtClean="0"/>
              <a:t>Newport specifically.</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11</a:t>
            </a:fld>
            <a:endParaRPr lang="en-US"/>
          </a:p>
        </p:txBody>
      </p:sp>
    </p:spTree>
    <p:extLst>
      <p:ext uri="{BB962C8B-B14F-4D97-AF65-F5344CB8AC3E}">
        <p14:creationId xmlns:p14="http://schemas.microsoft.com/office/powerpoint/2010/main" val="22735949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Pulsed field gel electrophoresis (PFGE) uses enzymes to cleave DNA into fragments, forming a pattern of DNA bands.  This information is used to compare Salmonella strains for genetic relatedness.  When combined with other information such as source, date, geographic location, antibiotic resistance and serotype, this information can greatly aid in understanding the evolution and spread of resistance and help in outbreak investigations.</a:t>
            </a:r>
            <a:endParaRPr lang="en-US" dirty="0"/>
          </a:p>
        </p:txBody>
      </p:sp>
      <p:sp>
        <p:nvSpPr>
          <p:cNvPr id="4" name="Slide Number Placeholder 3"/>
          <p:cNvSpPr>
            <a:spLocks noGrp="1"/>
          </p:cNvSpPr>
          <p:nvPr>
            <p:ph type="sldNum" sz="quarter" idx="10"/>
          </p:nvPr>
        </p:nvSpPr>
        <p:spPr/>
        <p:txBody>
          <a:bodyPr/>
          <a:lstStyle/>
          <a:p>
            <a:fld id="{C1BB5DE6-0C61-4F12-BB63-EEDF74E06B9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7E614C0F-382D-466D-B344-620A73D1319D}" type="slidenum">
              <a:rPr lang="en-US" i="0" smtClean="0"/>
              <a:pPr eaLnBrk="1" hangingPunct="1"/>
              <a:t>13</a:t>
            </a:fld>
            <a:endParaRPr lang="en-US" i="0" smtClean="0"/>
          </a:p>
        </p:txBody>
      </p:sp>
      <p:sp>
        <p:nvSpPr>
          <p:cNvPr id="67587" name="Rectangle 2"/>
          <p:cNvSpPr>
            <a:spLocks noGrp="1" noRot="1" noChangeAspect="1" noChangeArrowheads="1" noTextEdit="1"/>
          </p:cNvSpPr>
          <p:nvPr>
            <p:ph type="sldImg"/>
          </p:nvPr>
        </p:nvSpPr>
        <p:spPr>
          <a:ln/>
        </p:spPr>
      </p:sp>
      <p:sp>
        <p:nvSpPr>
          <p:cNvPr id="2" name="Notes Placeholder 1"/>
          <p:cNvSpPr>
            <a:spLocks noGrp="1"/>
          </p:cNvSpPr>
          <p:nvPr>
            <p:ph type="body" sz="quarter" idx="10"/>
          </p:nvPr>
        </p:nvSpPr>
        <p:spPr/>
        <p:txBody>
          <a:bodyPr/>
          <a:lstStyle/>
          <a:p>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how the NARMS database was used in a major outbreak to help identify the food source carrying the outbreak strain of Salmonella Heidelberg.</a:t>
            </a:r>
            <a:endParaRPr lang="en-US" dirty="0"/>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14</a:t>
            </a:fld>
            <a:endParaRPr lang="en-US"/>
          </a:p>
        </p:txBody>
      </p:sp>
    </p:spTree>
    <p:extLst>
      <p:ext uri="{BB962C8B-B14F-4D97-AF65-F5344CB8AC3E}">
        <p14:creationId xmlns:p14="http://schemas.microsoft.com/office/powerpoint/2010/main" val="36513555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15</a:t>
            </a:fld>
            <a:endParaRPr lang="en-US"/>
          </a:p>
        </p:txBody>
      </p:sp>
    </p:spTree>
    <p:extLst>
      <p:ext uri="{BB962C8B-B14F-4D97-AF65-F5344CB8AC3E}">
        <p14:creationId xmlns:p14="http://schemas.microsoft.com/office/powerpoint/2010/main" val="26898286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a:t>
            </a:r>
            <a:r>
              <a:rPr lang="en-US" baseline="0" dirty="0" smtClean="0"/>
              <a:t> the history of NARMS and regulatory activities (items below arrow) related to NARMS data.</a:t>
            </a:r>
            <a:endParaRPr lang="en-US" dirty="0"/>
          </a:p>
        </p:txBody>
      </p:sp>
      <p:sp>
        <p:nvSpPr>
          <p:cNvPr id="4" name="Slide Number Placeholder 3"/>
          <p:cNvSpPr>
            <a:spLocks noGrp="1"/>
          </p:cNvSpPr>
          <p:nvPr>
            <p:ph type="sldNum" sz="quarter" idx="10"/>
          </p:nvPr>
        </p:nvSpPr>
        <p:spPr/>
        <p:txBody>
          <a:bodyPr/>
          <a:lstStyle/>
          <a:p>
            <a:pPr>
              <a:defRPr/>
            </a:pPr>
            <a:fld id="{2A7374AC-3ACB-41C4-85A9-4CA8B0D030C8}" type="slidenum">
              <a:rPr lang="en-US" smtClean="0">
                <a:solidFill>
                  <a:prstClr val="black"/>
                </a:solidFill>
              </a:rPr>
              <a:pPr>
                <a:defRPr/>
              </a:pPr>
              <a:t>16</a:t>
            </a:fld>
            <a:endParaRPr lang="en-US">
              <a:solidFill>
                <a:prstClr val="black"/>
              </a:solidFill>
            </a:endParaRPr>
          </a:p>
        </p:txBody>
      </p:sp>
    </p:spTree>
    <p:extLst>
      <p:ext uri="{BB962C8B-B14F-4D97-AF65-F5344CB8AC3E}">
        <p14:creationId xmlns:p14="http://schemas.microsoft.com/office/powerpoint/2010/main" val="1523811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17</a:t>
            </a:fld>
            <a:endParaRPr lang="en-US"/>
          </a:p>
        </p:txBody>
      </p:sp>
    </p:spTree>
    <p:extLst>
      <p:ext uri="{BB962C8B-B14F-4D97-AF65-F5344CB8AC3E}">
        <p14:creationId xmlns:p14="http://schemas.microsoft.com/office/powerpoint/2010/main" val="32044428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18</a:t>
            </a:fld>
            <a:endParaRPr lang="en-US"/>
          </a:p>
        </p:txBody>
      </p:sp>
    </p:spTree>
    <p:extLst>
      <p:ext uri="{BB962C8B-B14F-4D97-AF65-F5344CB8AC3E}">
        <p14:creationId xmlns:p14="http://schemas.microsoft.com/office/powerpoint/2010/main" val="7636814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C1BB5DE6-0C61-4F12-BB63-EEDF74E06B96}"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70662" indent="-296408" eaLnBrk="0" hangingPunct="0">
              <a:defRPr>
                <a:solidFill>
                  <a:schemeClr val="tx1"/>
                </a:solidFill>
                <a:latin typeface="Arial" pitchFamily="34" charset="0"/>
              </a:defRPr>
            </a:lvl2pPr>
            <a:lvl3pPr marL="1185634" indent="-237127" eaLnBrk="0" hangingPunct="0">
              <a:defRPr>
                <a:solidFill>
                  <a:schemeClr val="tx1"/>
                </a:solidFill>
                <a:latin typeface="Arial" pitchFamily="34" charset="0"/>
              </a:defRPr>
            </a:lvl3pPr>
            <a:lvl4pPr marL="1659887" indent="-237127" eaLnBrk="0" hangingPunct="0">
              <a:defRPr>
                <a:solidFill>
                  <a:schemeClr val="tx1"/>
                </a:solidFill>
                <a:latin typeface="Arial" pitchFamily="34" charset="0"/>
              </a:defRPr>
            </a:lvl4pPr>
            <a:lvl5pPr marL="2134141" indent="-237127" eaLnBrk="0" hangingPunct="0">
              <a:defRPr>
                <a:solidFill>
                  <a:schemeClr val="tx1"/>
                </a:solidFill>
                <a:latin typeface="Arial" pitchFamily="34" charset="0"/>
              </a:defRPr>
            </a:lvl5pPr>
            <a:lvl6pPr marL="2608395" indent="-237127" eaLnBrk="0" fontAlgn="base" hangingPunct="0">
              <a:spcBef>
                <a:spcPct val="0"/>
              </a:spcBef>
              <a:spcAft>
                <a:spcPct val="0"/>
              </a:spcAft>
              <a:defRPr>
                <a:solidFill>
                  <a:schemeClr val="tx1"/>
                </a:solidFill>
                <a:latin typeface="Arial" pitchFamily="34" charset="0"/>
              </a:defRPr>
            </a:lvl6pPr>
            <a:lvl7pPr marL="3082648" indent="-237127" eaLnBrk="0" fontAlgn="base" hangingPunct="0">
              <a:spcBef>
                <a:spcPct val="0"/>
              </a:spcBef>
              <a:spcAft>
                <a:spcPct val="0"/>
              </a:spcAft>
              <a:defRPr>
                <a:solidFill>
                  <a:schemeClr val="tx1"/>
                </a:solidFill>
                <a:latin typeface="Arial" pitchFamily="34" charset="0"/>
              </a:defRPr>
            </a:lvl7pPr>
            <a:lvl8pPr marL="3556902" indent="-237127" eaLnBrk="0" fontAlgn="base" hangingPunct="0">
              <a:spcBef>
                <a:spcPct val="0"/>
              </a:spcBef>
              <a:spcAft>
                <a:spcPct val="0"/>
              </a:spcAft>
              <a:defRPr>
                <a:solidFill>
                  <a:schemeClr val="tx1"/>
                </a:solidFill>
                <a:latin typeface="Arial" pitchFamily="34" charset="0"/>
              </a:defRPr>
            </a:lvl8pPr>
            <a:lvl9pPr marL="4031155" indent="-237127" eaLnBrk="0" fontAlgn="base" hangingPunct="0">
              <a:spcBef>
                <a:spcPct val="0"/>
              </a:spcBef>
              <a:spcAft>
                <a:spcPct val="0"/>
              </a:spcAft>
              <a:defRPr>
                <a:solidFill>
                  <a:schemeClr val="tx1"/>
                </a:solidFill>
                <a:latin typeface="Arial" pitchFamily="34" charset="0"/>
              </a:defRPr>
            </a:lvl9pPr>
          </a:lstStyle>
          <a:p>
            <a:pPr eaLnBrk="1" hangingPunct="1"/>
            <a:fld id="{25736588-6D8E-41A1-9007-7C624C8A703C}" type="slidenum">
              <a:rPr lang="en-US" smtClean="0"/>
              <a:pPr eaLnBrk="1" hangingPunct="1"/>
              <a:t>2</a:t>
            </a:fld>
            <a:endParaRPr lang="en-US" smtClean="0"/>
          </a:p>
        </p:txBody>
      </p:sp>
      <p:sp>
        <p:nvSpPr>
          <p:cNvPr id="43011" name="Rectangle 2"/>
          <p:cNvSpPr>
            <a:spLocks noGrp="1" noRot="1" noChangeAspect="1" noChangeArrowheads="1" noTextEdit="1"/>
          </p:cNvSpPr>
          <p:nvPr>
            <p:ph type="sldImg"/>
          </p:nvPr>
        </p:nvSpPr>
        <p:spPr>
          <a:xfrm>
            <a:off x="1255713" y="719138"/>
            <a:ext cx="4802187" cy="3602037"/>
          </a:xfrm>
          <a:ln/>
        </p:spPr>
      </p:sp>
      <p:sp>
        <p:nvSpPr>
          <p:cNvPr id="43012" name="Rectangle 3"/>
          <p:cNvSpPr>
            <a:spLocks noGrp="1" noChangeArrowheads="1"/>
          </p:cNvSpPr>
          <p:nvPr>
            <p:ph type="body" idx="1"/>
          </p:nvPr>
        </p:nvSpPr>
        <p:spPr>
          <a:xfrm>
            <a:off x="975693" y="4561226"/>
            <a:ext cx="5363817" cy="4320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5168" tIns="47584" rIns="95168" bIns="47584"/>
          <a:lstStyle/>
          <a:p>
            <a:pPr eaLnBrk="1" hangingPunct="1"/>
            <a:endParaRPr lang="en-US"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7D061DD4-58D1-4518-AA76-BE4D83077A66}" type="slidenum">
              <a:rPr lang="en-US" i="0" smtClean="0">
                <a:cs typeface="Arial" pitchFamily="34" charset="0"/>
              </a:rPr>
              <a:pPr eaLnBrk="1" hangingPunct="1"/>
              <a:t>20</a:t>
            </a:fld>
            <a:endParaRPr lang="en-US" i="0" smtClean="0">
              <a:cs typeface="Arial" pitchFamily="34" charset="0"/>
            </a:endParaRPr>
          </a:p>
        </p:txBody>
      </p:sp>
      <p:sp>
        <p:nvSpPr>
          <p:cNvPr id="72707" name="Rectangle 2"/>
          <p:cNvSpPr>
            <a:spLocks noGrp="1" noRot="1" noChangeAspect="1" noChangeArrowheads="1" noTextEdit="1"/>
          </p:cNvSpPr>
          <p:nvPr>
            <p:ph type="sldImg"/>
          </p:nvPr>
        </p:nvSpPr>
        <p:spPr>
          <a:xfrm>
            <a:off x="1254125" y="719138"/>
            <a:ext cx="4803775" cy="3603625"/>
          </a:xfrm>
          <a:ln/>
        </p:spPr>
      </p:sp>
      <p:sp>
        <p:nvSpPr>
          <p:cNvPr id="72708" name="Rectangle 3"/>
          <p:cNvSpPr>
            <a:spLocks noGrp="1" noChangeArrowheads="1"/>
          </p:cNvSpPr>
          <p:nvPr>
            <p:ph type="body" idx="1"/>
          </p:nvPr>
        </p:nvSpPr>
        <p:spPr>
          <a:xfrm>
            <a:off x="976313" y="4562475"/>
            <a:ext cx="5362575"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70662" indent="-296408" eaLnBrk="0" hangingPunct="0">
              <a:defRPr>
                <a:solidFill>
                  <a:schemeClr val="tx1"/>
                </a:solidFill>
                <a:latin typeface="Arial" pitchFamily="34" charset="0"/>
              </a:defRPr>
            </a:lvl2pPr>
            <a:lvl3pPr marL="1185634" indent="-237127" eaLnBrk="0" hangingPunct="0">
              <a:defRPr>
                <a:solidFill>
                  <a:schemeClr val="tx1"/>
                </a:solidFill>
                <a:latin typeface="Arial" pitchFamily="34" charset="0"/>
              </a:defRPr>
            </a:lvl3pPr>
            <a:lvl4pPr marL="1659887" indent="-237127" eaLnBrk="0" hangingPunct="0">
              <a:defRPr>
                <a:solidFill>
                  <a:schemeClr val="tx1"/>
                </a:solidFill>
                <a:latin typeface="Arial" pitchFamily="34" charset="0"/>
              </a:defRPr>
            </a:lvl4pPr>
            <a:lvl5pPr marL="2134141" indent="-237127" eaLnBrk="0" hangingPunct="0">
              <a:defRPr>
                <a:solidFill>
                  <a:schemeClr val="tx1"/>
                </a:solidFill>
                <a:latin typeface="Arial" pitchFamily="34" charset="0"/>
              </a:defRPr>
            </a:lvl5pPr>
            <a:lvl6pPr marL="2608395" indent="-237127" eaLnBrk="0" fontAlgn="base" hangingPunct="0">
              <a:spcBef>
                <a:spcPct val="0"/>
              </a:spcBef>
              <a:spcAft>
                <a:spcPct val="0"/>
              </a:spcAft>
              <a:defRPr>
                <a:solidFill>
                  <a:schemeClr val="tx1"/>
                </a:solidFill>
                <a:latin typeface="Arial" pitchFamily="34" charset="0"/>
              </a:defRPr>
            </a:lvl6pPr>
            <a:lvl7pPr marL="3082648" indent="-237127" eaLnBrk="0" fontAlgn="base" hangingPunct="0">
              <a:spcBef>
                <a:spcPct val="0"/>
              </a:spcBef>
              <a:spcAft>
                <a:spcPct val="0"/>
              </a:spcAft>
              <a:defRPr>
                <a:solidFill>
                  <a:schemeClr val="tx1"/>
                </a:solidFill>
                <a:latin typeface="Arial" pitchFamily="34" charset="0"/>
              </a:defRPr>
            </a:lvl7pPr>
            <a:lvl8pPr marL="3556902" indent="-237127" eaLnBrk="0" fontAlgn="base" hangingPunct="0">
              <a:spcBef>
                <a:spcPct val="0"/>
              </a:spcBef>
              <a:spcAft>
                <a:spcPct val="0"/>
              </a:spcAft>
              <a:defRPr>
                <a:solidFill>
                  <a:schemeClr val="tx1"/>
                </a:solidFill>
                <a:latin typeface="Arial" pitchFamily="34" charset="0"/>
              </a:defRPr>
            </a:lvl8pPr>
            <a:lvl9pPr marL="4031155" indent="-237127" eaLnBrk="0" fontAlgn="base" hangingPunct="0">
              <a:spcBef>
                <a:spcPct val="0"/>
              </a:spcBef>
              <a:spcAft>
                <a:spcPct val="0"/>
              </a:spcAft>
              <a:defRPr>
                <a:solidFill>
                  <a:schemeClr val="tx1"/>
                </a:solidFill>
                <a:latin typeface="Arial" pitchFamily="34" charset="0"/>
              </a:defRPr>
            </a:lvl9pPr>
          </a:lstStyle>
          <a:p>
            <a:pPr eaLnBrk="1" hangingPunct="1"/>
            <a:fld id="{8BF28897-0499-4C67-9AC4-4E8A904F2400}" type="slidenum">
              <a:rPr lang="en-US" smtClean="0"/>
              <a:pPr eaLnBrk="1" hangingPunct="1"/>
              <a:t>3</a:t>
            </a:fld>
            <a:endParaRPr lang="en-US" smtClean="0"/>
          </a:p>
        </p:txBody>
      </p:sp>
      <p:sp>
        <p:nvSpPr>
          <p:cNvPr id="24579" name="Rectangle 2"/>
          <p:cNvSpPr>
            <a:spLocks noChangeArrowheads="1"/>
          </p:cNvSpPr>
          <p:nvPr/>
        </p:nvSpPr>
        <p:spPr bwMode="auto">
          <a:xfrm>
            <a:off x="4146275" y="0"/>
            <a:ext cx="3168926"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46" tIns="47422" rIns="94846" bIns="47422" anchor="ctr"/>
          <a:lstStyle/>
          <a:p>
            <a:endParaRPr lang="en-US"/>
          </a:p>
        </p:txBody>
      </p:sp>
      <p:sp>
        <p:nvSpPr>
          <p:cNvPr id="24580" name="Rectangle 3"/>
          <p:cNvSpPr>
            <a:spLocks noChangeArrowheads="1"/>
          </p:cNvSpPr>
          <p:nvPr/>
        </p:nvSpPr>
        <p:spPr bwMode="auto">
          <a:xfrm>
            <a:off x="4146275" y="9120813"/>
            <a:ext cx="3168926" cy="4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19760" tIns="0" rIns="19760" bIns="0" anchor="b"/>
          <a:lstStyle/>
          <a:p>
            <a:pPr algn="r"/>
            <a:r>
              <a:rPr lang="en-US" sz="1000">
                <a:latin typeface="Times New Roman" pitchFamily="18" charset="0"/>
              </a:rPr>
              <a:t>2</a:t>
            </a:r>
          </a:p>
        </p:txBody>
      </p:sp>
      <p:sp>
        <p:nvSpPr>
          <p:cNvPr id="24581" name="Rectangle 4"/>
          <p:cNvSpPr>
            <a:spLocks noChangeArrowheads="1"/>
          </p:cNvSpPr>
          <p:nvPr/>
        </p:nvSpPr>
        <p:spPr bwMode="auto">
          <a:xfrm>
            <a:off x="0" y="9120813"/>
            <a:ext cx="3170583" cy="480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46" tIns="47422" rIns="94846" bIns="47422" anchor="ctr"/>
          <a:lstStyle/>
          <a:p>
            <a:endParaRPr lang="en-US"/>
          </a:p>
        </p:txBody>
      </p:sp>
      <p:sp>
        <p:nvSpPr>
          <p:cNvPr id="24582" name="Rectangle 5"/>
          <p:cNvSpPr>
            <a:spLocks noChangeArrowheads="1"/>
          </p:cNvSpPr>
          <p:nvPr/>
        </p:nvSpPr>
        <p:spPr bwMode="auto">
          <a:xfrm>
            <a:off x="0" y="0"/>
            <a:ext cx="3170583" cy="480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none" lIns="94846" tIns="47422" rIns="94846" bIns="47422" anchor="ctr"/>
          <a:lstStyle/>
          <a:p>
            <a:endParaRPr lang="en-US"/>
          </a:p>
        </p:txBody>
      </p:sp>
      <p:sp>
        <p:nvSpPr>
          <p:cNvPr id="24583" name="Rectangle 6"/>
          <p:cNvSpPr>
            <a:spLocks noGrp="1" noRot="1" noChangeAspect="1" noChangeArrowheads="1" noTextEdit="1"/>
          </p:cNvSpPr>
          <p:nvPr>
            <p:ph type="sldImg"/>
          </p:nvPr>
        </p:nvSpPr>
        <p:spPr>
          <a:xfrm>
            <a:off x="1266825" y="727075"/>
            <a:ext cx="4781550" cy="3586163"/>
          </a:xfrm>
          <a:ln w="12700" cap="flat">
            <a:solidFill>
              <a:schemeClr val="tx1"/>
            </a:solidFill>
          </a:ln>
        </p:spPr>
      </p:sp>
      <p:sp>
        <p:nvSpPr>
          <p:cNvPr id="24584" name="Rectangle 7"/>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858" tIns="46106" rIns="93858" bIns="46106"/>
          <a:lstStyle/>
          <a:p>
            <a:pPr marL="235481" indent="-235481"/>
            <a:endParaRPr lang="en-US"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4</a:t>
            </a:fld>
            <a:endParaRPr lang="en-US"/>
          </a:p>
        </p:txBody>
      </p:sp>
    </p:spTree>
    <p:extLst>
      <p:ext uri="{BB962C8B-B14F-4D97-AF65-F5344CB8AC3E}">
        <p14:creationId xmlns:p14="http://schemas.microsoft.com/office/powerpoint/2010/main" val="41113544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5</a:t>
            </a:fld>
            <a:endParaRPr lang="en-US"/>
          </a:p>
        </p:txBody>
      </p:sp>
    </p:spTree>
    <p:extLst>
      <p:ext uri="{BB962C8B-B14F-4D97-AF65-F5344CB8AC3E}">
        <p14:creationId xmlns:p14="http://schemas.microsoft.com/office/powerpoint/2010/main" val="41234230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550054BF-BFEF-4BF5-98CE-E576062CCF8F}" type="slidenum">
              <a:rPr lang="en-US" i="0" smtClean="0">
                <a:cs typeface="Arial" pitchFamily="34" charset="0"/>
              </a:rPr>
              <a:pPr eaLnBrk="1" hangingPunct="1"/>
              <a:t>6</a:t>
            </a:fld>
            <a:endParaRPr lang="en-US" i="0" smtClean="0">
              <a:cs typeface="Arial" pitchFamily="34" charset="0"/>
            </a:endParaRPr>
          </a:p>
        </p:txBody>
      </p:sp>
      <p:sp>
        <p:nvSpPr>
          <p:cNvPr id="60419" name="Rectangle 2"/>
          <p:cNvSpPr>
            <a:spLocks noGrp="1" noRot="1" noChangeAspect="1" noChangeArrowheads="1" noTextEdit="1"/>
          </p:cNvSpPr>
          <p:nvPr>
            <p:ph type="sldImg"/>
          </p:nvPr>
        </p:nvSpPr>
        <p:spPr>
          <a:xfrm>
            <a:off x="1254125" y="719138"/>
            <a:ext cx="4803775" cy="3603625"/>
          </a:xfrm>
          <a:ln/>
        </p:spPr>
      </p:sp>
      <p:sp>
        <p:nvSpPr>
          <p:cNvPr id="60420" name="Rectangle 3"/>
          <p:cNvSpPr>
            <a:spLocks noGrp="1" noChangeArrowheads="1"/>
          </p:cNvSpPr>
          <p:nvPr>
            <p:ph type="body" idx="1"/>
          </p:nvPr>
        </p:nvSpPr>
        <p:spPr>
          <a:xfrm>
            <a:off x="976313" y="4562475"/>
            <a:ext cx="5362575" cy="431958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8269AF18-F14F-40FF-9090-458559496789}" type="slidenum">
              <a:rPr lang="en-US" i="0" smtClean="0"/>
              <a:pPr eaLnBrk="1" hangingPunct="1"/>
              <a:t>7</a:t>
            </a:fld>
            <a:endParaRPr lang="en-US" i="0" smtClean="0"/>
          </a:p>
        </p:txBody>
      </p:sp>
      <p:sp>
        <p:nvSpPr>
          <p:cNvPr id="61443" name="Rectangle 2"/>
          <p:cNvSpPr>
            <a:spLocks noGrp="1" noRot="1" noChangeAspect="1" noChangeArrowheads="1" noTextEdit="1"/>
          </p:cNvSpPr>
          <p:nvPr>
            <p:ph type="sldImg"/>
          </p:nvPr>
        </p:nvSpPr>
        <p:spPr>
          <a:xfrm>
            <a:off x="1258888" y="719138"/>
            <a:ext cx="4805362" cy="3603625"/>
          </a:xfrm>
          <a:ln/>
        </p:spPr>
      </p:sp>
      <p:sp>
        <p:nvSpPr>
          <p:cNvPr id="61444" name="Rectangle 3"/>
          <p:cNvSpPr>
            <a:spLocks noGrp="1" noChangeArrowheads="1"/>
          </p:cNvSpPr>
          <p:nvPr>
            <p:ph type="body" idx="1"/>
          </p:nvPr>
        </p:nvSpPr>
        <p:spPr>
          <a:xfrm>
            <a:off x="976313" y="4560888"/>
            <a:ext cx="5362575" cy="43211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smtClean="0">
                <a:latin typeface="Arial" pitchFamily="34" charset="0"/>
              </a:rPr>
              <a:t>CDC For Salmonella:  started with 14 sites in 1996 and was nationwide by 2003.  Includes 53 labs in all 50 states for </a:t>
            </a:r>
            <a:r>
              <a:rPr lang="en-US" i="1" dirty="0" smtClean="0">
                <a:latin typeface="Arial" pitchFamily="34" charset="0"/>
              </a:rPr>
              <a:t>Salmonella</a:t>
            </a:r>
            <a:r>
              <a:rPr lang="en-US" dirty="0" smtClean="0">
                <a:latin typeface="Arial" pitchFamily="34" charset="0"/>
              </a:rPr>
              <a:t>.  For </a:t>
            </a:r>
            <a:r>
              <a:rPr lang="en-US" i="1" dirty="0" smtClean="0">
                <a:latin typeface="Arial" pitchFamily="34" charset="0"/>
              </a:rPr>
              <a:t>Campylobacter </a:t>
            </a:r>
            <a:r>
              <a:rPr lang="en-US" dirty="0" smtClean="0">
                <a:latin typeface="Arial" pitchFamily="34" charset="0"/>
              </a:rPr>
              <a:t>– started with 5 sites in 1997 and now from all 10 FoodNet sites</a:t>
            </a:r>
          </a:p>
          <a:p>
            <a:pPr eaLnBrk="1" hangingPunct="1"/>
            <a:endParaRPr lang="en-US" dirty="0" smtClean="0">
              <a:latin typeface="Arial" pitchFamily="34" charset="0"/>
            </a:endParaRPr>
          </a:p>
          <a:p>
            <a:pPr eaLnBrk="1" hangingPunct="1"/>
            <a:r>
              <a:rPr lang="en-US" dirty="0" smtClean="0">
                <a:latin typeface="Arial" pitchFamily="34" charset="0"/>
              </a:rPr>
              <a:t>USDA – FSIS HAACP </a:t>
            </a:r>
            <a:r>
              <a:rPr lang="en-US" i="1" dirty="0" smtClean="0">
                <a:latin typeface="Arial" pitchFamily="34" charset="0"/>
              </a:rPr>
              <a:t>Salmonella</a:t>
            </a:r>
            <a:r>
              <a:rPr lang="en-US" dirty="0" smtClean="0">
                <a:latin typeface="Arial" pitchFamily="34" charset="0"/>
              </a:rPr>
              <a:t> isolates are collected at federally inspected slaughter and processing plants (from carcass </a:t>
            </a:r>
            <a:r>
              <a:rPr lang="en-US" dirty="0" err="1" smtClean="0">
                <a:latin typeface="Arial" pitchFamily="34" charset="0"/>
              </a:rPr>
              <a:t>rinsates</a:t>
            </a:r>
            <a:r>
              <a:rPr lang="en-US" dirty="0" smtClean="0">
                <a:latin typeface="Arial" pitchFamily="34" charset="0"/>
              </a:rPr>
              <a:t>, carcass swabs, and ground products), and sent to the Western, Eastern, and Midwestern labs, then forwarded to the ARS lab in Athens, GA.  The other three NARMS organisms are isolated only from chicken carcasses received at the Easter FSIS lab.</a:t>
            </a:r>
          </a:p>
          <a:p>
            <a:pPr eaLnBrk="1" hangingPunct="1"/>
            <a:endParaRPr lang="en-US" dirty="0">
              <a:latin typeface="Arial" pitchFamily="34" charset="0"/>
            </a:endParaRPr>
          </a:p>
          <a:p>
            <a:pPr eaLnBrk="1" hangingPunct="1"/>
            <a:r>
              <a:rPr lang="en-US" dirty="0" smtClean="0">
                <a:latin typeface="Arial" pitchFamily="34" charset="0"/>
              </a:rPr>
              <a:t>FDA – Tests retail meats from 14 States in 2013.  Each state collects 10 packages each of pork chops, chicken breasts, ground turkey and ground beef on a monthly schedule and cultures for all 4 NARMS bacteria.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Understanding the serotypes predominant in different food animal species can help understand the sources of salmonellae infecting humans.</a:t>
            </a:r>
            <a:endParaRPr lang="en-US" dirty="0"/>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8</a:t>
            </a:fld>
            <a:endParaRPr lang="en-US"/>
          </a:p>
        </p:txBody>
      </p:sp>
    </p:spTree>
    <p:extLst>
      <p:ext uri="{BB962C8B-B14F-4D97-AF65-F5344CB8AC3E}">
        <p14:creationId xmlns:p14="http://schemas.microsoft.com/office/powerpoint/2010/main" val="1960323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NARMS data show how important resistances are spreading in different serotypes, information that can help identify use practices and environments where mitigations might be implemented.</a:t>
            </a:r>
            <a:endParaRPr lang="en-US" dirty="0"/>
          </a:p>
        </p:txBody>
      </p:sp>
      <p:sp>
        <p:nvSpPr>
          <p:cNvPr id="4" name="Slide Number Placeholder 3"/>
          <p:cNvSpPr>
            <a:spLocks noGrp="1"/>
          </p:cNvSpPr>
          <p:nvPr>
            <p:ph type="sldNum" sz="quarter" idx="10"/>
          </p:nvPr>
        </p:nvSpPr>
        <p:spPr/>
        <p:txBody>
          <a:bodyPr/>
          <a:lstStyle/>
          <a:p>
            <a:pPr>
              <a:defRPr/>
            </a:pPr>
            <a:fld id="{42EB6FC2-980E-45C1-B372-56D7258276D0}" type="slidenum">
              <a:rPr lang="en-US" smtClean="0"/>
              <a:pPr>
                <a:defRPr/>
              </a:pPr>
              <a:t>9</a:t>
            </a:fld>
            <a:endParaRPr lang="en-US"/>
          </a:p>
        </p:txBody>
      </p:sp>
    </p:spTree>
    <p:extLst>
      <p:ext uri="{BB962C8B-B14F-4D97-AF65-F5344CB8AC3E}">
        <p14:creationId xmlns:p14="http://schemas.microsoft.com/office/powerpoint/2010/main" val="22562979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B77B49D-D3A4-41EC-9039-79926C650D2E}" type="slidenum">
              <a:rPr lang="en-US"/>
              <a:pPr>
                <a:defRPr/>
              </a:pPr>
              <a:t>‹#›</a:t>
            </a:fld>
            <a:endParaRPr lang="en-US"/>
          </a:p>
        </p:txBody>
      </p:sp>
    </p:spTree>
    <p:extLst>
      <p:ext uri="{BB962C8B-B14F-4D97-AF65-F5344CB8AC3E}">
        <p14:creationId xmlns:p14="http://schemas.microsoft.com/office/powerpoint/2010/main" val="4614132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D444B9DE-21DC-457E-BB0B-2ADC87B67DF7}" type="slidenum">
              <a:rPr lang="en-US"/>
              <a:pPr>
                <a:defRPr/>
              </a:pPr>
              <a:t>‹#›</a:t>
            </a:fld>
            <a:endParaRPr lang="en-US"/>
          </a:p>
        </p:txBody>
      </p:sp>
    </p:spTree>
    <p:extLst>
      <p:ext uri="{BB962C8B-B14F-4D97-AF65-F5344CB8AC3E}">
        <p14:creationId xmlns:p14="http://schemas.microsoft.com/office/powerpoint/2010/main" val="7245991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838200"/>
            <a:ext cx="2057400" cy="56689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838200"/>
            <a:ext cx="6019800" cy="56689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32E0B69-8AFF-4B80-9F9D-0794A8C98419}" type="slidenum">
              <a:rPr lang="en-US"/>
              <a:pPr>
                <a:defRPr/>
              </a:pPr>
              <a:t>‹#›</a:t>
            </a:fld>
            <a:endParaRPr lang="en-US"/>
          </a:p>
        </p:txBody>
      </p:sp>
    </p:spTree>
    <p:extLst>
      <p:ext uri="{BB962C8B-B14F-4D97-AF65-F5344CB8AC3E}">
        <p14:creationId xmlns:p14="http://schemas.microsoft.com/office/powerpoint/2010/main" val="1183514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838200"/>
            <a:ext cx="7924800" cy="914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617AE6-03A3-4C58-8FA8-383768F8A835}" type="slidenum">
              <a:rPr lang="en-US"/>
              <a:pPr>
                <a:defRPr/>
              </a:pPr>
              <a:t>‹#›</a:t>
            </a:fld>
            <a:endParaRPr lang="en-US"/>
          </a:p>
        </p:txBody>
      </p:sp>
    </p:spTree>
    <p:extLst>
      <p:ext uri="{BB962C8B-B14F-4D97-AF65-F5344CB8AC3E}">
        <p14:creationId xmlns:p14="http://schemas.microsoft.com/office/powerpoint/2010/main" val="42078378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09600" y="838200"/>
            <a:ext cx="7924800" cy="9144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981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981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319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319588"/>
            <a:ext cx="4038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228D8E04-0E23-42BC-9B83-E33815B790D0}" type="slidenum">
              <a:rPr lang="en-US"/>
              <a:pPr>
                <a:defRPr/>
              </a:pPr>
              <a:t>‹#›</a:t>
            </a:fld>
            <a:endParaRPr lang="en-US"/>
          </a:p>
        </p:txBody>
      </p:sp>
    </p:spTree>
    <p:extLst>
      <p:ext uri="{BB962C8B-B14F-4D97-AF65-F5344CB8AC3E}">
        <p14:creationId xmlns:p14="http://schemas.microsoft.com/office/powerpoint/2010/main" val="151468716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685800" y="6248400"/>
            <a:ext cx="1905000" cy="457200"/>
          </a:xfrm>
        </p:spPr>
        <p:txBody>
          <a:bodyPr/>
          <a:lstStyle>
            <a:lvl1pPr>
              <a:defRPr/>
            </a:lvl1pPr>
          </a:lstStyle>
          <a:p>
            <a:pPr>
              <a:defRPr/>
            </a:pPr>
            <a:endParaRPr lang="en-US"/>
          </a:p>
        </p:txBody>
      </p:sp>
      <p:sp>
        <p:nvSpPr>
          <p:cNvPr id="6" name="Footer Placeholder 5"/>
          <p:cNvSpPr>
            <a:spLocks noGrp="1"/>
          </p:cNvSpPr>
          <p:nvPr>
            <p:ph type="ftr" sz="quarter" idx="11"/>
          </p:nvPr>
        </p:nvSpPr>
        <p:spPr>
          <a:xfrm>
            <a:off x="3124200" y="6248400"/>
            <a:ext cx="2895600" cy="457200"/>
          </a:xfrm>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6553200" y="6248400"/>
            <a:ext cx="1905000" cy="457200"/>
          </a:xfrm>
        </p:spPr>
        <p:txBody>
          <a:bodyPr/>
          <a:lstStyle>
            <a:lvl1pPr>
              <a:defRPr/>
            </a:lvl1pPr>
          </a:lstStyle>
          <a:p>
            <a:pPr>
              <a:defRPr/>
            </a:pPr>
            <a:fld id="{3D729D23-D5C0-41B8-AE3D-9120ED4CA126}" type="slidenum">
              <a:rPr lang="en-US"/>
              <a:pPr>
                <a:defRPr/>
              </a:pPr>
              <a:t>‹#›</a:t>
            </a:fld>
            <a:endParaRPr lang="en-US"/>
          </a:p>
        </p:txBody>
      </p:sp>
    </p:spTree>
    <p:extLst>
      <p:ext uri="{BB962C8B-B14F-4D97-AF65-F5344CB8AC3E}">
        <p14:creationId xmlns:p14="http://schemas.microsoft.com/office/powerpoint/2010/main" val="26338020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932B4BA-16D0-457F-8B2E-AED7A22CC96B}" type="slidenum">
              <a:rPr lang="en-US"/>
              <a:pPr>
                <a:defRPr/>
              </a:pPr>
              <a:t>‹#›</a:t>
            </a:fld>
            <a:endParaRPr lang="en-US"/>
          </a:p>
        </p:txBody>
      </p:sp>
    </p:spTree>
    <p:extLst>
      <p:ext uri="{BB962C8B-B14F-4D97-AF65-F5344CB8AC3E}">
        <p14:creationId xmlns:p14="http://schemas.microsoft.com/office/powerpoint/2010/main" val="3161971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99589BF-8C66-4BEF-9494-32D1732BD668}" type="slidenum">
              <a:rPr lang="en-US"/>
              <a:pPr>
                <a:defRPr/>
              </a:pPr>
              <a:t>‹#›</a:t>
            </a:fld>
            <a:endParaRPr lang="en-US"/>
          </a:p>
        </p:txBody>
      </p:sp>
    </p:spTree>
    <p:extLst>
      <p:ext uri="{BB962C8B-B14F-4D97-AF65-F5344CB8AC3E}">
        <p14:creationId xmlns:p14="http://schemas.microsoft.com/office/powerpoint/2010/main" val="1644419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A2E2827-26D8-417B-8FF6-2E34C59CF65E}" type="slidenum">
              <a:rPr lang="en-US"/>
              <a:pPr>
                <a:defRPr/>
              </a:pPr>
              <a:t>‹#›</a:t>
            </a:fld>
            <a:endParaRPr lang="en-US"/>
          </a:p>
        </p:txBody>
      </p:sp>
    </p:spTree>
    <p:extLst>
      <p:ext uri="{BB962C8B-B14F-4D97-AF65-F5344CB8AC3E}">
        <p14:creationId xmlns:p14="http://schemas.microsoft.com/office/powerpoint/2010/main" val="27749873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0301628-2C9C-4DAF-87C8-66C7EDCEA2B7}" type="slidenum">
              <a:rPr lang="en-US"/>
              <a:pPr>
                <a:defRPr/>
              </a:pPr>
              <a:t>‹#›</a:t>
            </a:fld>
            <a:endParaRPr lang="en-US"/>
          </a:p>
        </p:txBody>
      </p:sp>
    </p:spTree>
    <p:extLst>
      <p:ext uri="{BB962C8B-B14F-4D97-AF65-F5344CB8AC3E}">
        <p14:creationId xmlns:p14="http://schemas.microsoft.com/office/powerpoint/2010/main" val="32617397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5639FF2F-9615-4213-ABB9-161F333C3EE4}" type="slidenum">
              <a:rPr lang="en-US"/>
              <a:pPr>
                <a:defRPr/>
              </a:pPr>
              <a:t>‹#›</a:t>
            </a:fld>
            <a:endParaRPr lang="en-US"/>
          </a:p>
        </p:txBody>
      </p:sp>
    </p:spTree>
    <p:extLst>
      <p:ext uri="{BB962C8B-B14F-4D97-AF65-F5344CB8AC3E}">
        <p14:creationId xmlns:p14="http://schemas.microsoft.com/office/powerpoint/2010/main" val="405341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64999364-F2FF-430D-AF98-DF3C4C8E870D}" type="slidenum">
              <a:rPr lang="en-US"/>
              <a:pPr>
                <a:defRPr/>
              </a:pPr>
              <a:t>‹#›</a:t>
            </a:fld>
            <a:endParaRPr lang="en-US"/>
          </a:p>
        </p:txBody>
      </p:sp>
    </p:spTree>
    <p:extLst>
      <p:ext uri="{BB962C8B-B14F-4D97-AF65-F5344CB8AC3E}">
        <p14:creationId xmlns:p14="http://schemas.microsoft.com/office/powerpoint/2010/main" val="33724763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ADE3472-CBCC-4A48-9995-0CE8A4E77D58}" type="slidenum">
              <a:rPr lang="en-US"/>
              <a:pPr>
                <a:defRPr/>
              </a:pPr>
              <a:t>‹#›</a:t>
            </a:fld>
            <a:endParaRPr lang="en-US"/>
          </a:p>
        </p:txBody>
      </p:sp>
    </p:spTree>
    <p:extLst>
      <p:ext uri="{BB962C8B-B14F-4D97-AF65-F5344CB8AC3E}">
        <p14:creationId xmlns:p14="http://schemas.microsoft.com/office/powerpoint/2010/main" val="3566979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5499E0-549B-45E4-89A9-9918B0903F52}" type="slidenum">
              <a:rPr lang="en-US"/>
              <a:pPr>
                <a:defRPr/>
              </a:pPr>
              <a:t>‹#›</a:t>
            </a:fld>
            <a:endParaRPr lang="en-US"/>
          </a:p>
        </p:txBody>
      </p:sp>
    </p:spTree>
    <p:extLst>
      <p:ext uri="{BB962C8B-B14F-4D97-AF65-F5344CB8AC3E}">
        <p14:creationId xmlns:p14="http://schemas.microsoft.com/office/powerpoint/2010/main" val="42432319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609600" y="838200"/>
            <a:ext cx="792480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981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i="0">
                <a:latin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i="0">
                <a:latin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i="0">
                <a:latin typeface="Arial" charset="0"/>
              </a:defRPr>
            </a:lvl1pPr>
          </a:lstStyle>
          <a:p>
            <a:pPr>
              <a:defRPr/>
            </a:pPr>
            <a:fld id="{009D76F4-493B-4538-94AF-07AFAADA9A68}" type="slidenum">
              <a:rPr lang="en-US"/>
              <a:pPr>
                <a:defRPr/>
              </a:pPr>
              <a:t>‹#›</a:t>
            </a:fld>
            <a:endParaRPr lang="en-US"/>
          </a:p>
        </p:txBody>
      </p:sp>
      <p:pic>
        <p:nvPicPr>
          <p:cNvPr id="2055" name="Picture 7" descr="consumer_blue_wave"/>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0" y="0"/>
            <a:ext cx="9140825" cy="974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52" r:id="rId1"/>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 id="2147483767" r:id="rId14"/>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microsoft.com/office/2007/relationships/hdphoto" Target="../media/hdphoto1.wdp"/></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8.emf"/><Relationship Id="rId5" Type="http://schemas.openxmlformats.org/officeDocument/2006/relationships/oleObject" Target="../embeddings/Microsoft_Excel_97-2003_Worksheet1.xls"/><Relationship Id="rId4" Type="http://schemas.openxmlformats.org/officeDocument/2006/relationships/oleObject" Target="../embeddings/oleObject1.bin"/></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0" name="Picture 19" descr="NARMS(fullpag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24200" y="5424488"/>
            <a:ext cx="2895600" cy="120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Subtitle 2"/>
          <p:cNvSpPr>
            <a:spLocks noGrp="1"/>
          </p:cNvSpPr>
          <p:nvPr>
            <p:ph type="subTitle" idx="1"/>
          </p:nvPr>
        </p:nvSpPr>
        <p:spPr>
          <a:xfrm>
            <a:off x="1371600" y="3429000"/>
            <a:ext cx="6400800" cy="1371600"/>
          </a:xfrm>
        </p:spPr>
        <p:txBody>
          <a:bodyPr/>
          <a:lstStyle/>
          <a:p>
            <a:r>
              <a:rPr lang="en-US" sz="1600" b="1" dirty="0" smtClean="0">
                <a:latin typeface="Calibri" pitchFamily="34" charset="0"/>
              </a:rPr>
              <a:t>Patrick McDermott, Ph.D.</a:t>
            </a:r>
          </a:p>
          <a:p>
            <a:r>
              <a:rPr lang="en-US" sz="1600" b="1" dirty="0" smtClean="0">
                <a:latin typeface="Calibri" pitchFamily="34" charset="0"/>
              </a:rPr>
              <a:t>Director, The National Antimicrobial Resistance Monitoring System</a:t>
            </a:r>
          </a:p>
          <a:p>
            <a:r>
              <a:rPr lang="en-US" sz="1600" b="1" dirty="0" smtClean="0">
                <a:latin typeface="Calibri" pitchFamily="34" charset="0"/>
              </a:rPr>
              <a:t>U.S. Food &amp; Drug Administration</a:t>
            </a:r>
          </a:p>
          <a:p>
            <a:r>
              <a:rPr lang="en-US" sz="1600" b="1" dirty="0" smtClean="0">
                <a:latin typeface="Calibri" pitchFamily="34" charset="0"/>
              </a:rPr>
              <a:t>Center for Veterinary Medicine </a:t>
            </a:r>
          </a:p>
          <a:p>
            <a:r>
              <a:rPr lang="en-US" sz="1600" b="1" dirty="0" smtClean="0">
                <a:latin typeface="Calibri" pitchFamily="34" charset="0"/>
              </a:rPr>
              <a:t>Office of Research</a:t>
            </a:r>
          </a:p>
          <a:p>
            <a:r>
              <a:rPr lang="en-US" sz="1600" b="1" dirty="0" smtClean="0">
                <a:latin typeface="Calibri" pitchFamily="34" charset="0"/>
              </a:rPr>
              <a:t>Laurel, MD USA</a:t>
            </a:r>
          </a:p>
          <a:p>
            <a:pPr eaLnBrk="1" hangingPunct="1"/>
            <a:endParaRPr lang="en-US" sz="1600" dirty="0" smtClean="0"/>
          </a:p>
        </p:txBody>
      </p:sp>
      <p:sp>
        <p:nvSpPr>
          <p:cNvPr id="4098" name="Title 1"/>
          <p:cNvSpPr>
            <a:spLocks noGrp="1"/>
          </p:cNvSpPr>
          <p:nvPr>
            <p:ph type="ctrTitle"/>
          </p:nvPr>
        </p:nvSpPr>
        <p:spPr>
          <a:xfrm>
            <a:off x="685800" y="990600"/>
            <a:ext cx="7772400" cy="2609850"/>
          </a:xfrm>
        </p:spPr>
        <p:txBody>
          <a:bodyPr/>
          <a:lstStyle/>
          <a:p>
            <a:pPr eaLnBrk="1" hangingPunct="1"/>
            <a:r>
              <a:rPr lang="en-US" sz="4000" b="1" dirty="0" smtClean="0"/>
              <a:t>The National Antimicrobial Resistance Monitoring System</a:t>
            </a:r>
            <a:endParaRPr lang="en-US" sz="2400"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7"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43F94A53-3581-41AF-B0A4-017FF57BD6C2}" type="slidenum">
              <a:rPr lang="en-US" i="0" smtClean="0"/>
              <a:pPr eaLnBrk="1" hangingPunct="1"/>
              <a:t>10</a:t>
            </a:fld>
            <a:endParaRPr lang="en-US" i="0" smtClean="0"/>
          </a:p>
        </p:txBody>
      </p:sp>
      <p:graphicFrame>
        <p:nvGraphicFramePr>
          <p:cNvPr id="5" name="Chart 4" descr="Resistance trends in salmonellae from specific animal reservoirs helps understand the sources of resistance.  Here we see that ceftriaxone-resistant is common in cattle sources.&#10;"/>
          <p:cNvGraphicFramePr>
            <a:graphicFrameLocks/>
          </p:cNvGraphicFramePr>
          <p:nvPr>
            <p:extLst>
              <p:ext uri="{D42A27DB-BD31-4B8C-83A1-F6EECF244321}">
                <p14:modId xmlns:p14="http://schemas.microsoft.com/office/powerpoint/2010/main" val="1532364019"/>
              </p:ext>
            </p:extLst>
          </p:nvPr>
        </p:nvGraphicFramePr>
        <p:xfrm>
          <a:off x="1143000" y="1676400"/>
          <a:ext cx="6703219" cy="4343400"/>
        </p:xfrm>
        <a:graphic>
          <a:graphicData uri="http://schemas.openxmlformats.org/drawingml/2006/chart">
            <c:chart xmlns:c="http://schemas.openxmlformats.org/drawingml/2006/chart" xmlns:r="http://schemas.openxmlformats.org/officeDocument/2006/relationships" r:id="rId3"/>
          </a:graphicData>
        </a:graphic>
      </p:graphicFrame>
      <p:sp>
        <p:nvSpPr>
          <p:cNvPr id="21506" name="Title 1"/>
          <p:cNvSpPr>
            <a:spLocks noGrp="1"/>
          </p:cNvSpPr>
          <p:nvPr>
            <p:ph type="title"/>
          </p:nvPr>
        </p:nvSpPr>
        <p:spPr>
          <a:xfrm>
            <a:off x="609600" y="1066800"/>
            <a:ext cx="7924800" cy="533400"/>
          </a:xfrm>
        </p:spPr>
        <p:txBody>
          <a:bodyPr/>
          <a:lstStyle/>
          <a:p>
            <a:r>
              <a:rPr lang="en-US" sz="2400" b="1" i="1" dirty="0" smtClean="0"/>
              <a:t>Salmonella</a:t>
            </a:r>
            <a:r>
              <a:rPr lang="en-US" sz="2400" b="1" dirty="0" smtClean="0"/>
              <a:t> Resistant to Ceftriaxone: 1996-2009</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1"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9D87D0C0-1F56-4815-A34E-720A5B227E3E}" type="slidenum">
              <a:rPr lang="en-US" sz="1100" i="0" smtClean="0"/>
              <a:pPr eaLnBrk="1" hangingPunct="1"/>
              <a:t>11</a:t>
            </a:fld>
            <a:endParaRPr lang="en-US" sz="1100" i="0" smtClean="0"/>
          </a:p>
        </p:txBody>
      </p:sp>
      <p:graphicFrame>
        <p:nvGraphicFramePr>
          <p:cNvPr id="5" name="Chart 4" descr="Combining serotype information shows that cattle are a likely source of ceftriaxone-resistant S. Newport specifically.&#10;"/>
          <p:cNvGraphicFramePr>
            <a:graphicFrameLocks/>
          </p:cNvGraphicFramePr>
          <p:nvPr>
            <p:extLst>
              <p:ext uri="{D42A27DB-BD31-4B8C-83A1-F6EECF244321}">
                <p14:modId xmlns:p14="http://schemas.microsoft.com/office/powerpoint/2010/main" val="1056355751"/>
              </p:ext>
            </p:extLst>
          </p:nvPr>
        </p:nvGraphicFramePr>
        <p:xfrm>
          <a:off x="1219200" y="1752600"/>
          <a:ext cx="6784748" cy="4140654"/>
        </p:xfrm>
        <a:graphic>
          <a:graphicData uri="http://schemas.openxmlformats.org/drawingml/2006/chart">
            <c:chart xmlns:c="http://schemas.openxmlformats.org/drawingml/2006/chart" xmlns:r="http://schemas.openxmlformats.org/officeDocument/2006/relationships" r:id="rId3"/>
          </a:graphicData>
        </a:graphic>
      </p:graphicFrame>
      <p:sp>
        <p:nvSpPr>
          <p:cNvPr id="22530" name="Title 1"/>
          <p:cNvSpPr>
            <a:spLocks noGrp="1"/>
          </p:cNvSpPr>
          <p:nvPr>
            <p:ph type="title"/>
          </p:nvPr>
        </p:nvSpPr>
        <p:spPr/>
        <p:txBody>
          <a:bodyPr/>
          <a:lstStyle/>
          <a:p>
            <a:r>
              <a:rPr lang="en-US" sz="1800" b="1" i="1" dirty="0" smtClean="0"/>
              <a:t>Salmonella</a:t>
            </a:r>
            <a:r>
              <a:rPr lang="en-US" sz="1800" b="1" dirty="0" smtClean="0"/>
              <a:t> Newport </a:t>
            </a:r>
            <a:br>
              <a:rPr lang="en-US" sz="1800" b="1" dirty="0" smtClean="0"/>
            </a:br>
            <a:r>
              <a:rPr lang="en-US" sz="1800" b="1" dirty="0" smtClean="0"/>
              <a:t>Resistant to Ceftriaxone: 1996-2009</a:t>
            </a:r>
            <a:endParaRPr lang="en-US" sz="1800"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Number Placeholder 3"/>
          <p:cNvSpPr>
            <a:spLocks noGrp="1"/>
          </p:cNvSpPr>
          <p:nvPr>
            <p:ph type="sldNum" sz="quarter" idx="12"/>
          </p:nvPr>
        </p:nvSpPr>
        <p:spPr>
          <a:noFill/>
        </p:spPr>
        <p:txBody>
          <a:bodyPr/>
          <a:lstStyle/>
          <a:p>
            <a:fld id="{3CF92855-585B-42C4-B22A-5532C75326F4}" type="slidenum">
              <a:rPr lang="en-US"/>
              <a:pPr/>
              <a:t>12</a:t>
            </a:fld>
            <a:endParaRPr lang="en-US"/>
          </a:p>
        </p:txBody>
      </p:sp>
      <p:grpSp>
        <p:nvGrpSpPr>
          <p:cNvPr id="2" name="Group 1" descr="o This slide illustrates that pulsed field gel electrophoresis (PFGE) uses enzymes to cleave DNA into fragments, forming a pattern of DNA bands.  This information is used to compare Salmonella strains for genetic relatedness.  When combined with other information such as source, date, geographic location, antibiotic resistance and serotype, this information can greatly aid in understanding the evolution and spread of resistance and help in outbreak investigations. GE animals can be produced via NT, but for regulatory purposes, are considered."/>
          <p:cNvGrpSpPr/>
          <p:nvPr/>
        </p:nvGrpSpPr>
        <p:grpSpPr>
          <a:xfrm>
            <a:off x="228600" y="1828800"/>
            <a:ext cx="8915400" cy="5029200"/>
            <a:chOff x="228600" y="1828800"/>
            <a:chExt cx="8915400" cy="5029200"/>
          </a:xfrm>
        </p:grpSpPr>
        <p:pic>
          <p:nvPicPr>
            <p:cNvPr id="17412" name="Picture 8" descr="Pulsed field gel electrophoresis (PFGE) uses enzymes to cleave DNA into fragments, forming a pattern of DNA bands.  This information is used to compare Salmonella strains for genetic relatedness.  When combined with other information such as source, date, geographic location, antibiotic resistance and serotype, this information can greatly aid in understanding the evolution and spread of resistance and help in outbreak investigations.&#10;"/>
            <p:cNvPicPr>
              <a:picLocks noChangeAspect="1" noChangeArrowheads="1"/>
            </p:cNvPicPr>
            <p:nvPr/>
          </p:nvPicPr>
          <p:blipFill>
            <a:blip r:embed="rId3"/>
            <a:srcRect/>
            <a:stretch>
              <a:fillRect/>
            </a:stretch>
          </p:blipFill>
          <p:spPr bwMode="auto">
            <a:xfrm>
              <a:off x="228600" y="1828800"/>
              <a:ext cx="8915400" cy="5029200"/>
            </a:xfrm>
            <a:prstGeom prst="rect">
              <a:avLst/>
            </a:prstGeom>
            <a:noFill/>
            <a:ln w="9525">
              <a:noFill/>
              <a:miter lim="800000"/>
              <a:headEnd/>
              <a:tailEnd/>
            </a:ln>
          </p:spPr>
        </p:pic>
        <p:sp>
          <p:nvSpPr>
            <p:cNvPr id="17416" name="Text Box 12"/>
            <p:cNvSpPr txBox="1">
              <a:spLocks noChangeArrowheads="1"/>
            </p:cNvSpPr>
            <p:nvPr/>
          </p:nvSpPr>
          <p:spPr bwMode="auto">
            <a:xfrm>
              <a:off x="1066800" y="2971800"/>
              <a:ext cx="381000" cy="457200"/>
            </a:xfrm>
            <a:prstGeom prst="rect">
              <a:avLst/>
            </a:prstGeom>
            <a:noFill/>
            <a:ln w="9525">
              <a:noFill/>
              <a:miter lim="800000"/>
              <a:headEnd/>
              <a:tailEnd/>
            </a:ln>
          </p:spPr>
          <p:txBody>
            <a:bodyPr>
              <a:spAutoFit/>
            </a:bodyPr>
            <a:lstStyle/>
            <a:p>
              <a:pPr>
                <a:spcBef>
                  <a:spcPct val="50000"/>
                </a:spcBef>
              </a:pPr>
              <a:r>
                <a:rPr lang="en-US" sz="2400" dirty="0">
                  <a:cs typeface="Arial" charset="0"/>
                </a:rPr>
                <a:t>A</a:t>
              </a:r>
            </a:p>
          </p:txBody>
        </p:sp>
        <p:sp>
          <p:nvSpPr>
            <p:cNvPr id="17417" name="Text Box 13"/>
            <p:cNvSpPr txBox="1">
              <a:spLocks noChangeArrowheads="1"/>
            </p:cNvSpPr>
            <p:nvPr/>
          </p:nvSpPr>
          <p:spPr bwMode="auto">
            <a:xfrm>
              <a:off x="1066800" y="4267200"/>
              <a:ext cx="381000" cy="457200"/>
            </a:xfrm>
            <a:prstGeom prst="rect">
              <a:avLst/>
            </a:prstGeom>
            <a:noFill/>
            <a:ln w="9525">
              <a:noFill/>
              <a:miter lim="800000"/>
              <a:headEnd/>
              <a:tailEnd/>
            </a:ln>
          </p:spPr>
          <p:txBody>
            <a:bodyPr>
              <a:spAutoFit/>
            </a:bodyPr>
            <a:lstStyle/>
            <a:p>
              <a:pPr>
                <a:spcBef>
                  <a:spcPct val="50000"/>
                </a:spcBef>
              </a:pPr>
              <a:r>
                <a:rPr lang="en-US" sz="2400">
                  <a:cs typeface="Arial" charset="0"/>
                </a:rPr>
                <a:t>B</a:t>
              </a:r>
            </a:p>
          </p:txBody>
        </p:sp>
        <p:sp>
          <p:nvSpPr>
            <p:cNvPr id="17418" name="Text Box 14"/>
            <p:cNvSpPr txBox="1">
              <a:spLocks noChangeArrowheads="1"/>
            </p:cNvSpPr>
            <p:nvPr/>
          </p:nvSpPr>
          <p:spPr bwMode="auto">
            <a:xfrm>
              <a:off x="990600" y="5867400"/>
              <a:ext cx="381000" cy="457200"/>
            </a:xfrm>
            <a:prstGeom prst="rect">
              <a:avLst/>
            </a:prstGeom>
            <a:noFill/>
            <a:ln w="9525">
              <a:noFill/>
              <a:miter lim="800000"/>
              <a:headEnd/>
              <a:tailEnd/>
            </a:ln>
          </p:spPr>
          <p:txBody>
            <a:bodyPr>
              <a:spAutoFit/>
            </a:bodyPr>
            <a:lstStyle/>
            <a:p>
              <a:pPr>
                <a:spcBef>
                  <a:spcPct val="50000"/>
                </a:spcBef>
              </a:pPr>
              <a:r>
                <a:rPr lang="en-US" sz="2400">
                  <a:cs typeface="Arial" charset="0"/>
                </a:rPr>
                <a:t>C</a:t>
              </a:r>
            </a:p>
          </p:txBody>
        </p:sp>
      </p:grpSp>
      <p:sp>
        <p:nvSpPr>
          <p:cNvPr id="17411" name="Rectangle 2"/>
          <p:cNvSpPr>
            <a:spLocks noGrp="1" noChangeArrowheads="1"/>
          </p:cNvSpPr>
          <p:nvPr>
            <p:ph type="title" idx="4294967295"/>
          </p:nvPr>
        </p:nvSpPr>
        <p:spPr>
          <a:xfrm>
            <a:off x="598488" y="762000"/>
            <a:ext cx="8545512" cy="1069975"/>
          </a:xfrm>
        </p:spPr>
        <p:txBody>
          <a:bodyPr/>
          <a:lstStyle/>
          <a:p>
            <a:pPr eaLnBrk="1" hangingPunct="1"/>
            <a:r>
              <a:rPr lang="en-US" sz="3200" dirty="0" smtClean="0">
                <a:solidFill>
                  <a:schemeClr val="tx1"/>
                </a:solidFill>
              </a:rPr>
              <a:t>MDR-</a:t>
            </a:r>
            <a:r>
              <a:rPr lang="en-US" sz="3200" dirty="0" err="1" smtClean="0">
                <a:solidFill>
                  <a:schemeClr val="tx1"/>
                </a:solidFill>
              </a:rPr>
              <a:t>AmpC</a:t>
            </a:r>
            <a:r>
              <a:rPr lang="en-US" sz="3200" dirty="0" smtClean="0">
                <a:solidFill>
                  <a:schemeClr val="tx1"/>
                </a:solidFill>
              </a:rPr>
              <a:t> of </a:t>
            </a:r>
            <a:r>
              <a:rPr lang="en-US" sz="3200" i="1" dirty="0" smtClean="0">
                <a:solidFill>
                  <a:schemeClr val="tx1"/>
                </a:solidFill>
              </a:rPr>
              <a:t>S. </a:t>
            </a:r>
            <a:r>
              <a:rPr lang="en-US" sz="3200" dirty="0" smtClean="0">
                <a:solidFill>
                  <a:schemeClr val="tx1"/>
                </a:solidFill>
              </a:rPr>
              <a:t>Newport from Animals, Meats and Humans</a:t>
            </a:r>
          </a:p>
        </p:txBody>
      </p:sp>
    </p:spTree>
    <p:extLst>
      <p:ext uri="{BB962C8B-B14F-4D97-AF65-F5344CB8AC3E}">
        <p14:creationId xmlns:p14="http://schemas.microsoft.com/office/powerpoint/2010/main" val="83571125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63" name="Rectangle 3"/>
          <p:cNvSpPr>
            <a:spLocks noGrp="1" noChangeArrowheads="1"/>
          </p:cNvSpPr>
          <p:nvPr>
            <p:ph type="body" sz="half" idx="1"/>
          </p:nvPr>
        </p:nvSpPr>
        <p:spPr>
          <a:xfrm>
            <a:off x="1752600" y="1905000"/>
            <a:ext cx="5867400" cy="4495800"/>
          </a:xfrm>
        </p:spPr>
        <p:txBody>
          <a:bodyPr>
            <a:normAutofit/>
          </a:bodyPr>
          <a:lstStyle/>
          <a:p>
            <a:pPr marL="406400" indent="-406400" eaLnBrk="1" fontAlgn="auto" hangingPunct="1">
              <a:lnSpc>
                <a:spcPct val="80000"/>
              </a:lnSpc>
              <a:spcAft>
                <a:spcPts val="0"/>
              </a:spcAft>
              <a:buClr>
                <a:schemeClr val="tx1"/>
              </a:buClr>
              <a:buSzPct val="120000"/>
              <a:buFont typeface="Wingdings" pitchFamily="2" charset="2"/>
              <a:buChar char="§"/>
              <a:defRPr/>
            </a:pPr>
            <a:r>
              <a:rPr lang="en-US" sz="2000" i="1" dirty="0" smtClean="0">
                <a:latin typeface="+mj-lt"/>
              </a:rPr>
              <a:t>Salmonella</a:t>
            </a:r>
            <a:r>
              <a:rPr lang="en-US" sz="2000" dirty="0" smtClean="0">
                <a:latin typeface="+mj-lt"/>
              </a:rPr>
              <a:t> and </a:t>
            </a:r>
            <a:r>
              <a:rPr lang="en-US" sz="2000" i="1" dirty="0" smtClean="0">
                <a:latin typeface="+mj-lt"/>
              </a:rPr>
              <a:t>Campylobacter</a:t>
            </a:r>
            <a:r>
              <a:rPr lang="en-US" sz="2000" dirty="0" smtClean="0">
                <a:latin typeface="+mj-lt"/>
              </a:rPr>
              <a:t> isolates undergo further molecular characterization</a:t>
            </a:r>
          </a:p>
          <a:p>
            <a:pPr marL="806450" lvl="1" indent="-274320" eaLnBrk="1" fontAlgn="auto" hangingPunct="1">
              <a:lnSpc>
                <a:spcPct val="80000"/>
              </a:lnSpc>
              <a:spcAft>
                <a:spcPts val="0"/>
              </a:spcAft>
              <a:buClr>
                <a:schemeClr val="tx1"/>
              </a:buClr>
              <a:buFont typeface="Wingdings" pitchFamily="2" charset="2"/>
              <a:buChar char="§"/>
              <a:defRPr/>
            </a:pPr>
            <a:r>
              <a:rPr lang="en-US" sz="1800" dirty="0" smtClean="0">
                <a:latin typeface="+mj-lt"/>
              </a:rPr>
              <a:t>PFGE analysis</a:t>
            </a:r>
          </a:p>
          <a:p>
            <a:pPr marL="1149350" lvl="2" indent="-256032" eaLnBrk="1" fontAlgn="auto" hangingPunct="1">
              <a:lnSpc>
                <a:spcPct val="80000"/>
              </a:lnSpc>
              <a:spcAft>
                <a:spcPts val="0"/>
              </a:spcAft>
              <a:buClr>
                <a:schemeClr val="tx1"/>
              </a:buClr>
              <a:buFont typeface="Wingdings" pitchFamily="2" charset="2"/>
              <a:buChar char="§"/>
              <a:defRPr/>
            </a:pPr>
            <a:r>
              <a:rPr lang="en-US" sz="1600" dirty="0" smtClean="0">
                <a:latin typeface="+mj-lt"/>
              </a:rPr>
              <a:t>Follow CDC guidelines for PFGE analysis</a:t>
            </a:r>
          </a:p>
          <a:p>
            <a:pPr marL="1149350" lvl="2" indent="-256032" eaLnBrk="1" fontAlgn="auto" hangingPunct="1">
              <a:lnSpc>
                <a:spcPct val="80000"/>
              </a:lnSpc>
              <a:spcAft>
                <a:spcPts val="0"/>
              </a:spcAft>
              <a:buClr>
                <a:schemeClr val="tx1"/>
              </a:buClr>
              <a:buFont typeface="Wingdings" pitchFamily="2" charset="2"/>
              <a:buChar char="§"/>
              <a:defRPr/>
            </a:pPr>
            <a:r>
              <a:rPr lang="en-US" sz="1600" dirty="0" smtClean="0">
                <a:latin typeface="+mj-lt"/>
              </a:rPr>
              <a:t>Data is shared with </a:t>
            </a:r>
            <a:r>
              <a:rPr lang="en-US" sz="1600" dirty="0" err="1" smtClean="0">
                <a:latin typeface="+mj-lt"/>
              </a:rPr>
              <a:t>PulseNet</a:t>
            </a:r>
            <a:endParaRPr lang="en-US" sz="1600" dirty="0" smtClean="0">
              <a:latin typeface="+mj-lt"/>
            </a:endParaRPr>
          </a:p>
          <a:p>
            <a:pPr marL="1149350" lvl="2" indent="-256032" eaLnBrk="1" fontAlgn="auto" hangingPunct="1">
              <a:lnSpc>
                <a:spcPct val="80000"/>
              </a:lnSpc>
              <a:spcAft>
                <a:spcPts val="0"/>
              </a:spcAft>
              <a:buClr>
                <a:schemeClr val="tx1"/>
              </a:buClr>
              <a:buFont typeface="Wingdings" pitchFamily="2" charset="2"/>
              <a:buChar char="§"/>
              <a:defRPr/>
            </a:pPr>
            <a:r>
              <a:rPr lang="en-US" sz="1600" dirty="0" smtClean="0">
                <a:latin typeface="+mj-lt"/>
              </a:rPr>
              <a:t>CVM </a:t>
            </a:r>
            <a:r>
              <a:rPr lang="en-US" sz="1600" dirty="0" err="1" smtClean="0">
                <a:latin typeface="+mj-lt"/>
              </a:rPr>
              <a:t>PulseNet</a:t>
            </a:r>
            <a:r>
              <a:rPr lang="en-US" sz="1600" dirty="0" smtClean="0">
                <a:latin typeface="+mj-lt"/>
              </a:rPr>
              <a:t> database has more than 12,000 data entries, including</a:t>
            </a:r>
            <a:r>
              <a:rPr lang="en-US" sz="1800" dirty="0" smtClean="0">
                <a:latin typeface="+mj-lt"/>
              </a:rPr>
              <a:t> </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8,380 </a:t>
            </a:r>
            <a:r>
              <a:rPr lang="en-US" sz="1400" i="1" dirty="0" smtClean="0">
                <a:latin typeface="+mj-lt"/>
              </a:rPr>
              <a:t>Salmonella</a:t>
            </a:r>
            <a:r>
              <a:rPr lang="en-US" sz="1400" dirty="0" smtClean="0">
                <a:latin typeface="+mj-lt"/>
              </a:rPr>
              <a:t> </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3,439 </a:t>
            </a:r>
            <a:r>
              <a:rPr lang="en-US" sz="1400" i="1" dirty="0" smtClean="0">
                <a:latin typeface="+mj-lt"/>
              </a:rPr>
              <a:t>Campylobacter</a:t>
            </a:r>
            <a:endParaRPr lang="en-US" sz="1400" dirty="0" smtClean="0">
              <a:latin typeface="+mj-lt"/>
            </a:endParaRP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547 </a:t>
            </a:r>
            <a:r>
              <a:rPr lang="en-US" sz="1400" i="1" dirty="0" smtClean="0">
                <a:latin typeface="+mj-lt"/>
              </a:rPr>
              <a:t>E. coli</a:t>
            </a:r>
            <a:r>
              <a:rPr lang="en-US" sz="1400" dirty="0" smtClean="0">
                <a:latin typeface="+mj-lt"/>
              </a:rPr>
              <a:t> </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69 </a:t>
            </a:r>
            <a:r>
              <a:rPr lang="en-US" sz="1400" i="1" dirty="0" err="1" smtClean="0">
                <a:latin typeface="+mj-lt"/>
              </a:rPr>
              <a:t>Vibrio</a:t>
            </a:r>
            <a:endParaRPr lang="en-US" sz="1400" dirty="0" smtClean="0">
              <a:latin typeface="+mj-lt"/>
            </a:endParaRPr>
          </a:p>
          <a:p>
            <a:pPr marL="749300" lvl="1" indent="-256032" eaLnBrk="1" fontAlgn="auto" hangingPunct="1">
              <a:lnSpc>
                <a:spcPct val="80000"/>
              </a:lnSpc>
              <a:spcAft>
                <a:spcPts val="0"/>
              </a:spcAft>
              <a:buClr>
                <a:schemeClr val="tx1"/>
              </a:buClr>
              <a:buFont typeface="Wingdings" pitchFamily="2" charset="2"/>
              <a:buChar char="§"/>
              <a:defRPr/>
            </a:pPr>
            <a:r>
              <a:rPr lang="en-US" sz="2000" dirty="0" smtClean="0">
                <a:latin typeface="+mj-lt"/>
              </a:rPr>
              <a:t>Isolates can be used for future research projects </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Attribution</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Virulence studies</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Antimicrobial resistance studies</a:t>
            </a:r>
          </a:p>
          <a:p>
            <a:pPr marL="1280160" lvl="3" indent="-237744" eaLnBrk="1" fontAlgn="auto" hangingPunct="1">
              <a:lnSpc>
                <a:spcPct val="80000"/>
              </a:lnSpc>
              <a:spcAft>
                <a:spcPts val="0"/>
              </a:spcAft>
              <a:buClr>
                <a:schemeClr val="tx1"/>
              </a:buClr>
              <a:buFont typeface="Wingdings" pitchFamily="2" charset="2"/>
              <a:buChar char="§"/>
              <a:defRPr/>
            </a:pPr>
            <a:r>
              <a:rPr lang="en-US" sz="1400" dirty="0" smtClean="0">
                <a:latin typeface="+mj-lt"/>
              </a:rPr>
              <a:t>Method development </a:t>
            </a:r>
          </a:p>
        </p:txBody>
      </p:sp>
      <p:sp>
        <p:nvSpPr>
          <p:cNvPr id="26626" name="Rectangle 2"/>
          <p:cNvSpPr>
            <a:spLocks noGrp="1" noChangeArrowheads="1"/>
          </p:cNvSpPr>
          <p:nvPr>
            <p:ph type="title"/>
          </p:nvPr>
        </p:nvSpPr>
        <p:spPr>
          <a:xfrm>
            <a:off x="728663" y="914400"/>
            <a:ext cx="7772400" cy="863600"/>
          </a:xfrm>
        </p:spPr>
        <p:txBody>
          <a:bodyPr/>
          <a:lstStyle/>
          <a:p>
            <a:pPr eaLnBrk="1" hangingPunct="1"/>
            <a:r>
              <a:rPr lang="en-US" b="1" dirty="0" smtClean="0">
                <a:solidFill>
                  <a:schemeClr val="tx1"/>
                </a:solidFill>
              </a:rPr>
              <a:t>NARMS/PulseNet</a:t>
            </a:r>
          </a:p>
        </p:txBody>
      </p:sp>
    </p:spTree>
    <p:extLst>
      <p:ext uri="{BB962C8B-B14F-4D97-AF65-F5344CB8AC3E}">
        <p14:creationId xmlns:p14="http://schemas.microsoft.com/office/powerpoint/2010/main" val="2631041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7650" name="Picture 4" descr="This slide shows how the NARMS database was used in a major outbreak to help identify the food source carrying the outbreak strain of Salmonella Heidelberg. Two bar charts displaying the timeline of events related to the multistate outbreak of Salmonella Heidelberg infections associated with ground turkey in the United States in the year 2011"/>
          <p:cNvPicPr>
            <a:picLocks noChangeAspect="1" noChangeArrowheads="1"/>
          </p:cNvPicPr>
          <p:nvPr/>
        </p:nvPicPr>
        <p:blipFill>
          <a:blip r:embed="rId3">
            <a:grayscl/>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76200" y="31750"/>
            <a:ext cx="8948738" cy="678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extLst>
      <p:ext uri="{BB962C8B-B14F-4D97-AF65-F5344CB8AC3E}">
        <p14:creationId xmlns:p14="http://schemas.microsoft.com/office/powerpoint/2010/main" val="1259031242"/>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4"/>
          <p:cNvSpPr>
            <a:spLocks noGrp="1" noChangeArrowheads="1"/>
          </p:cNvSpPr>
          <p:nvPr>
            <p:ph type="body" idx="1"/>
          </p:nvPr>
        </p:nvSpPr>
        <p:spPr>
          <a:xfrm>
            <a:off x="2209800" y="1874838"/>
            <a:ext cx="4800600" cy="4525962"/>
          </a:xfrm>
        </p:spPr>
        <p:txBody>
          <a:bodyPr/>
          <a:lstStyle/>
          <a:p>
            <a:pPr marL="344488" indent="-344488" eaLnBrk="1" hangingPunct="1">
              <a:lnSpc>
                <a:spcPct val="80000"/>
              </a:lnSpc>
              <a:spcAft>
                <a:spcPct val="20000"/>
              </a:spcAft>
              <a:buFontTx/>
              <a:buAutoNum type="arabicPeriod"/>
            </a:pPr>
            <a:r>
              <a:rPr lang="en-US" sz="2000" dirty="0" smtClean="0"/>
              <a:t>Determine the genetic diversity within bacterial populations to understand the movement of bacteria through the food chain</a:t>
            </a:r>
          </a:p>
          <a:p>
            <a:pPr marL="512763" lvl="1" indent="0" eaLnBrk="1" hangingPunct="1">
              <a:lnSpc>
                <a:spcPct val="80000"/>
              </a:lnSpc>
              <a:spcAft>
                <a:spcPct val="20000"/>
              </a:spcAft>
              <a:buFontTx/>
              <a:buNone/>
            </a:pPr>
            <a:r>
              <a:rPr lang="en-US" sz="2000" dirty="0" smtClean="0"/>
              <a:t>Collaborations with CFSAN-MRC and CFSAN-College Park</a:t>
            </a:r>
          </a:p>
          <a:p>
            <a:pPr marL="512763" lvl="1" indent="0" eaLnBrk="1" hangingPunct="1">
              <a:lnSpc>
                <a:spcPct val="80000"/>
              </a:lnSpc>
              <a:spcAft>
                <a:spcPct val="20000"/>
              </a:spcAft>
              <a:buFontTx/>
              <a:buNone/>
            </a:pPr>
            <a:r>
              <a:rPr lang="en-US" sz="2000" dirty="0" smtClean="0"/>
              <a:t>US-EU consortium on NGS</a:t>
            </a:r>
          </a:p>
          <a:p>
            <a:pPr marL="344488" indent="-344488" eaLnBrk="1" hangingPunct="1">
              <a:lnSpc>
                <a:spcPct val="80000"/>
              </a:lnSpc>
              <a:spcAft>
                <a:spcPct val="20000"/>
              </a:spcAft>
              <a:buFontTx/>
              <a:buAutoNum type="arabicPeriod"/>
            </a:pPr>
            <a:r>
              <a:rPr lang="en-US" sz="2000" dirty="0" smtClean="0"/>
              <a:t>Characterize genetic mechanisms of resistance</a:t>
            </a:r>
          </a:p>
          <a:p>
            <a:pPr marL="512763" lvl="1" indent="0" eaLnBrk="1" hangingPunct="1">
              <a:lnSpc>
                <a:spcPct val="80000"/>
              </a:lnSpc>
              <a:spcAft>
                <a:spcPct val="20000"/>
              </a:spcAft>
              <a:buFontTx/>
              <a:buNone/>
            </a:pPr>
            <a:r>
              <a:rPr lang="en-US" sz="2000" dirty="0" smtClean="0"/>
              <a:t>Collaborations with many partners at universities (Univ. MD) and government (CFSAN, CDC, USDA)</a:t>
            </a:r>
          </a:p>
          <a:p>
            <a:pPr marL="344488" indent="-344488" eaLnBrk="1" hangingPunct="1">
              <a:lnSpc>
                <a:spcPct val="80000"/>
              </a:lnSpc>
              <a:spcAft>
                <a:spcPct val="20000"/>
              </a:spcAft>
              <a:buFontTx/>
              <a:buAutoNum type="arabicPeriod"/>
            </a:pPr>
            <a:r>
              <a:rPr lang="en-US" sz="2000" dirty="0" smtClean="0"/>
              <a:t>Examine the role of animal feeds in the ecology of resistance</a:t>
            </a:r>
          </a:p>
          <a:p>
            <a:pPr marL="512763" lvl="1" indent="0" eaLnBrk="1" hangingPunct="1">
              <a:lnSpc>
                <a:spcPct val="80000"/>
              </a:lnSpc>
              <a:spcAft>
                <a:spcPct val="20000"/>
              </a:spcAft>
              <a:buFontTx/>
              <a:buNone/>
            </a:pPr>
            <a:r>
              <a:rPr lang="en-US" sz="2000" dirty="0" smtClean="0"/>
              <a:t>ORA - feeds and imports surveillance</a:t>
            </a:r>
            <a:endParaRPr lang="en-US" sz="2000" i="1" dirty="0" smtClean="0"/>
          </a:p>
        </p:txBody>
      </p:sp>
      <p:sp>
        <p:nvSpPr>
          <p:cNvPr id="29698" name="Rectangle 3"/>
          <p:cNvSpPr>
            <a:spLocks noGrp="1" noChangeArrowheads="1"/>
          </p:cNvSpPr>
          <p:nvPr>
            <p:ph type="title"/>
          </p:nvPr>
        </p:nvSpPr>
        <p:spPr>
          <a:xfrm>
            <a:off x="457200" y="838200"/>
            <a:ext cx="8229600" cy="1143000"/>
          </a:xfrm>
        </p:spPr>
        <p:txBody>
          <a:bodyPr/>
          <a:lstStyle/>
          <a:p>
            <a:pPr eaLnBrk="1" hangingPunct="1"/>
            <a:r>
              <a:rPr lang="en-US" sz="2800" b="1" dirty="0" smtClean="0"/>
              <a:t>NARMS Research to Support FDA’s Mission</a:t>
            </a:r>
          </a:p>
        </p:txBody>
      </p:sp>
    </p:spTree>
    <p:extLst>
      <p:ext uri="{BB962C8B-B14F-4D97-AF65-F5344CB8AC3E}">
        <p14:creationId xmlns:p14="http://schemas.microsoft.com/office/powerpoint/2010/main" val="3924144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16" name="Group 15" descr="This slide shows the history of NARMS and regulatory activities (items below arrow) related to NARMS data."/>
          <p:cNvGrpSpPr/>
          <p:nvPr/>
        </p:nvGrpSpPr>
        <p:grpSpPr>
          <a:xfrm>
            <a:off x="-30870" y="1066800"/>
            <a:ext cx="9365368" cy="5871766"/>
            <a:chOff x="-30870" y="1066800"/>
            <a:chExt cx="9365368" cy="5871766"/>
          </a:xfrm>
        </p:grpSpPr>
        <p:sp>
          <p:nvSpPr>
            <p:cNvPr id="69" name="Oval 68"/>
            <p:cNvSpPr/>
            <p:nvPr/>
          </p:nvSpPr>
          <p:spPr>
            <a:xfrm>
              <a:off x="962025" y="2350655"/>
              <a:ext cx="952500" cy="660231"/>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9" name="TextBox 78"/>
            <p:cNvSpPr txBox="1"/>
            <p:nvPr/>
          </p:nvSpPr>
          <p:spPr>
            <a:xfrm>
              <a:off x="1566835" y="1849063"/>
              <a:ext cx="1005841" cy="553998"/>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NARMS </a:t>
              </a:r>
              <a:r>
                <a:rPr lang="en-US" sz="1000" dirty="0">
                  <a:solidFill>
                    <a:prstClr val="black"/>
                  </a:solidFill>
                  <a:latin typeface="Calibri"/>
                </a:rPr>
                <a:t>a</a:t>
              </a:r>
              <a:r>
                <a:rPr lang="en-US" sz="1000" dirty="0" smtClean="0">
                  <a:solidFill>
                    <a:prstClr val="black"/>
                  </a:solidFill>
                  <a:latin typeface="Calibri"/>
                </a:rPr>
                <a:t>nimal </a:t>
              </a:r>
              <a:r>
                <a:rPr lang="en-US" sz="1000" dirty="0">
                  <a:solidFill>
                    <a:prstClr val="black"/>
                  </a:solidFill>
                  <a:latin typeface="Calibri"/>
                </a:rPr>
                <a:t>t</a:t>
              </a:r>
              <a:r>
                <a:rPr lang="en-US" sz="1000" dirty="0" smtClean="0">
                  <a:solidFill>
                    <a:prstClr val="black"/>
                  </a:solidFill>
                  <a:latin typeface="Calibri"/>
                </a:rPr>
                <a:t>esting began, USDA</a:t>
              </a:r>
              <a:endParaRPr lang="en-US" sz="1000" dirty="0">
                <a:solidFill>
                  <a:prstClr val="black"/>
                </a:solidFill>
                <a:latin typeface="Calibri"/>
              </a:endParaRPr>
            </a:p>
          </p:txBody>
        </p:sp>
        <p:sp>
          <p:nvSpPr>
            <p:cNvPr id="17" name="TextBox 16"/>
            <p:cNvSpPr txBox="1"/>
            <p:nvPr/>
          </p:nvSpPr>
          <p:spPr>
            <a:xfrm>
              <a:off x="5333360" y="2503587"/>
              <a:ext cx="965200"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NARMS expert review at FDA </a:t>
              </a:r>
            </a:p>
            <a:p>
              <a:pPr fontAlgn="auto">
                <a:spcBef>
                  <a:spcPts val="0"/>
                </a:spcBef>
                <a:spcAft>
                  <a:spcPts val="0"/>
                </a:spcAft>
              </a:pPr>
              <a:r>
                <a:rPr lang="en-US" sz="1000" dirty="0" smtClean="0">
                  <a:solidFill>
                    <a:prstClr val="black"/>
                  </a:solidFill>
                  <a:latin typeface="Calibri"/>
                </a:rPr>
                <a:t>(6/05)</a:t>
              </a:r>
              <a:endParaRPr lang="en-US" sz="1000" dirty="0">
                <a:solidFill>
                  <a:prstClr val="black"/>
                </a:solidFill>
                <a:latin typeface="Calibri"/>
              </a:endParaRPr>
            </a:p>
          </p:txBody>
        </p:sp>
        <p:sp>
          <p:nvSpPr>
            <p:cNvPr id="68" name="5-Point Star 67"/>
            <p:cNvSpPr/>
            <p:nvPr/>
          </p:nvSpPr>
          <p:spPr>
            <a:xfrm>
              <a:off x="174172" y="5635161"/>
              <a:ext cx="131468" cy="111149"/>
            </a:xfrm>
            <a:prstGeom prst="star5">
              <a:avLst/>
            </a:prstGeom>
            <a:solidFill>
              <a:srgbClr val="FFFF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grpSp>
          <p:nvGrpSpPr>
            <p:cNvPr id="18" name="Group 17" descr="This slide shows the history of NARMS and regulatory activities (items below arrow) related to NARMS data."/>
            <p:cNvGrpSpPr/>
            <p:nvPr/>
          </p:nvGrpSpPr>
          <p:grpSpPr>
            <a:xfrm>
              <a:off x="-30870" y="1066800"/>
              <a:ext cx="9365368" cy="5871766"/>
              <a:chOff x="-30870" y="1066800"/>
              <a:chExt cx="9365368" cy="5871766"/>
            </a:xfrm>
          </p:grpSpPr>
          <p:cxnSp>
            <p:nvCxnSpPr>
              <p:cNvPr id="19" name="Elbow Connector 18"/>
              <p:cNvCxnSpPr/>
              <p:nvPr/>
            </p:nvCxnSpPr>
            <p:spPr>
              <a:xfrm rot="5400000">
                <a:off x="8410477" y="5156022"/>
                <a:ext cx="552642" cy="516787"/>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grpSp>
            <p:nvGrpSpPr>
              <p:cNvPr id="14" name="Group 13"/>
              <p:cNvGrpSpPr/>
              <p:nvPr/>
            </p:nvGrpSpPr>
            <p:grpSpPr>
              <a:xfrm>
                <a:off x="-30870" y="1066800"/>
                <a:ext cx="9365368" cy="5871766"/>
                <a:chOff x="-30870" y="1046837"/>
                <a:chExt cx="9365368" cy="5871766"/>
              </a:xfrm>
            </p:grpSpPr>
            <p:grpSp>
              <p:nvGrpSpPr>
                <p:cNvPr id="12" name="Group 11"/>
                <p:cNvGrpSpPr/>
                <p:nvPr/>
              </p:nvGrpSpPr>
              <p:grpSpPr>
                <a:xfrm>
                  <a:off x="-30870" y="1046837"/>
                  <a:ext cx="9174870" cy="5814710"/>
                  <a:chOff x="-30870" y="1046837"/>
                  <a:chExt cx="9174870" cy="5814710"/>
                </a:xfrm>
              </p:grpSpPr>
              <p:sp>
                <p:nvSpPr>
                  <p:cNvPr id="7" name="TextBox 6"/>
                  <p:cNvSpPr txBox="1"/>
                  <p:nvPr/>
                </p:nvSpPr>
                <p:spPr>
                  <a:xfrm>
                    <a:off x="32656" y="5538108"/>
                    <a:ext cx="2886075" cy="1323439"/>
                  </a:xfrm>
                  <a:prstGeom prst="rect">
                    <a:avLst/>
                  </a:prstGeom>
                  <a:noFill/>
                  <a:ln>
                    <a:solidFill>
                      <a:schemeClr val="tx1"/>
                    </a:solidFill>
                  </a:ln>
                </p:spPr>
                <p:txBody>
                  <a:bodyPr wrap="square" rtlCol="0">
                    <a:spAutoFit/>
                  </a:bodyPr>
                  <a:lstStyle/>
                  <a:p>
                    <a:pPr fontAlgn="auto">
                      <a:spcBef>
                        <a:spcPts val="200"/>
                      </a:spcBef>
                      <a:spcAft>
                        <a:spcPts val="0"/>
                      </a:spcAft>
                      <a:tabLst>
                        <a:tab pos="514350" algn="l"/>
                      </a:tabLst>
                    </a:pPr>
                    <a:r>
                      <a:rPr lang="en-US" sz="1000" dirty="0">
                        <a:solidFill>
                          <a:prstClr val="black"/>
                        </a:solidFill>
                        <a:latin typeface="Calibri"/>
                      </a:rPr>
                      <a:t>	</a:t>
                    </a:r>
                    <a:r>
                      <a:rPr lang="en-US" sz="1000" dirty="0" smtClean="0">
                        <a:solidFill>
                          <a:prstClr val="black"/>
                        </a:solidFill>
                        <a:latin typeface="Calibri"/>
                      </a:rPr>
                      <a:t>NARMS </a:t>
                    </a:r>
                    <a:r>
                      <a:rPr lang="en-US" sz="1000" dirty="0">
                        <a:solidFill>
                          <a:prstClr val="black"/>
                        </a:solidFill>
                        <a:latin typeface="Calibri"/>
                      </a:rPr>
                      <a:t>scientific public </a:t>
                    </a:r>
                    <a:r>
                      <a:rPr lang="en-US" sz="1000" dirty="0" smtClean="0">
                        <a:solidFill>
                          <a:prstClr val="black"/>
                        </a:solidFill>
                        <a:latin typeface="Calibri"/>
                      </a:rPr>
                      <a:t>meeting</a:t>
                    </a:r>
                  </a:p>
                  <a:p>
                    <a:pPr fontAlgn="auto">
                      <a:spcBef>
                        <a:spcPts val="200"/>
                      </a:spcBef>
                      <a:spcAft>
                        <a:spcPts val="0"/>
                      </a:spcAft>
                      <a:tabLst>
                        <a:tab pos="514350" algn="l"/>
                      </a:tabLst>
                    </a:pPr>
                    <a:r>
                      <a:rPr lang="en-US" sz="1000" dirty="0" smtClean="0">
                        <a:solidFill>
                          <a:prstClr val="black"/>
                        </a:solidFill>
                        <a:latin typeface="Calibri"/>
                      </a:rPr>
                      <a:t>CVM        	FDA </a:t>
                    </a:r>
                    <a:r>
                      <a:rPr lang="en-US" sz="1000" dirty="0">
                        <a:solidFill>
                          <a:prstClr val="black"/>
                        </a:solidFill>
                        <a:latin typeface="Calibri"/>
                      </a:rPr>
                      <a:t>Center for Veterinary Medicine</a:t>
                    </a:r>
                  </a:p>
                  <a:p>
                    <a:pPr fontAlgn="auto">
                      <a:spcBef>
                        <a:spcPts val="200"/>
                      </a:spcBef>
                      <a:spcAft>
                        <a:spcPts val="0"/>
                      </a:spcAft>
                      <a:tabLst>
                        <a:tab pos="514350" algn="l"/>
                      </a:tabLst>
                    </a:pPr>
                    <a:r>
                      <a:rPr lang="en-US" sz="1000" dirty="0" smtClean="0">
                        <a:solidFill>
                          <a:prstClr val="black"/>
                        </a:solidFill>
                        <a:latin typeface="Calibri"/>
                      </a:rPr>
                      <a:t>ELU          	</a:t>
                    </a:r>
                    <a:r>
                      <a:rPr lang="en-US" sz="1000" dirty="0" err="1" smtClean="0">
                        <a:solidFill>
                          <a:prstClr val="black"/>
                        </a:solidFill>
                        <a:latin typeface="Calibri"/>
                      </a:rPr>
                      <a:t>Extralabel</a:t>
                    </a:r>
                    <a:r>
                      <a:rPr lang="en-US" sz="1000" dirty="0" smtClean="0">
                        <a:solidFill>
                          <a:prstClr val="black"/>
                        </a:solidFill>
                        <a:latin typeface="Calibri"/>
                      </a:rPr>
                      <a:t> use	</a:t>
                    </a:r>
                  </a:p>
                  <a:p>
                    <a:pPr fontAlgn="auto">
                      <a:spcBef>
                        <a:spcPts val="200"/>
                      </a:spcBef>
                      <a:spcAft>
                        <a:spcPts val="0"/>
                      </a:spcAft>
                      <a:tabLst>
                        <a:tab pos="514350" algn="l"/>
                      </a:tabLst>
                    </a:pPr>
                    <a:r>
                      <a:rPr lang="en-US" sz="1000" dirty="0" smtClean="0">
                        <a:solidFill>
                          <a:prstClr val="black"/>
                        </a:solidFill>
                        <a:latin typeface="Calibri"/>
                      </a:rPr>
                      <a:t>GFI         </a:t>
                    </a:r>
                    <a:r>
                      <a:rPr lang="en-US" sz="800" dirty="0" smtClean="0">
                        <a:solidFill>
                          <a:prstClr val="black"/>
                        </a:solidFill>
                        <a:latin typeface="Calibri"/>
                      </a:rPr>
                      <a:t>  	</a:t>
                    </a:r>
                    <a:r>
                      <a:rPr lang="en-US" sz="1000" dirty="0" smtClean="0">
                        <a:solidFill>
                          <a:prstClr val="black"/>
                        </a:solidFill>
                        <a:latin typeface="Calibri"/>
                      </a:rPr>
                      <a:t>Guidance for industry</a:t>
                    </a:r>
                  </a:p>
                  <a:p>
                    <a:pPr fontAlgn="auto">
                      <a:spcBef>
                        <a:spcPts val="200"/>
                      </a:spcBef>
                      <a:spcAft>
                        <a:spcPts val="0"/>
                      </a:spcAft>
                      <a:tabLst>
                        <a:tab pos="514350" algn="l"/>
                      </a:tabLst>
                    </a:pPr>
                    <a:r>
                      <a:rPr lang="en-US" sz="1000" dirty="0" smtClean="0">
                        <a:solidFill>
                          <a:prstClr val="black"/>
                        </a:solidFill>
                        <a:latin typeface="Calibri"/>
                      </a:rPr>
                      <a:t>NOOH    </a:t>
                    </a:r>
                    <a:r>
                      <a:rPr lang="en-US" sz="600" dirty="0" smtClean="0">
                        <a:solidFill>
                          <a:prstClr val="black"/>
                        </a:solidFill>
                        <a:latin typeface="Calibri"/>
                      </a:rPr>
                      <a:t> 	</a:t>
                    </a:r>
                    <a:r>
                      <a:rPr lang="en-US" sz="1000" dirty="0" smtClean="0">
                        <a:solidFill>
                          <a:prstClr val="black"/>
                        </a:solidFill>
                        <a:latin typeface="Calibri"/>
                      </a:rPr>
                      <a:t>Notice of opportunity for hearing</a:t>
                    </a:r>
                  </a:p>
                  <a:p>
                    <a:pPr fontAlgn="auto">
                      <a:spcBef>
                        <a:spcPts val="200"/>
                      </a:spcBef>
                      <a:spcAft>
                        <a:spcPts val="0"/>
                      </a:spcAft>
                      <a:tabLst>
                        <a:tab pos="514350" algn="l"/>
                      </a:tabLst>
                    </a:pPr>
                    <a:r>
                      <a:rPr lang="en-US" sz="1000" dirty="0" smtClean="0">
                        <a:solidFill>
                          <a:prstClr val="black"/>
                        </a:solidFill>
                        <a:latin typeface="Calibri"/>
                      </a:rPr>
                      <a:t>VMAC     	Veterinary Medicine Advisory Committee</a:t>
                    </a:r>
                  </a:p>
                  <a:p>
                    <a:pPr fontAlgn="auto">
                      <a:spcBef>
                        <a:spcPts val="200"/>
                      </a:spcBef>
                      <a:spcAft>
                        <a:spcPts val="0"/>
                      </a:spcAft>
                    </a:pPr>
                    <a:endParaRPr lang="en-US" sz="1000" dirty="0">
                      <a:solidFill>
                        <a:prstClr val="black"/>
                      </a:solidFill>
                      <a:latin typeface="Calibri"/>
                    </a:endParaRPr>
                  </a:p>
                </p:txBody>
              </p:sp>
              <p:grpSp>
                <p:nvGrpSpPr>
                  <p:cNvPr id="11" name="Group 10"/>
                  <p:cNvGrpSpPr/>
                  <p:nvPr/>
                </p:nvGrpSpPr>
                <p:grpSpPr>
                  <a:xfrm>
                    <a:off x="-30870" y="1046837"/>
                    <a:ext cx="9174870" cy="2908994"/>
                    <a:chOff x="-30870" y="1046837"/>
                    <a:chExt cx="9174870" cy="2908994"/>
                  </a:xfrm>
                </p:grpSpPr>
                <p:sp>
                  <p:nvSpPr>
                    <p:cNvPr id="82" name="TextBox 81"/>
                    <p:cNvSpPr txBox="1"/>
                    <p:nvPr/>
                  </p:nvSpPr>
                  <p:spPr>
                    <a:xfrm>
                      <a:off x="3699510" y="2219249"/>
                      <a:ext cx="914400" cy="553998"/>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NARMS retail </a:t>
                      </a:r>
                      <a:r>
                        <a:rPr lang="en-US" sz="1000" dirty="0">
                          <a:solidFill>
                            <a:prstClr val="black"/>
                          </a:solidFill>
                          <a:latin typeface="Calibri"/>
                        </a:rPr>
                        <a:t>m</a:t>
                      </a:r>
                      <a:r>
                        <a:rPr lang="en-US" sz="1000" dirty="0" smtClean="0">
                          <a:solidFill>
                            <a:prstClr val="black"/>
                          </a:solidFill>
                          <a:latin typeface="Calibri"/>
                        </a:rPr>
                        <a:t>eat testing    began, FDA</a:t>
                      </a:r>
                      <a:endParaRPr lang="en-US" sz="1000" dirty="0">
                        <a:solidFill>
                          <a:prstClr val="black"/>
                        </a:solidFill>
                        <a:latin typeface="Calibri"/>
                      </a:endParaRPr>
                    </a:p>
                  </p:txBody>
                </p:sp>
                <p:grpSp>
                  <p:nvGrpSpPr>
                    <p:cNvPr id="10" name="Group 9"/>
                    <p:cNvGrpSpPr/>
                    <p:nvPr/>
                  </p:nvGrpSpPr>
                  <p:grpSpPr>
                    <a:xfrm>
                      <a:off x="-30870" y="1046837"/>
                      <a:ext cx="9174870" cy="2908994"/>
                      <a:chOff x="-30870" y="1046837"/>
                      <a:chExt cx="9174870" cy="2908994"/>
                    </a:xfrm>
                  </p:grpSpPr>
                  <p:grpSp>
                    <p:nvGrpSpPr>
                      <p:cNvPr id="2" name="Group 1"/>
                      <p:cNvGrpSpPr/>
                      <p:nvPr/>
                    </p:nvGrpSpPr>
                    <p:grpSpPr>
                      <a:xfrm>
                        <a:off x="0" y="3270031"/>
                        <a:ext cx="9144000" cy="685800"/>
                        <a:chOff x="0" y="3270031"/>
                        <a:chExt cx="9144000" cy="685800"/>
                      </a:xfrm>
                    </p:grpSpPr>
                    <p:sp>
                      <p:nvSpPr>
                        <p:cNvPr id="6" name="Left-Right Arrow 5"/>
                        <p:cNvSpPr/>
                        <p:nvPr/>
                      </p:nvSpPr>
                      <p:spPr>
                        <a:xfrm>
                          <a:off x="0" y="3270031"/>
                          <a:ext cx="9144000" cy="68580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dirty="0">
                            <a:solidFill>
                              <a:prstClr val="white"/>
                            </a:solidFill>
                          </a:endParaRPr>
                        </a:p>
                      </p:txBody>
                    </p:sp>
                    <p:sp>
                      <p:nvSpPr>
                        <p:cNvPr id="73" name="TextBox 72"/>
                        <p:cNvSpPr txBox="1"/>
                        <p:nvPr/>
                      </p:nvSpPr>
                      <p:spPr>
                        <a:xfrm>
                          <a:off x="381000" y="3441481"/>
                          <a:ext cx="8458200" cy="369332"/>
                        </a:xfrm>
                        <a:prstGeom prst="rect">
                          <a:avLst/>
                        </a:prstGeom>
                        <a:solidFill>
                          <a:schemeClr val="tx1"/>
                        </a:solidFill>
                      </p:spPr>
                      <p:txBody>
                        <a:bodyPr wrap="square" rtlCol="0">
                          <a:spAutoFit/>
                        </a:bodyPr>
                        <a:lstStyle/>
                        <a:p>
                          <a:pPr fontAlgn="auto">
                            <a:spcBef>
                              <a:spcPts val="0"/>
                            </a:spcBef>
                            <a:spcAft>
                              <a:spcPts val="0"/>
                            </a:spcAft>
                          </a:pPr>
                          <a:r>
                            <a:rPr lang="en-US" sz="900" dirty="0" smtClean="0">
                              <a:solidFill>
                                <a:schemeClr val="bg1"/>
                              </a:solidFill>
                              <a:latin typeface="Calibri"/>
                            </a:rPr>
                            <a:t> </a:t>
                          </a:r>
                          <a:r>
                            <a:rPr lang="en-US" sz="900" b="1" dirty="0" smtClean="0">
                              <a:solidFill>
                                <a:schemeClr val="bg1"/>
                              </a:solidFill>
                              <a:latin typeface="Calibri"/>
                            </a:rPr>
                            <a:t>1994</a:t>
                          </a:r>
                          <a:r>
                            <a:rPr lang="en-US" sz="900" dirty="0" smtClean="0">
                              <a:solidFill>
                                <a:schemeClr val="bg1"/>
                              </a:solidFill>
                              <a:latin typeface="Calibri"/>
                            </a:rPr>
                            <a:t>        </a:t>
                          </a:r>
                          <a:r>
                            <a:rPr lang="en-US" sz="900" b="1" dirty="0" smtClean="0">
                              <a:solidFill>
                                <a:schemeClr val="bg1"/>
                              </a:solidFill>
                              <a:latin typeface="Calibri"/>
                            </a:rPr>
                            <a:t>1995</a:t>
                          </a:r>
                          <a:r>
                            <a:rPr lang="en-US" sz="900" dirty="0" smtClean="0">
                              <a:solidFill>
                                <a:schemeClr val="bg1"/>
                              </a:solidFill>
                              <a:latin typeface="Calibri"/>
                            </a:rPr>
                            <a:t>        </a:t>
                          </a:r>
                          <a:r>
                            <a:rPr lang="en-US" sz="900" b="1" dirty="0" smtClean="0">
                              <a:solidFill>
                                <a:schemeClr val="bg1"/>
                              </a:solidFill>
                              <a:latin typeface="Calibri"/>
                            </a:rPr>
                            <a:t>1996 </a:t>
                          </a:r>
                          <a:r>
                            <a:rPr lang="en-US" sz="900" dirty="0" smtClean="0">
                              <a:solidFill>
                                <a:schemeClr val="bg1"/>
                              </a:solidFill>
                              <a:latin typeface="Calibri"/>
                            </a:rPr>
                            <a:t>       </a:t>
                          </a:r>
                          <a:r>
                            <a:rPr lang="en-US" sz="900" b="1" dirty="0" smtClean="0">
                              <a:solidFill>
                                <a:schemeClr val="bg1"/>
                              </a:solidFill>
                              <a:latin typeface="Calibri"/>
                            </a:rPr>
                            <a:t>1997 </a:t>
                          </a:r>
                          <a:r>
                            <a:rPr lang="en-US" sz="900" dirty="0" smtClean="0">
                              <a:solidFill>
                                <a:schemeClr val="bg1"/>
                              </a:solidFill>
                              <a:latin typeface="Calibri"/>
                            </a:rPr>
                            <a:t>        </a:t>
                          </a:r>
                          <a:r>
                            <a:rPr lang="en-US" sz="900" b="1" dirty="0" smtClean="0">
                              <a:solidFill>
                                <a:schemeClr val="bg1"/>
                              </a:solidFill>
                              <a:latin typeface="Calibri"/>
                            </a:rPr>
                            <a:t>1998 </a:t>
                          </a:r>
                          <a:r>
                            <a:rPr lang="en-US" sz="900" dirty="0" smtClean="0">
                              <a:solidFill>
                                <a:schemeClr val="bg1"/>
                              </a:solidFill>
                              <a:latin typeface="Calibri"/>
                            </a:rPr>
                            <a:t>        </a:t>
                          </a:r>
                          <a:r>
                            <a:rPr lang="en-US" sz="900" b="1" dirty="0" smtClean="0">
                              <a:solidFill>
                                <a:schemeClr val="bg1"/>
                              </a:solidFill>
                              <a:latin typeface="Calibri"/>
                            </a:rPr>
                            <a:t>1999</a:t>
                          </a:r>
                          <a:r>
                            <a:rPr lang="en-US" sz="900" dirty="0" smtClean="0">
                              <a:solidFill>
                                <a:schemeClr val="bg1"/>
                              </a:solidFill>
                              <a:latin typeface="Calibri"/>
                            </a:rPr>
                            <a:t>        </a:t>
                          </a:r>
                          <a:r>
                            <a:rPr lang="en-US" sz="900" b="1" dirty="0" smtClean="0">
                              <a:solidFill>
                                <a:schemeClr val="bg1"/>
                              </a:solidFill>
                              <a:latin typeface="Calibri"/>
                            </a:rPr>
                            <a:t>2000</a:t>
                          </a:r>
                          <a:r>
                            <a:rPr lang="en-US" sz="900" dirty="0" smtClean="0">
                              <a:solidFill>
                                <a:schemeClr val="bg1"/>
                              </a:solidFill>
                              <a:latin typeface="Calibri"/>
                            </a:rPr>
                            <a:t>         </a:t>
                          </a:r>
                          <a:r>
                            <a:rPr lang="en-US" sz="900" b="1" dirty="0" smtClean="0">
                              <a:solidFill>
                                <a:schemeClr val="bg1"/>
                              </a:solidFill>
                              <a:latin typeface="Calibri"/>
                            </a:rPr>
                            <a:t>2001  </a:t>
                          </a:r>
                          <a:r>
                            <a:rPr lang="en-US" sz="900" dirty="0" smtClean="0">
                              <a:solidFill>
                                <a:schemeClr val="bg1"/>
                              </a:solidFill>
                              <a:latin typeface="Calibri"/>
                            </a:rPr>
                            <a:t>        </a:t>
                          </a:r>
                          <a:r>
                            <a:rPr lang="en-US" sz="900" b="1" dirty="0" smtClean="0">
                              <a:solidFill>
                                <a:schemeClr val="bg1"/>
                              </a:solidFill>
                              <a:latin typeface="Calibri"/>
                            </a:rPr>
                            <a:t>2002  </a:t>
                          </a:r>
                          <a:r>
                            <a:rPr lang="en-US" sz="900" dirty="0" smtClean="0">
                              <a:solidFill>
                                <a:schemeClr val="bg1"/>
                              </a:solidFill>
                              <a:latin typeface="Calibri"/>
                            </a:rPr>
                            <a:t>        </a:t>
                          </a:r>
                          <a:r>
                            <a:rPr lang="en-US" sz="900" b="1" dirty="0" smtClean="0">
                              <a:solidFill>
                                <a:schemeClr val="bg1"/>
                              </a:solidFill>
                              <a:latin typeface="Calibri"/>
                            </a:rPr>
                            <a:t>2003 </a:t>
                          </a:r>
                          <a:r>
                            <a:rPr lang="en-US" sz="900" dirty="0" smtClean="0">
                              <a:solidFill>
                                <a:schemeClr val="bg1"/>
                              </a:solidFill>
                              <a:latin typeface="Calibri"/>
                            </a:rPr>
                            <a:t>         </a:t>
                          </a:r>
                          <a:r>
                            <a:rPr lang="en-US" sz="900" b="1" dirty="0" smtClean="0">
                              <a:solidFill>
                                <a:schemeClr val="bg1"/>
                              </a:solidFill>
                              <a:latin typeface="Calibri"/>
                            </a:rPr>
                            <a:t>2004</a:t>
                          </a:r>
                          <a:r>
                            <a:rPr lang="en-US" sz="900" dirty="0" smtClean="0">
                              <a:solidFill>
                                <a:schemeClr val="bg1"/>
                              </a:solidFill>
                              <a:latin typeface="Calibri"/>
                            </a:rPr>
                            <a:t>         </a:t>
                          </a:r>
                          <a:r>
                            <a:rPr lang="en-US" sz="900" b="1" dirty="0" smtClean="0">
                              <a:solidFill>
                                <a:schemeClr val="bg1"/>
                              </a:solidFill>
                              <a:latin typeface="Calibri"/>
                            </a:rPr>
                            <a:t>2005 </a:t>
                          </a:r>
                          <a:r>
                            <a:rPr lang="en-US" sz="900" dirty="0" smtClean="0">
                              <a:solidFill>
                                <a:schemeClr val="bg1"/>
                              </a:solidFill>
                              <a:latin typeface="Calibri"/>
                            </a:rPr>
                            <a:t>        </a:t>
                          </a:r>
                          <a:r>
                            <a:rPr lang="en-US" sz="900" b="1" dirty="0" smtClean="0">
                              <a:solidFill>
                                <a:schemeClr val="bg1"/>
                              </a:solidFill>
                              <a:latin typeface="Calibri"/>
                            </a:rPr>
                            <a:t>2006</a:t>
                          </a:r>
                          <a:r>
                            <a:rPr lang="en-US" sz="900" dirty="0" smtClean="0">
                              <a:solidFill>
                                <a:schemeClr val="bg1"/>
                              </a:solidFill>
                              <a:latin typeface="Calibri"/>
                            </a:rPr>
                            <a:t>          </a:t>
                          </a:r>
                          <a:r>
                            <a:rPr lang="en-US" sz="900" b="1" dirty="0" smtClean="0">
                              <a:solidFill>
                                <a:schemeClr val="bg1"/>
                              </a:solidFill>
                              <a:latin typeface="Calibri"/>
                            </a:rPr>
                            <a:t>2007</a:t>
                          </a:r>
                          <a:r>
                            <a:rPr lang="en-US" sz="900" dirty="0" smtClean="0">
                              <a:solidFill>
                                <a:schemeClr val="bg1"/>
                              </a:solidFill>
                              <a:latin typeface="Calibri"/>
                            </a:rPr>
                            <a:t>         </a:t>
                          </a:r>
                          <a:r>
                            <a:rPr lang="en-US" sz="900" b="1" dirty="0" smtClean="0">
                              <a:solidFill>
                                <a:schemeClr val="bg1"/>
                              </a:solidFill>
                              <a:latin typeface="Calibri"/>
                            </a:rPr>
                            <a:t>2008</a:t>
                          </a:r>
                          <a:r>
                            <a:rPr lang="en-US" sz="900" dirty="0" smtClean="0">
                              <a:solidFill>
                                <a:schemeClr val="bg1"/>
                              </a:solidFill>
                              <a:latin typeface="Calibri"/>
                            </a:rPr>
                            <a:t>        </a:t>
                          </a:r>
                          <a:r>
                            <a:rPr lang="en-US" sz="900" b="1" dirty="0" smtClean="0">
                              <a:solidFill>
                                <a:schemeClr val="bg1"/>
                              </a:solidFill>
                              <a:latin typeface="Calibri"/>
                            </a:rPr>
                            <a:t>2009 </a:t>
                          </a:r>
                          <a:r>
                            <a:rPr lang="en-US" sz="900" dirty="0" smtClean="0">
                              <a:solidFill>
                                <a:schemeClr val="bg1"/>
                              </a:solidFill>
                              <a:latin typeface="Calibri"/>
                            </a:rPr>
                            <a:t>      </a:t>
                          </a:r>
                          <a:r>
                            <a:rPr lang="en-US" sz="900" b="1" dirty="0" smtClean="0">
                              <a:solidFill>
                                <a:schemeClr val="bg1"/>
                              </a:solidFill>
                              <a:latin typeface="Calibri"/>
                            </a:rPr>
                            <a:t>2010 </a:t>
                          </a:r>
                          <a:r>
                            <a:rPr lang="en-US" sz="900" dirty="0" smtClean="0">
                              <a:solidFill>
                                <a:schemeClr val="bg1"/>
                              </a:solidFill>
                              <a:latin typeface="Calibri"/>
                            </a:rPr>
                            <a:t>     </a:t>
                          </a:r>
                          <a:r>
                            <a:rPr lang="en-US" sz="900" b="1" dirty="0" smtClean="0">
                              <a:solidFill>
                                <a:schemeClr val="bg1"/>
                              </a:solidFill>
                              <a:latin typeface="Calibri"/>
                            </a:rPr>
                            <a:t>2011 </a:t>
                          </a:r>
                          <a:r>
                            <a:rPr lang="en-US" sz="900" dirty="0" smtClean="0">
                              <a:solidFill>
                                <a:schemeClr val="bg1"/>
                              </a:solidFill>
                              <a:latin typeface="Calibri"/>
                            </a:rPr>
                            <a:t>    </a:t>
                          </a:r>
                          <a:r>
                            <a:rPr lang="en-US" sz="900" b="1" dirty="0" smtClean="0">
                              <a:solidFill>
                                <a:schemeClr val="bg1"/>
                              </a:solidFill>
                              <a:latin typeface="Calibri"/>
                            </a:rPr>
                            <a:t>2012</a:t>
                          </a:r>
                          <a:r>
                            <a:rPr lang="en-US" sz="900" dirty="0" smtClean="0">
                              <a:solidFill>
                                <a:schemeClr val="bg1"/>
                              </a:solidFill>
                              <a:latin typeface="Calibri"/>
                            </a:rPr>
                            <a:t>		</a:t>
                          </a:r>
                          <a:endParaRPr lang="en-US" sz="900" dirty="0">
                            <a:solidFill>
                              <a:schemeClr val="bg1"/>
                            </a:solidFill>
                            <a:latin typeface="Calibri"/>
                          </a:endParaRPr>
                        </a:p>
                      </p:txBody>
                    </p:sp>
                    <p:pic>
                      <p:nvPicPr>
                        <p:cNvPr id="1026" name="Picture 2"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08450" y="3583461"/>
                          <a:ext cx="165100" cy="171450"/>
                        </a:xfrm>
                        <a:prstGeom prst="rect">
                          <a:avLst/>
                        </a:prstGeom>
                        <a:solidFill>
                          <a:schemeClr val="tx1"/>
                        </a:solidFill>
                        <a:ln>
                          <a:noFill/>
                        </a:ln>
                        <a:effectLst/>
                        <a:extLst/>
                      </p:spPr>
                    </p:pic>
                    <p:pic>
                      <p:nvPicPr>
                        <p:cNvPr id="1027" name="Picture 3"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1900" y="3584356"/>
                          <a:ext cx="165100" cy="171450"/>
                        </a:xfrm>
                        <a:prstGeom prst="rect">
                          <a:avLst/>
                        </a:prstGeom>
                        <a:solidFill>
                          <a:schemeClr val="tx1"/>
                        </a:solidFill>
                        <a:ln>
                          <a:noFill/>
                        </a:ln>
                        <a:effectLst/>
                        <a:extLst/>
                      </p:spPr>
                    </p:pic>
                    <p:pic>
                      <p:nvPicPr>
                        <p:cNvPr id="1028" name="Picture 4"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59700" y="3586417"/>
                          <a:ext cx="165100" cy="171450"/>
                        </a:xfrm>
                        <a:prstGeom prst="rect">
                          <a:avLst/>
                        </a:prstGeom>
                        <a:solidFill>
                          <a:schemeClr val="tx1"/>
                        </a:solidFill>
                        <a:ln>
                          <a:noFill/>
                        </a:ln>
                        <a:effectLst/>
                        <a:extLst/>
                      </p:spPr>
                    </p:pic>
                    <p:pic>
                      <p:nvPicPr>
                        <p:cNvPr id="1029" name="Picture 5" descr="sta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03870" y="3603061"/>
                          <a:ext cx="165100" cy="171450"/>
                        </a:xfrm>
                        <a:prstGeom prst="rect">
                          <a:avLst/>
                        </a:prstGeom>
                        <a:solidFill>
                          <a:schemeClr val="tx1"/>
                        </a:solidFill>
                        <a:ln>
                          <a:noFill/>
                        </a:ln>
                        <a:effectLst/>
                        <a:extLst/>
                      </p:spPr>
                    </p:pic>
                    <p:pic>
                      <p:nvPicPr>
                        <p:cNvPr id="1032" name="Picture 8" descr="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1250" y="3583461"/>
                          <a:ext cx="165100" cy="171450"/>
                        </a:xfrm>
                        <a:prstGeom prst="rect">
                          <a:avLst/>
                        </a:prstGeom>
                        <a:solidFill>
                          <a:schemeClr val="tx1"/>
                        </a:solidFill>
                        <a:ln>
                          <a:noFill/>
                        </a:ln>
                        <a:effectLst/>
                        <a:extLst/>
                      </p:spPr>
                    </p:pic>
                  </p:grpSp>
                  <p:grpSp>
                    <p:nvGrpSpPr>
                      <p:cNvPr id="8" name="Group 7"/>
                      <p:cNvGrpSpPr/>
                      <p:nvPr/>
                    </p:nvGrpSpPr>
                    <p:grpSpPr>
                      <a:xfrm>
                        <a:off x="-30870" y="1046837"/>
                        <a:ext cx="9098670" cy="2403357"/>
                        <a:chOff x="-30870" y="1046837"/>
                        <a:chExt cx="9098670" cy="2403357"/>
                      </a:xfrm>
                    </p:grpSpPr>
                    <p:cxnSp>
                      <p:nvCxnSpPr>
                        <p:cNvPr id="42" name="Straight Arrow Connector 41"/>
                        <p:cNvCxnSpPr/>
                        <p:nvPr/>
                      </p:nvCxnSpPr>
                      <p:spPr>
                        <a:xfrm flipV="1">
                          <a:off x="1495425" y="3048000"/>
                          <a:ext cx="0" cy="3934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V="1">
                          <a:off x="2021204" y="2511047"/>
                          <a:ext cx="0" cy="90918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flipH="1" flipV="1">
                          <a:off x="4156709" y="2865567"/>
                          <a:ext cx="8573" cy="575916"/>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flipV="1">
                          <a:off x="5207000" y="2133600"/>
                          <a:ext cx="0" cy="129397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226695" y="1331833"/>
                          <a:ext cx="990600" cy="1323439"/>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Joint meeting of VMAC and Anti-Infective Drugs Advisory </a:t>
                          </a:r>
                          <a:r>
                            <a:rPr lang="en-US" sz="1000" dirty="0">
                              <a:solidFill>
                                <a:prstClr val="black"/>
                              </a:solidFill>
                              <a:latin typeface="Calibri"/>
                            </a:rPr>
                            <a:t>Committee—surveillance recommended (</a:t>
                          </a:r>
                          <a:r>
                            <a:rPr lang="en-US" sz="1000" dirty="0" smtClean="0">
                              <a:solidFill>
                                <a:prstClr val="black"/>
                              </a:solidFill>
                              <a:latin typeface="Calibri"/>
                            </a:rPr>
                            <a:t>5/94)</a:t>
                          </a:r>
                          <a:endParaRPr lang="en-US" sz="1000" dirty="0">
                            <a:solidFill>
                              <a:prstClr val="black"/>
                            </a:solidFill>
                            <a:latin typeface="Calibri"/>
                          </a:endParaRPr>
                        </a:p>
                      </p:txBody>
                    </p:sp>
                    <p:sp>
                      <p:nvSpPr>
                        <p:cNvPr id="78" name="TextBox 77"/>
                        <p:cNvSpPr txBox="1"/>
                        <p:nvPr/>
                      </p:nvSpPr>
                      <p:spPr>
                        <a:xfrm>
                          <a:off x="916304" y="2456888"/>
                          <a:ext cx="1066800" cy="553998"/>
                        </a:xfrm>
                        <a:prstGeom prst="rect">
                          <a:avLst/>
                        </a:prstGeom>
                        <a:noFill/>
                      </p:spPr>
                      <p:txBody>
                        <a:bodyPr wrap="square" rtlCol="0">
                          <a:spAutoFit/>
                        </a:bodyPr>
                        <a:lstStyle/>
                        <a:p>
                          <a:pPr algn="ctr" fontAlgn="auto">
                            <a:spcBef>
                              <a:spcPts val="0"/>
                            </a:spcBef>
                            <a:spcAft>
                              <a:spcPts val="0"/>
                            </a:spcAft>
                          </a:pPr>
                          <a:r>
                            <a:rPr lang="en-US" sz="1000" dirty="0" smtClean="0">
                              <a:solidFill>
                                <a:prstClr val="black"/>
                              </a:solidFill>
                              <a:latin typeface="Calibri"/>
                            </a:rPr>
                            <a:t>NARMS human </a:t>
                          </a:r>
                          <a:r>
                            <a:rPr lang="en-US" sz="1000" dirty="0">
                              <a:solidFill>
                                <a:prstClr val="black"/>
                              </a:solidFill>
                              <a:latin typeface="Calibri"/>
                            </a:rPr>
                            <a:t>t</a:t>
                          </a:r>
                          <a:r>
                            <a:rPr lang="en-US" sz="1000" dirty="0" smtClean="0">
                              <a:solidFill>
                                <a:prstClr val="black"/>
                              </a:solidFill>
                              <a:latin typeface="Calibri"/>
                            </a:rPr>
                            <a:t>esting </a:t>
                          </a:r>
                          <a:r>
                            <a:rPr lang="en-US" sz="1000" dirty="0">
                              <a:solidFill>
                                <a:prstClr val="black"/>
                              </a:solidFill>
                              <a:latin typeface="Calibri"/>
                            </a:rPr>
                            <a:t>b</a:t>
                          </a:r>
                          <a:r>
                            <a:rPr lang="en-US" sz="1000" dirty="0" smtClean="0">
                              <a:solidFill>
                                <a:prstClr val="black"/>
                              </a:solidFill>
                              <a:latin typeface="Calibri"/>
                            </a:rPr>
                            <a:t>egan, CDC </a:t>
                          </a:r>
                        </a:p>
                      </p:txBody>
                    </p:sp>
                    <p:sp>
                      <p:nvSpPr>
                        <p:cNvPr id="83" name="TextBox 82"/>
                        <p:cNvSpPr txBox="1"/>
                        <p:nvPr/>
                      </p:nvSpPr>
                      <p:spPr>
                        <a:xfrm>
                          <a:off x="4819518" y="1411559"/>
                          <a:ext cx="762000" cy="707886"/>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NARMS external </a:t>
                          </a:r>
                          <a:r>
                            <a:rPr lang="en-US" sz="1000" dirty="0">
                              <a:solidFill>
                                <a:prstClr val="black"/>
                              </a:solidFill>
                              <a:latin typeface="Calibri"/>
                            </a:rPr>
                            <a:t>r</a:t>
                          </a:r>
                          <a:r>
                            <a:rPr lang="en-US" sz="1000" dirty="0" smtClean="0">
                              <a:solidFill>
                                <a:prstClr val="black"/>
                              </a:solidFill>
                              <a:latin typeface="Calibri"/>
                            </a:rPr>
                            <a:t>eview at CDC (8/04)</a:t>
                          </a:r>
                          <a:endParaRPr lang="en-US" sz="1000" dirty="0">
                            <a:solidFill>
                              <a:prstClr val="black"/>
                            </a:solidFill>
                            <a:latin typeface="Calibri"/>
                          </a:endParaRPr>
                        </a:p>
                      </p:txBody>
                    </p:sp>
                    <p:sp>
                      <p:nvSpPr>
                        <p:cNvPr id="85" name="TextBox 84"/>
                        <p:cNvSpPr txBox="1"/>
                        <p:nvPr/>
                      </p:nvSpPr>
                      <p:spPr>
                        <a:xfrm>
                          <a:off x="6347227" y="1524000"/>
                          <a:ext cx="914400" cy="553998"/>
                        </a:xfrm>
                        <a:prstGeom prst="rect">
                          <a:avLst/>
                        </a:prstGeom>
                        <a:noFill/>
                        <a:ln>
                          <a:solidFill>
                            <a:schemeClr val="tx1"/>
                          </a:solidFill>
                        </a:ln>
                      </p:spPr>
                      <p:txBody>
                        <a:bodyPr wrap="square" rtlCol="0">
                          <a:spAutoFit/>
                        </a:bodyPr>
                        <a:lstStyle/>
                        <a:p>
                          <a:pPr fontAlgn="auto">
                            <a:spcBef>
                              <a:spcPts val="0"/>
                            </a:spcBef>
                            <a:spcAft>
                              <a:spcPts val="0"/>
                            </a:spcAft>
                          </a:pPr>
                          <a:r>
                            <a:rPr lang="en-US" sz="1000" dirty="0" smtClean="0">
                              <a:solidFill>
                                <a:prstClr val="black"/>
                              </a:solidFill>
                              <a:latin typeface="Calibri"/>
                            </a:rPr>
                            <a:t>FDA Science Board NARMS </a:t>
                          </a:r>
                          <a:r>
                            <a:rPr lang="en-US" sz="1000" dirty="0">
                              <a:solidFill>
                                <a:prstClr val="black"/>
                              </a:solidFill>
                              <a:latin typeface="Calibri"/>
                            </a:rPr>
                            <a:t>r</a:t>
                          </a:r>
                          <a:r>
                            <a:rPr lang="en-US" sz="1000" dirty="0" smtClean="0">
                              <a:solidFill>
                                <a:prstClr val="black"/>
                              </a:solidFill>
                              <a:latin typeface="Calibri"/>
                            </a:rPr>
                            <a:t>eview (4/07)</a:t>
                          </a:r>
                          <a:endParaRPr lang="en-US" sz="1000" dirty="0">
                            <a:solidFill>
                              <a:prstClr val="black"/>
                            </a:solidFill>
                            <a:latin typeface="Calibri"/>
                          </a:endParaRPr>
                        </a:p>
                      </p:txBody>
                    </p:sp>
                    <p:cxnSp>
                      <p:nvCxnSpPr>
                        <p:cNvPr id="15" name="Straight Arrow Connector 14"/>
                        <p:cNvCxnSpPr/>
                        <p:nvPr/>
                      </p:nvCxnSpPr>
                      <p:spPr>
                        <a:xfrm flipV="1">
                          <a:off x="5781040" y="3051160"/>
                          <a:ext cx="0" cy="3871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5" name="Straight Arrow Connector 34"/>
                        <p:cNvCxnSpPr/>
                        <p:nvPr/>
                      </p:nvCxnSpPr>
                      <p:spPr>
                        <a:xfrm flipV="1">
                          <a:off x="7620000" y="2865567"/>
                          <a:ext cx="0" cy="58462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6" name="TextBox 35"/>
                        <p:cNvSpPr txBox="1"/>
                        <p:nvPr/>
                      </p:nvSpPr>
                      <p:spPr>
                        <a:xfrm>
                          <a:off x="7086600" y="2033826"/>
                          <a:ext cx="1066800" cy="861774"/>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FDA Science Board review of CVM research, with NARMS follow-up (8/09)</a:t>
                          </a:r>
                          <a:endParaRPr lang="en-US" sz="1000" dirty="0">
                            <a:solidFill>
                              <a:prstClr val="black"/>
                            </a:solidFill>
                            <a:latin typeface="Calibri"/>
                          </a:endParaRPr>
                        </a:p>
                      </p:txBody>
                    </p:sp>
                    <p:cxnSp>
                      <p:nvCxnSpPr>
                        <p:cNvPr id="45" name="Straight Arrow Connector 44"/>
                        <p:cNvCxnSpPr/>
                        <p:nvPr/>
                      </p:nvCxnSpPr>
                      <p:spPr>
                        <a:xfrm flipV="1">
                          <a:off x="6680485" y="2133600"/>
                          <a:ext cx="0" cy="129980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1" name="Straight Arrow Connector 50"/>
                        <p:cNvCxnSpPr/>
                        <p:nvPr/>
                      </p:nvCxnSpPr>
                      <p:spPr>
                        <a:xfrm flipV="1">
                          <a:off x="8610600" y="2187714"/>
                          <a:ext cx="0" cy="12537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153400" y="1325940"/>
                          <a:ext cx="914400" cy="861774"/>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NARMS Strategic Plan 2012-2016</a:t>
                          </a:r>
                        </a:p>
                        <a:p>
                          <a:pPr fontAlgn="auto">
                            <a:spcBef>
                              <a:spcPts val="0"/>
                            </a:spcBef>
                            <a:spcAft>
                              <a:spcPts val="0"/>
                            </a:spcAft>
                          </a:pPr>
                          <a:r>
                            <a:rPr lang="en-US" sz="1000" dirty="0">
                              <a:solidFill>
                                <a:prstClr val="black"/>
                              </a:solidFill>
                              <a:latin typeface="Calibri"/>
                            </a:rPr>
                            <a:t>p</a:t>
                          </a:r>
                          <a:r>
                            <a:rPr lang="en-US" sz="1000" dirty="0" smtClean="0">
                              <a:solidFill>
                                <a:prstClr val="black"/>
                              </a:solidFill>
                              <a:latin typeface="Calibri"/>
                            </a:rPr>
                            <a:t>ublished (5/12)</a:t>
                          </a:r>
                          <a:endParaRPr lang="en-US" sz="1000" dirty="0">
                            <a:solidFill>
                              <a:prstClr val="black"/>
                            </a:solidFill>
                            <a:latin typeface="Calibri"/>
                          </a:endParaRPr>
                        </a:p>
                      </p:txBody>
                    </p:sp>
                    <p:sp>
                      <p:nvSpPr>
                        <p:cNvPr id="70" name="Oval 69"/>
                        <p:cNvSpPr/>
                        <p:nvPr/>
                      </p:nvSpPr>
                      <p:spPr>
                        <a:xfrm>
                          <a:off x="1582076" y="1733967"/>
                          <a:ext cx="990600" cy="70861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sp>
                      <p:nvSpPr>
                        <p:cNvPr id="71" name="Oval 70"/>
                        <p:cNvSpPr/>
                        <p:nvPr/>
                      </p:nvSpPr>
                      <p:spPr>
                        <a:xfrm>
                          <a:off x="3666172" y="2147593"/>
                          <a:ext cx="981075" cy="68986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n-US">
                            <a:solidFill>
                              <a:prstClr val="white"/>
                            </a:solidFill>
                          </a:endParaRPr>
                        </a:p>
                      </p:txBody>
                    </p:sp>
                    <p:cxnSp>
                      <p:nvCxnSpPr>
                        <p:cNvPr id="72" name="Straight Arrow Connector 71"/>
                        <p:cNvCxnSpPr>
                          <a:endCxn id="76" idx="2"/>
                        </p:cNvCxnSpPr>
                        <p:nvPr/>
                      </p:nvCxnSpPr>
                      <p:spPr>
                        <a:xfrm flipH="1" flipV="1">
                          <a:off x="721995" y="2655272"/>
                          <a:ext cx="15241" cy="77819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5" name="TextBox 64"/>
                        <p:cNvSpPr txBox="1"/>
                        <p:nvPr/>
                      </p:nvSpPr>
                      <p:spPr>
                        <a:xfrm>
                          <a:off x="5667375" y="1053227"/>
                          <a:ext cx="879326" cy="1015663"/>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First annual NARMS executive </a:t>
                          </a:r>
                        </a:p>
                        <a:p>
                          <a:pPr fontAlgn="auto">
                            <a:spcBef>
                              <a:spcPts val="0"/>
                            </a:spcBef>
                            <a:spcAft>
                              <a:spcPts val="0"/>
                            </a:spcAft>
                          </a:pPr>
                          <a:r>
                            <a:rPr lang="en-US" sz="1000" dirty="0" smtClean="0">
                              <a:solidFill>
                                <a:prstClr val="black"/>
                              </a:solidFill>
                              <a:latin typeface="Calibri"/>
                            </a:rPr>
                            <a:t>report </a:t>
                          </a:r>
                        </a:p>
                        <a:p>
                          <a:pPr fontAlgn="auto">
                            <a:spcBef>
                              <a:spcPts val="0"/>
                            </a:spcBef>
                            <a:spcAft>
                              <a:spcPts val="0"/>
                            </a:spcAft>
                          </a:pPr>
                          <a:r>
                            <a:rPr lang="en-US" sz="1000" dirty="0" smtClean="0">
                              <a:solidFill>
                                <a:prstClr val="black"/>
                              </a:solidFill>
                              <a:latin typeface="Calibri"/>
                            </a:rPr>
                            <a:t>published (2/07)</a:t>
                          </a:r>
                        </a:p>
                      </p:txBody>
                    </p:sp>
                    <p:cxnSp>
                      <p:nvCxnSpPr>
                        <p:cNvPr id="67" name="Elbow Connector 66"/>
                        <p:cNvCxnSpPr/>
                        <p:nvPr/>
                      </p:nvCxnSpPr>
                      <p:spPr>
                        <a:xfrm rot="16200000" flipV="1">
                          <a:off x="5586171" y="2515761"/>
                          <a:ext cx="1361793" cy="448814"/>
                        </a:xfrm>
                        <a:prstGeom prst="bentConnector3">
                          <a:avLst>
                            <a:gd name="adj1" fmla="val 7124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rot="16200000">
                          <a:off x="-833194" y="1849161"/>
                          <a:ext cx="1881648" cy="276999"/>
                        </a:xfrm>
                        <a:prstGeom prst="rect">
                          <a:avLst/>
                        </a:prstGeom>
                        <a:noFill/>
                      </p:spPr>
                      <p:txBody>
                        <a:bodyPr wrap="square" rtlCol="0">
                          <a:spAutoFit/>
                        </a:bodyPr>
                        <a:lstStyle/>
                        <a:p>
                          <a:r>
                            <a:rPr lang="en-US" sz="1200" b="1" dirty="0" smtClean="0"/>
                            <a:t>NARMS History</a:t>
                          </a:r>
                          <a:endParaRPr lang="en-US" sz="1200" b="1" dirty="0"/>
                        </a:p>
                      </p:txBody>
                    </p:sp>
                  </p:grpSp>
                </p:grpSp>
              </p:grpSp>
            </p:grpSp>
            <p:grpSp>
              <p:nvGrpSpPr>
                <p:cNvPr id="13" name="Group 12"/>
                <p:cNvGrpSpPr/>
                <p:nvPr/>
              </p:nvGrpSpPr>
              <p:grpSpPr>
                <a:xfrm>
                  <a:off x="10536" y="3694767"/>
                  <a:ext cx="9323962" cy="3223836"/>
                  <a:chOff x="10536" y="3694767"/>
                  <a:chExt cx="9323962" cy="3223836"/>
                </a:xfrm>
              </p:grpSpPr>
              <p:cxnSp>
                <p:nvCxnSpPr>
                  <p:cNvPr id="52" name="Straight Arrow Connector 51"/>
                  <p:cNvCxnSpPr/>
                  <p:nvPr/>
                </p:nvCxnSpPr>
                <p:spPr>
                  <a:xfrm>
                    <a:off x="3808449" y="3782021"/>
                    <a:ext cx="0" cy="40528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a:off x="5852122" y="3782021"/>
                    <a:ext cx="0" cy="53340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7" name="TextBox 76"/>
                  <p:cNvSpPr txBox="1"/>
                  <p:nvPr/>
                </p:nvSpPr>
                <p:spPr>
                  <a:xfrm>
                    <a:off x="697229" y="4228169"/>
                    <a:ext cx="914400" cy="861774"/>
                  </a:xfrm>
                  <a:prstGeom prst="rect">
                    <a:avLst/>
                  </a:prstGeom>
                  <a:noFill/>
                </p:spPr>
                <p:txBody>
                  <a:bodyPr wrap="square" rtlCol="0">
                    <a:spAutoFit/>
                  </a:bodyPr>
                  <a:lstStyle/>
                  <a:p>
                    <a:pPr fontAlgn="auto">
                      <a:spcBef>
                        <a:spcPts val="0"/>
                      </a:spcBef>
                      <a:spcAft>
                        <a:spcPts val="0"/>
                      </a:spcAft>
                    </a:pPr>
                    <a:r>
                      <a:rPr lang="en-US" sz="1000" dirty="0" err="1" smtClean="0">
                        <a:solidFill>
                          <a:prstClr val="black"/>
                        </a:solidFill>
                        <a:latin typeface="Calibri"/>
                      </a:rPr>
                      <a:t>Sarafloxacin</a:t>
                    </a:r>
                    <a:r>
                      <a:rPr lang="en-US" sz="1000" dirty="0" smtClean="0">
                        <a:solidFill>
                          <a:prstClr val="black"/>
                        </a:solidFill>
                        <a:latin typeface="Calibri"/>
                      </a:rPr>
                      <a:t> approved for poultry (8/95,  10/95)</a:t>
                    </a:r>
                  </a:p>
                  <a:p>
                    <a:pPr fontAlgn="auto">
                      <a:spcBef>
                        <a:spcPts val="0"/>
                      </a:spcBef>
                      <a:spcAft>
                        <a:spcPts val="0"/>
                      </a:spcAft>
                    </a:pPr>
                    <a:endParaRPr lang="en-US" sz="1000" dirty="0">
                      <a:solidFill>
                        <a:prstClr val="black"/>
                      </a:solidFill>
                      <a:latin typeface="Calibri"/>
                    </a:endParaRPr>
                  </a:p>
                </p:txBody>
              </p:sp>
              <p:sp>
                <p:nvSpPr>
                  <p:cNvPr id="81" name="TextBox 80"/>
                  <p:cNvSpPr txBox="1"/>
                  <p:nvPr/>
                </p:nvSpPr>
                <p:spPr>
                  <a:xfrm>
                    <a:off x="3372485" y="4168338"/>
                    <a:ext cx="914400" cy="861774"/>
                  </a:xfrm>
                  <a:prstGeom prst="rect">
                    <a:avLst/>
                  </a:prstGeom>
                  <a:noFill/>
                  <a:ln>
                    <a:noFill/>
                  </a:ln>
                </p:spPr>
                <p:txBody>
                  <a:bodyPr wrap="square" rtlCol="0">
                    <a:spAutoFit/>
                  </a:bodyPr>
                  <a:lstStyle/>
                  <a:p>
                    <a:pPr fontAlgn="auto">
                      <a:spcBef>
                        <a:spcPts val="0"/>
                      </a:spcBef>
                      <a:spcAft>
                        <a:spcPts val="0"/>
                      </a:spcAft>
                    </a:pPr>
                    <a:r>
                      <a:rPr lang="en-US" sz="1000" dirty="0" err="1" smtClean="0">
                        <a:solidFill>
                          <a:prstClr val="black"/>
                        </a:solidFill>
                        <a:latin typeface="Calibri"/>
                      </a:rPr>
                      <a:t>Sarafloxacin</a:t>
                    </a:r>
                    <a:r>
                      <a:rPr lang="en-US" sz="1000" dirty="0" smtClean="0">
                        <a:solidFill>
                          <a:prstClr val="black"/>
                        </a:solidFill>
                        <a:latin typeface="Calibri"/>
                      </a:rPr>
                      <a:t> approvals </a:t>
                    </a:r>
                  </a:p>
                  <a:p>
                    <a:pPr fontAlgn="auto">
                      <a:spcBef>
                        <a:spcPts val="0"/>
                      </a:spcBef>
                      <a:spcAft>
                        <a:spcPts val="0"/>
                      </a:spcAft>
                    </a:pPr>
                    <a:r>
                      <a:rPr lang="en-US" sz="1000" dirty="0" smtClean="0">
                        <a:solidFill>
                          <a:prstClr val="black"/>
                        </a:solidFill>
                        <a:latin typeface="Calibri"/>
                      </a:rPr>
                      <a:t>for poultry withdrawn (4/01)</a:t>
                    </a:r>
                    <a:endParaRPr lang="en-US" sz="1000" dirty="0">
                      <a:solidFill>
                        <a:prstClr val="black"/>
                      </a:solidFill>
                      <a:latin typeface="Calibri"/>
                    </a:endParaRPr>
                  </a:p>
                </p:txBody>
              </p:sp>
              <p:sp>
                <p:nvSpPr>
                  <p:cNvPr id="84" name="TextBox 83"/>
                  <p:cNvSpPr txBox="1"/>
                  <p:nvPr/>
                </p:nvSpPr>
                <p:spPr>
                  <a:xfrm>
                    <a:off x="5442585" y="4343400"/>
                    <a:ext cx="1200150" cy="861774"/>
                  </a:xfrm>
                  <a:prstGeom prst="rect">
                    <a:avLst/>
                  </a:prstGeom>
                  <a:noFill/>
                </p:spPr>
                <p:txBody>
                  <a:bodyPr wrap="square" rtlCol="0">
                    <a:spAutoFit/>
                  </a:bodyPr>
                  <a:lstStyle/>
                  <a:p>
                    <a:pPr fontAlgn="auto">
                      <a:spcBef>
                        <a:spcPts val="0"/>
                      </a:spcBef>
                      <a:spcAft>
                        <a:spcPts val="0"/>
                      </a:spcAft>
                    </a:pPr>
                    <a:r>
                      <a:rPr lang="en-US" sz="1000" dirty="0" err="1" smtClean="0">
                        <a:solidFill>
                          <a:prstClr val="black"/>
                        </a:solidFill>
                        <a:latin typeface="Calibri"/>
                      </a:rPr>
                      <a:t>Enrofloxacin</a:t>
                    </a:r>
                    <a:r>
                      <a:rPr lang="en-US" sz="1000" dirty="0" smtClean="0">
                        <a:solidFill>
                          <a:prstClr val="black"/>
                        </a:solidFill>
                        <a:latin typeface="Calibri"/>
                      </a:rPr>
                      <a:t> approval for poultry </a:t>
                    </a:r>
                  </a:p>
                  <a:p>
                    <a:pPr fontAlgn="auto">
                      <a:spcBef>
                        <a:spcPts val="0"/>
                      </a:spcBef>
                      <a:spcAft>
                        <a:spcPts val="0"/>
                      </a:spcAft>
                    </a:pPr>
                    <a:r>
                      <a:rPr lang="en-US" sz="1000" dirty="0" smtClean="0">
                        <a:solidFill>
                          <a:prstClr val="black"/>
                        </a:solidFill>
                        <a:latin typeface="Calibri"/>
                      </a:rPr>
                      <a:t>withdrawn </a:t>
                    </a:r>
                  </a:p>
                  <a:p>
                    <a:pPr fontAlgn="auto">
                      <a:spcBef>
                        <a:spcPts val="0"/>
                      </a:spcBef>
                      <a:spcAft>
                        <a:spcPts val="0"/>
                      </a:spcAft>
                    </a:pPr>
                    <a:r>
                      <a:rPr lang="en-US" sz="1000" dirty="0" smtClean="0">
                        <a:solidFill>
                          <a:prstClr val="black"/>
                        </a:solidFill>
                        <a:latin typeface="Calibri"/>
                      </a:rPr>
                      <a:t>(9/05)</a:t>
                    </a:r>
                    <a:endParaRPr lang="en-US" sz="1000" dirty="0">
                      <a:solidFill>
                        <a:prstClr val="black"/>
                      </a:solidFill>
                      <a:latin typeface="Calibri"/>
                    </a:endParaRPr>
                  </a:p>
                </p:txBody>
              </p:sp>
              <p:cxnSp>
                <p:nvCxnSpPr>
                  <p:cNvPr id="3" name="Straight Arrow Connector 2"/>
                  <p:cNvCxnSpPr/>
                  <p:nvPr/>
                </p:nvCxnSpPr>
                <p:spPr>
                  <a:xfrm>
                    <a:off x="1642108" y="3801249"/>
                    <a:ext cx="0" cy="108846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1217295" y="4909155"/>
                    <a:ext cx="1000125" cy="707886"/>
                  </a:xfrm>
                  <a:prstGeom prst="rect">
                    <a:avLst/>
                  </a:prstGeom>
                  <a:noFill/>
                </p:spPr>
                <p:txBody>
                  <a:bodyPr wrap="square" rtlCol="0">
                    <a:spAutoFit/>
                  </a:bodyPr>
                  <a:lstStyle/>
                  <a:p>
                    <a:pPr fontAlgn="auto">
                      <a:spcBef>
                        <a:spcPts val="0"/>
                      </a:spcBef>
                      <a:spcAft>
                        <a:spcPts val="0"/>
                      </a:spcAft>
                    </a:pPr>
                    <a:r>
                      <a:rPr lang="en-US" sz="1000" dirty="0" err="1">
                        <a:solidFill>
                          <a:prstClr val="black"/>
                        </a:solidFill>
                        <a:latin typeface="Calibri"/>
                      </a:rPr>
                      <a:t>Enrofloxacin</a:t>
                    </a:r>
                    <a:r>
                      <a:rPr lang="en-US" sz="1000" dirty="0">
                        <a:solidFill>
                          <a:prstClr val="black"/>
                        </a:solidFill>
                        <a:latin typeface="Calibri"/>
                      </a:rPr>
                      <a:t> </a:t>
                    </a:r>
                    <a:r>
                      <a:rPr lang="en-US" sz="1000" dirty="0" smtClean="0">
                        <a:solidFill>
                          <a:prstClr val="black"/>
                        </a:solidFill>
                        <a:latin typeface="Calibri"/>
                      </a:rPr>
                      <a:t>approved </a:t>
                    </a:r>
                    <a:r>
                      <a:rPr lang="en-US" sz="1000" dirty="0">
                        <a:solidFill>
                          <a:prstClr val="black"/>
                        </a:solidFill>
                        <a:latin typeface="Calibri"/>
                      </a:rPr>
                      <a:t>for </a:t>
                    </a:r>
                    <a:r>
                      <a:rPr lang="en-US" sz="1000" dirty="0" smtClean="0">
                        <a:solidFill>
                          <a:prstClr val="black"/>
                        </a:solidFill>
                        <a:latin typeface="Calibri"/>
                      </a:rPr>
                      <a:t>poultry (10/96)</a:t>
                    </a:r>
                  </a:p>
                  <a:p>
                    <a:pPr fontAlgn="auto">
                      <a:spcBef>
                        <a:spcPts val="0"/>
                      </a:spcBef>
                      <a:spcAft>
                        <a:spcPts val="0"/>
                      </a:spcAft>
                    </a:pPr>
                    <a:endParaRPr lang="en-US" sz="1000" dirty="0">
                      <a:solidFill>
                        <a:prstClr val="black"/>
                      </a:solidFill>
                      <a:latin typeface="Calibri"/>
                    </a:endParaRPr>
                  </a:p>
                </p:txBody>
              </p:sp>
              <p:sp>
                <p:nvSpPr>
                  <p:cNvPr id="9" name="TextBox 8"/>
                  <p:cNvSpPr txBox="1"/>
                  <p:nvPr/>
                </p:nvSpPr>
                <p:spPr>
                  <a:xfrm>
                    <a:off x="2638414" y="4784150"/>
                    <a:ext cx="1164590" cy="707886"/>
                  </a:xfrm>
                  <a:prstGeom prst="rect">
                    <a:avLst/>
                  </a:prstGeom>
                  <a:noFill/>
                </p:spPr>
                <p:txBody>
                  <a:bodyPr wrap="square" rtlCol="0">
                    <a:spAutoFit/>
                  </a:bodyPr>
                  <a:lstStyle/>
                  <a:p>
                    <a:pPr fontAlgn="auto">
                      <a:spcBef>
                        <a:spcPts val="0"/>
                      </a:spcBef>
                      <a:spcAft>
                        <a:spcPts val="0"/>
                      </a:spcAft>
                    </a:pPr>
                    <a:r>
                      <a:rPr lang="en-US" sz="1000" dirty="0">
                        <a:solidFill>
                          <a:prstClr val="black"/>
                        </a:solidFill>
                        <a:latin typeface="Calibri"/>
                      </a:rPr>
                      <a:t>NOOH for </a:t>
                    </a:r>
                    <a:r>
                      <a:rPr lang="en-US" sz="1000" dirty="0" err="1" smtClean="0">
                        <a:solidFill>
                          <a:prstClr val="black"/>
                        </a:solidFill>
                        <a:latin typeface="Calibri"/>
                      </a:rPr>
                      <a:t>enrofloxacin</a:t>
                    </a:r>
                    <a:r>
                      <a:rPr lang="en-US" sz="1000" dirty="0" smtClean="0">
                        <a:solidFill>
                          <a:prstClr val="black"/>
                        </a:solidFill>
                        <a:latin typeface="Calibri"/>
                      </a:rPr>
                      <a:t> </a:t>
                    </a:r>
                    <a:r>
                      <a:rPr lang="en-US" sz="1000" dirty="0">
                        <a:solidFill>
                          <a:prstClr val="black"/>
                        </a:solidFill>
                        <a:latin typeface="Calibri"/>
                      </a:rPr>
                      <a:t>in poultry published </a:t>
                    </a:r>
                    <a:r>
                      <a:rPr lang="en-US" sz="1000" dirty="0" smtClean="0">
                        <a:solidFill>
                          <a:prstClr val="black"/>
                        </a:solidFill>
                        <a:latin typeface="Calibri"/>
                      </a:rPr>
                      <a:t>(10/00)</a:t>
                    </a:r>
                    <a:endParaRPr lang="en-US" sz="1000" dirty="0">
                      <a:solidFill>
                        <a:prstClr val="black"/>
                      </a:solidFill>
                      <a:latin typeface="Calibri"/>
                    </a:endParaRPr>
                  </a:p>
                </p:txBody>
              </p:sp>
              <p:sp>
                <p:nvSpPr>
                  <p:cNvPr id="22" name="TextBox 21"/>
                  <p:cNvSpPr txBox="1"/>
                  <p:nvPr/>
                </p:nvSpPr>
                <p:spPr>
                  <a:xfrm>
                    <a:off x="3489960" y="5749052"/>
                    <a:ext cx="1333500" cy="1169551"/>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Hatchery survey conducted by CVM due to cephalosporin resistance in NARMS </a:t>
                    </a:r>
                    <a:r>
                      <a:rPr lang="en-US" sz="1000" i="1" dirty="0" smtClean="0">
                        <a:solidFill>
                          <a:prstClr val="black"/>
                        </a:solidFill>
                        <a:latin typeface="Calibri"/>
                      </a:rPr>
                      <a:t>Salmonella</a:t>
                    </a:r>
                    <a:r>
                      <a:rPr lang="en-US" sz="1000" dirty="0" smtClean="0">
                        <a:solidFill>
                          <a:prstClr val="black"/>
                        </a:solidFill>
                        <a:latin typeface="Calibri"/>
                      </a:rPr>
                      <a:t> isolates (9/01)</a:t>
                    </a:r>
                  </a:p>
                  <a:p>
                    <a:pPr fontAlgn="auto">
                      <a:spcBef>
                        <a:spcPts val="0"/>
                      </a:spcBef>
                      <a:spcAft>
                        <a:spcPts val="0"/>
                      </a:spcAft>
                    </a:pPr>
                    <a:endParaRPr lang="en-US" sz="1000" dirty="0">
                      <a:solidFill>
                        <a:prstClr val="black"/>
                      </a:solidFill>
                      <a:latin typeface="Calibri"/>
                    </a:endParaRPr>
                  </a:p>
                </p:txBody>
              </p:sp>
              <p:sp>
                <p:nvSpPr>
                  <p:cNvPr id="27" name="TextBox 26"/>
                  <p:cNvSpPr txBox="1"/>
                  <p:nvPr/>
                </p:nvSpPr>
                <p:spPr>
                  <a:xfrm>
                    <a:off x="4375785" y="4167777"/>
                    <a:ext cx="970910" cy="1015663"/>
                  </a:xfrm>
                  <a:prstGeom prst="rect">
                    <a:avLst/>
                  </a:prstGeom>
                  <a:noFill/>
                  <a:ln>
                    <a:noFill/>
                  </a:ln>
                </p:spPr>
                <p:txBody>
                  <a:bodyPr wrap="square" rtlCol="0">
                    <a:spAutoFit/>
                  </a:bodyPr>
                  <a:lstStyle/>
                  <a:p>
                    <a:pPr fontAlgn="auto">
                      <a:spcBef>
                        <a:spcPts val="0"/>
                      </a:spcBef>
                      <a:spcAft>
                        <a:spcPts val="0"/>
                      </a:spcAft>
                    </a:pPr>
                    <a:r>
                      <a:rPr lang="en-US" sz="1000" dirty="0" smtClean="0">
                        <a:solidFill>
                          <a:prstClr val="black"/>
                        </a:solidFill>
                        <a:latin typeface="Calibri"/>
                      </a:rPr>
                      <a:t>GFI #152 Evaluating Safety of New Animal Antimicrobial  Drugs (10/03)</a:t>
                    </a:r>
                    <a:endParaRPr lang="en-US" sz="1000" dirty="0">
                      <a:solidFill>
                        <a:prstClr val="black"/>
                      </a:solidFill>
                      <a:latin typeface="Calibri"/>
                    </a:endParaRPr>
                  </a:p>
                </p:txBody>
              </p:sp>
              <p:cxnSp>
                <p:nvCxnSpPr>
                  <p:cNvPr id="29" name="Straight Arrow Connector 28"/>
                  <p:cNvCxnSpPr/>
                  <p:nvPr/>
                </p:nvCxnSpPr>
                <p:spPr>
                  <a:xfrm>
                    <a:off x="7172325" y="3794031"/>
                    <a:ext cx="0" cy="38126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1" name="TextBox 30"/>
                  <p:cNvSpPr txBox="1"/>
                  <p:nvPr/>
                </p:nvSpPr>
                <p:spPr>
                  <a:xfrm>
                    <a:off x="6433185" y="4174466"/>
                    <a:ext cx="1348740" cy="553998"/>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Initial cephalosporin ELU prohibition order published (7/08)	</a:t>
                    </a:r>
                    <a:endParaRPr lang="en-US" sz="1000" dirty="0">
                      <a:solidFill>
                        <a:prstClr val="black"/>
                      </a:solidFill>
                      <a:latin typeface="Calibri"/>
                    </a:endParaRPr>
                  </a:p>
                </p:txBody>
              </p:sp>
              <p:sp>
                <p:nvSpPr>
                  <p:cNvPr id="48" name="TextBox 47"/>
                  <p:cNvSpPr txBox="1"/>
                  <p:nvPr/>
                </p:nvSpPr>
                <p:spPr>
                  <a:xfrm>
                    <a:off x="6883167" y="4860370"/>
                    <a:ext cx="1295400" cy="1015663"/>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Draft GFI #209 Judicious Use of Medically Important Antimicrobial Drugs in Food-Producing Animals (6/10)</a:t>
                    </a:r>
                    <a:endParaRPr lang="en-US" sz="1000" dirty="0">
                      <a:solidFill>
                        <a:prstClr val="black"/>
                      </a:solidFill>
                      <a:latin typeface="Calibri"/>
                    </a:endParaRPr>
                  </a:p>
                </p:txBody>
              </p:sp>
              <p:sp>
                <p:nvSpPr>
                  <p:cNvPr id="60" name="TextBox 59"/>
                  <p:cNvSpPr txBox="1"/>
                  <p:nvPr/>
                </p:nvSpPr>
                <p:spPr>
                  <a:xfrm>
                    <a:off x="7856904" y="4364975"/>
                    <a:ext cx="1143000" cy="861774"/>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Revised cephalosporin ELU prohibition order (published 1/12, effective 4/12)</a:t>
                    </a:r>
                  </a:p>
                </p:txBody>
              </p:sp>
              <p:cxnSp>
                <p:nvCxnSpPr>
                  <p:cNvPr id="58" name="Straight Arrow Connector 57"/>
                  <p:cNvCxnSpPr/>
                  <p:nvPr/>
                </p:nvCxnSpPr>
                <p:spPr>
                  <a:xfrm>
                    <a:off x="6320790" y="3810813"/>
                    <a:ext cx="0" cy="1307922"/>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1" name="TextBox 60"/>
                  <p:cNvSpPr txBox="1"/>
                  <p:nvPr/>
                </p:nvSpPr>
                <p:spPr>
                  <a:xfrm>
                    <a:off x="5899785" y="5101188"/>
                    <a:ext cx="1066800" cy="553998"/>
                  </a:xfrm>
                  <a:prstGeom prst="rect">
                    <a:avLst/>
                  </a:prstGeom>
                  <a:noFill/>
                </p:spPr>
                <p:txBody>
                  <a:bodyPr wrap="square" rtlCol="0">
                    <a:spAutoFit/>
                  </a:bodyPr>
                  <a:lstStyle/>
                  <a:p>
                    <a:pPr fontAlgn="auto">
                      <a:spcBef>
                        <a:spcPts val="0"/>
                      </a:spcBef>
                      <a:spcAft>
                        <a:spcPts val="0"/>
                      </a:spcAft>
                    </a:pPr>
                    <a:r>
                      <a:rPr lang="en-US" sz="1000" dirty="0" err="1" smtClean="0">
                        <a:solidFill>
                          <a:prstClr val="black"/>
                        </a:solidFill>
                        <a:latin typeface="Calibri"/>
                      </a:rPr>
                      <a:t>Cefquinome</a:t>
                    </a:r>
                    <a:r>
                      <a:rPr lang="en-US" sz="1000" dirty="0" smtClean="0">
                        <a:solidFill>
                          <a:prstClr val="black"/>
                        </a:solidFill>
                        <a:latin typeface="Calibri"/>
                      </a:rPr>
                      <a:t> </a:t>
                    </a:r>
                  </a:p>
                  <a:p>
                    <a:pPr fontAlgn="auto">
                      <a:spcBef>
                        <a:spcPts val="0"/>
                      </a:spcBef>
                      <a:spcAft>
                        <a:spcPts val="0"/>
                      </a:spcAft>
                    </a:pPr>
                    <a:r>
                      <a:rPr lang="en-US" sz="1000" dirty="0" smtClean="0">
                        <a:solidFill>
                          <a:prstClr val="black"/>
                        </a:solidFill>
                        <a:latin typeface="Calibri"/>
                      </a:rPr>
                      <a:t>VMAC meeting</a:t>
                    </a:r>
                  </a:p>
                  <a:p>
                    <a:pPr fontAlgn="auto">
                      <a:spcBef>
                        <a:spcPts val="0"/>
                      </a:spcBef>
                      <a:spcAft>
                        <a:spcPts val="0"/>
                      </a:spcAft>
                    </a:pPr>
                    <a:r>
                      <a:rPr lang="en-US" sz="1000" dirty="0" smtClean="0">
                        <a:solidFill>
                          <a:prstClr val="black"/>
                        </a:solidFill>
                        <a:latin typeface="Calibri"/>
                      </a:rPr>
                      <a:t>(9/06)</a:t>
                    </a:r>
                    <a:endParaRPr lang="en-US" sz="1000" dirty="0">
                      <a:solidFill>
                        <a:prstClr val="black"/>
                      </a:solidFill>
                      <a:latin typeface="Calibri"/>
                    </a:endParaRPr>
                  </a:p>
                </p:txBody>
              </p:sp>
              <p:sp>
                <p:nvSpPr>
                  <p:cNvPr id="64" name="TextBox 63"/>
                  <p:cNvSpPr txBox="1"/>
                  <p:nvPr/>
                </p:nvSpPr>
                <p:spPr>
                  <a:xfrm>
                    <a:off x="4375785" y="5310570"/>
                    <a:ext cx="1066800" cy="553998"/>
                  </a:xfrm>
                  <a:prstGeom prst="rect">
                    <a:avLst/>
                  </a:prstGeom>
                  <a:noFill/>
                </p:spPr>
                <p:txBody>
                  <a:bodyPr wrap="square" rtlCol="0">
                    <a:spAutoFit/>
                  </a:bodyPr>
                  <a:lstStyle/>
                  <a:p>
                    <a:pPr fontAlgn="auto">
                      <a:spcBef>
                        <a:spcPts val="0"/>
                      </a:spcBef>
                      <a:spcAft>
                        <a:spcPts val="0"/>
                      </a:spcAft>
                    </a:pPr>
                    <a:r>
                      <a:rPr lang="en-US" sz="1000" dirty="0" err="1" smtClean="0">
                        <a:solidFill>
                          <a:prstClr val="black"/>
                        </a:solidFill>
                        <a:latin typeface="Calibri"/>
                      </a:rPr>
                      <a:t>Tulathromycin</a:t>
                    </a:r>
                    <a:r>
                      <a:rPr lang="en-US" sz="1000" dirty="0" smtClean="0">
                        <a:solidFill>
                          <a:prstClr val="black"/>
                        </a:solidFill>
                        <a:latin typeface="Calibri"/>
                      </a:rPr>
                      <a:t> </a:t>
                    </a:r>
                  </a:p>
                  <a:p>
                    <a:pPr fontAlgn="auto">
                      <a:spcBef>
                        <a:spcPts val="0"/>
                      </a:spcBef>
                      <a:spcAft>
                        <a:spcPts val="0"/>
                      </a:spcAft>
                    </a:pPr>
                    <a:r>
                      <a:rPr lang="en-US" sz="1000" dirty="0" smtClean="0">
                        <a:solidFill>
                          <a:prstClr val="black"/>
                        </a:solidFill>
                        <a:latin typeface="Calibri"/>
                      </a:rPr>
                      <a:t>VMAC meeting</a:t>
                    </a:r>
                  </a:p>
                  <a:p>
                    <a:pPr fontAlgn="auto">
                      <a:spcBef>
                        <a:spcPts val="0"/>
                      </a:spcBef>
                      <a:spcAft>
                        <a:spcPts val="0"/>
                      </a:spcAft>
                    </a:pPr>
                    <a:r>
                      <a:rPr lang="en-US" sz="1000" dirty="0" smtClean="0">
                        <a:solidFill>
                          <a:prstClr val="black"/>
                        </a:solidFill>
                        <a:latin typeface="Calibri"/>
                      </a:rPr>
                      <a:t>(10/04)</a:t>
                    </a:r>
                    <a:endParaRPr lang="en-US" sz="1000" dirty="0">
                      <a:solidFill>
                        <a:prstClr val="black"/>
                      </a:solidFill>
                      <a:latin typeface="Calibri"/>
                    </a:endParaRPr>
                  </a:p>
                </p:txBody>
              </p:sp>
              <p:sp>
                <p:nvSpPr>
                  <p:cNvPr id="66" name="TextBox 65"/>
                  <p:cNvSpPr txBox="1"/>
                  <p:nvPr/>
                </p:nvSpPr>
                <p:spPr>
                  <a:xfrm>
                    <a:off x="2015464" y="4426267"/>
                    <a:ext cx="1114425" cy="553998"/>
                  </a:xfrm>
                  <a:prstGeom prst="rect">
                    <a:avLst/>
                  </a:prstGeom>
                  <a:noFill/>
                </p:spPr>
                <p:txBody>
                  <a:bodyPr wrap="square" rtlCol="0">
                    <a:spAutoFit/>
                  </a:bodyPr>
                  <a:lstStyle/>
                  <a:p>
                    <a:pPr fontAlgn="auto">
                      <a:spcBef>
                        <a:spcPts val="0"/>
                      </a:spcBef>
                      <a:spcAft>
                        <a:spcPts val="0"/>
                      </a:spcAft>
                    </a:pPr>
                    <a:r>
                      <a:rPr lang="en-US" sz="1000" i="1" dirty="0" smtClean="0">
                        <a:solidFill>
                          <a:prstClr val="black"/>
                        </a:solidFill>
                        <a:latin typeface="Calibri"/>
                      </a:rPr>
                      <a:t>Campylobacter </a:t>
                    </a:r>
                    <a:r>
                      <a:rPr lang="en-US" sz="1000" dirty="0" smtClean="0">
                        <a:solidFill>
                          <a:prstClr val="black"/>
                        </a:solidFill>
                        <a:latin typeface="Calibri"/>
                      </a:rPr>
                      <a:t>risk assessment (10/00)</a:t>
                    </a:r>
                    <a:endParaRPr lang="en-US" sz="1000" dirty="0">
                      <a:solidFill>
                        <a:prstClr val="black"/>
                      </a:solidFill>
                      <a:latin typeface="Calibri"/>
                    </a:endParaRPr>
                  </a:p>
                </p:txBody>
              </p:sp>
              <p:cxnSp>
                <p:nvCxnSpPr>
                  <p:cNvPr id="74" name="Elbow Connector 73"/>
                  <p:cNvCxnSpPr/>
                  <p:nvPr/>
                </p:nvCxnSpPr>
                <p:spPr>
                  <a:xfrm rot="5400000">
                    <a:off x="2680997" y="3757893"/>
                    <a:ext cx="646353" cy="731520"/>
                  </a:xfrm>
                  <a:prstGeom prst="bentConnector3">
                    <a:avLst>
                      <a:gd name="adj1" fmla="val 33199"/>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Elbow Connector 91"/>
                  <p:cNvCxnSpPr/>
                  <p:nvPr/>
                </p:nvCxnSpPr>
                <p:spPr>
                  <a:xfrm rot="5400000">
                    <a:off x="2866438" y="4082577"/>
                    <a:ext cx="985422" cy="397999"/>
                  </a:xfrm>
                  <a:prstGeom prst="bentConnector3">
                    <a:avLst>
                      <a:gd name="adj1" fmla="val 3453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8" name="Elbow Connector 107"/>
                  <p:cNvCxnSpPr/>
                  <p:nvPr/>
                </p:nvCxnSpPr>
                <p:spPr>
                  <a:xfrm rot="16200000" flipH="1">
                    <a:off x="3099838" y="4627764"/>
                    <a:ext cx="1970843" cy="271577"/>
                  </a:xfrm>
                  <a:prstGeom prst="bentConnector3">
                    <a:avLst>
                      <a:gd name="adj1" fmla="val 1592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8" name="TextBox 117"/>
                  <p:cNvSpPr txBox="1"/>
                  <p:nvPr/>
                </p:nvSpPr>
                <p:spPr>
                  <a:xfrm>
                    <a:off x="5023942" y="5861334"/>
                    <a:ext cx="1253490" cy="400110"/>
                  </a:xfrm>
                  <a:prstGeom prst="rect">
                    <a:avLst/>
                  </a:prstGeom>
                  <a:noFill/>
                </p:spPr>
                <p:txBody>
                  <a:bodyPr wrap="square" rtlCol="0">
                    <a:spAutoFit/>
                  </a:bodyPr>
                  <a:lstStyle/>
                  <a:p>
                    <a:pPr fontAlgn="auto">
                      <a:spcBef>
                        <a:spcPts val="0"/>
                      </a:spcBef>
                      <a:spcAft>
                        <a:spcPts val="0"/>
                      </a:spcAft>
                    </a:pPr>
                    <a:r>
                      <a:rPr lang="en-US" sz="1000" dirty="0" err="1" smtClean="0">
                        <a:solidFill>
                          <a:prstClr val="black"/>
                        </a:solidFill>
                        <a:latin typeface="Calibri"/>
                      </a:rPr>
                      <a:t>Virginiamycin</a:t>
                    </a:r>
                    <a:r>
                      <a:rPr lang="en-US" sz="1000" i="1" dirty="0" smtClean="0">
                        <a:solidFill>
                          <a:prstClr val="black"/>
                        </a:solidFill>
                        <a:latin typeface="Calibri"/>
                      </a:rPr>
                      <a:t> </a:t>
                    </a:r>
                    <a:r>
                      <a:rPr lang="en-US" sz="1000" dirty="0" smtClean="0">
                        <a:solidFill>
                          <a:prstClr val="black"/>
                        </a:solidFill>
                        <a:latin typeface="Calibri"/>
                      </a:rPr>
                      <a:t>risk assessment (11/04)</a:t>
                    </a:r>
                    <a:endParaRPr lang="en-US" sz="1000" dirty="0">
                      <a:solidFill>
                        <a:prstClr val="black"/>
                      </a:solidFill>
                      <a:latin typeface="Calibri"/>
                    </a:endParaRPr>
                  </a:p>
                </p:txBody>
              </p:sp>
              <p:cxnSp>
                <p:nvCxnSpPr>
                  <p:cNvPr id="1069" name="Elbow Connector 1068"/>
                  <p:cNvCxnSpPr/>
                  <p:nvPr/>
                </p:nvCxnSpPr>
                <p:spPr>
                  <a:xfrm rot="5400000">
                    <a:off x="4515844" y="3845163"/>
                    <a:ext cx="373933" cy="247650"/>
                  </a:xfrm>
                  <a:prstGeom prst="bentConnector3">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72" name="Elbow Connector 1071"/>
                  <p:cNvCxnSpPr/>
                  <p:nvPr/>
                </p:nvCxnSpPr>
                <p:spPr>
                  <a:xfrm rot="5400000">
                    <a:off x="4308084" y="4434604"/>
                    <a:ext cx="1541029" cy="274320"/>
                  </a:xfrm>
                  <a:prstGeom prst="bentConnector3">
                    <a:avLst>
                      <a:gd name="adj1" fmla="val 90175"/>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p:nvPr/>
                </p:nvCxnSpPr>
                <p:spPr>
                  <a:xfrm>
                    <a:off x="1233159" y="3801249"/>
                    <a:ext cx="0" cy="443961"/>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75" name="Elbow Connector 74"/>
                  <p:cNvCxnSpPr/>
                  <p:nvPr/>
                </p:nvCxnSpPr>
                <p:spPr>
                  <a:xfrm rot="5400000">
                    <a:off x="7309215" y="4243567"/>
                    <a:ext cx="1031504" cy="199666"/>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87"/>
                  <p:cNvSpPr txBox="1"/>
                  <p:nvPr/>
                </p:nvSpPr>
                <p:spPr>
                  <a:xfrm>
                    <a:off x="8039098" y="5690735"/>
                    <a:ext cx="1295400" cy="861774"/>
                  </a:xfrm>
                  <a:prstGeom prst="rect">
                    <a:avLst/>
                  </a:prstGeom>
                  <a:noFill/>
                </p:spPr>
                <p:txBody>
                  <a:bodyPr wrap="square" rtlCol="0">
                    <a:spAutoFit/>
                  </a:bodyPr>
                  <a:lstStyle/>
                  <a:p>
                    <a:pPr fontAlgn="auto">
                      <a:spcBef>
                        <a:spcPts val="0"/>
                      </a:spcBef>
                      <a:spcAft>
                        <a:spcPts val="0"/>
                      </a:spcAft>
                    </a:pPr>
                    <a:r>
                      <a:rPr lang="en-US" sz="1000" dirty="0" smtClean="0">
                        <a:solidFill>
                          <a:prstClr val="black"/>
                        </a:solidFill>
                        <a:latin typeface="Calibri"/>
                      </a:rPr>
                      <a:t>Final GFI #209,</a:t>
                    </a:r>
                  </a:p>
                  <a:p>
                    <a:pPr fontAlgn="auto">
                      <a:spcBef>
                        <a:spcPts val="0"/>
                      </a:spcBef>
                      <a:spcAft>
                        <a:spcPts val="0"/>
                      </a:spcAft>
                    </a:pPr>
                    <a:r>
                      <a:rPr lang="en-US" sz="1000" dirty="0" smtClean="0">
                        <a:solidFill>
                          <a:prstClr val="black"/>
                        </a:solidFill>
                        <a:latin typeface="Calibri"/>
                      </a:rPr>
                      <a:t>draft GFI #213 (aligning product </a:t>
                    </a:r>
                  </a:p>
                  <a:p>
                    <a:pPr fontAlgn="auto">
                      <a:spcBef>
                        <a:spcPts val="0"/>
                      </a:spcBef>
                      <a:spcAft>
                        <a:spcPts val="0"/>
                      </a:spcAft>
                    </a:pPr>
                    <a:r>
                      <a:rPr lang="en-US" sz="1000" dirty="0" smtClean="0">
                        <a:solidFill>
                          <a:prstClr val="black"/>
                        </a:solidFill>
                        <a:latin typeface="Calibri"/>
                      </a:rPr>
                      <a:t>use conditions) </a:t>
                    </a:r>
                  </a:p>
                  <a:p>
                    <a:pPr fontAlgn="auto">
                      <a:spcBef>
                        <a:spcPts val="0"/>
                      </a:spcBef>
                      <a:spcAft>
                        <a:spcPts val="0"/>
                      </a:spcAft>
                    </a:pPr>
                    <a:r>
                      <a:rPr lang="en-US" sz="1000" dirty="0" smtClean="0">
                        <a:solidFill>
                          <a:prstClr val="black"/>
                        </a:solidFill>
                        <a:latin typeface="Calibri"/>
                      </a:rPr>
                      <a:t>published (4/12)</a:t>
                    </a:r>
                    <a:endParaRPr lang="en-US" sz="1000" dirty="0">
                      <a:solidFill>
                        <a:prstClr val="black"/>
                      </a:solidFill>
                      <a:latin typeface="Calibri"/>
                    </a:endParaRPr>
                  </a:p>
                </p:txBody>
              </p:sp>
              <p:cxnSp>
                <p:nvCxnSpPr>
                  <p:cNvPr id="21" name="Elbow Connector 20"/>
                  <p:cNvCxnSpPr/>
                  <p:nvPr/>
                </p:nvCxnSpPr>
                <p:spPr>
                  <a:xfrm rot="16200000" flipH="1">
                    <a:off x="8142918" y="4335820"/>
                    <a:ext cx="1346155" cy="258392"/>
                  </a:xfrm>
                  <a:prstGeom prst="bentConnector3">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1" name="Elbow Connector 90"/>
                  <p:cNvCxnSpPr/>
                  <p:nvPr/>
                </p:nvCxnSpPr>
                <p:spPr>
                  <a:xfrm rot="5400000">
                    <a:off x="8093632" y="4004107"/>
                    <a:ext cx="613567" cy="189228"/>
                  </a:xfrm>
                  <a:prstGeom prst="bentConnector3">
                    <a:avLst>
                      <a:gd name="adj1" fmla="val 50000"/>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431848" y="3788865"/>
                    <a:ext cx="0" cy="2037867"/>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9" name="TextBox 88"/>
                  <p:cNvSpPr txBox="1"/>
                  <p:nvPr/>
                </p:nvSpPr>
                <p:spPr>
                  <a:xfrm rot="16200000">
                    <a:off x="-699455" y="4404758"/>
                    <a:ext cx="1881648" cy="461665"/>
                  </a:xfrm>
                  <a:prstGeom prst="rect">
                    <a:avLst/>
                  </a:prstGeom>
                  <a:noFill/>
                </p:spPr>
                <p:txBody>
                  <a:bodyPr wrap="square" rtlCol="0">
                    <a:spAutoFit/>
                  </a:bodyPr>
                  <a:lstStyle/>
                  <a:p>
                    <a:pPr algn="ctr"/>
                    <a:r>
                      <a:rPr lang="en-US" sz="1200" b="1" dirty="0" smtClean="0"/>
                      <a:t>Related Regulatory Activities</a:t>
                    </a:r>
                    <a:endParaRPr lang="en-US" sz="1200" b="1" dirty="0"/>
                  </a:p>
                </p:txBody>
              </p:sp>
            </p:grpSp>
          </p:grpSp>
        </p:grpSp>
        <p:pic>
          <p:nvPicPr>
            <p:cNvPr id="86" name="Picture 8" descr="sta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2570" y="5576079"/>
              <a:ext cx="165100" cy="171450"/>
            </a:xfrm>
            <a:prstGeom prst="rect">
              <a:avLst/>
            </a:prstGeom>
            <a:solidFill>
              <a:schemeClr val="tx1"/>
            </a:solidFill>
            <a:ln>
              <a:noFill/>
            </a:ln>
            <a:effectLst/>
            <a:extLst/>
          </p:spPr>
        </p:pic>
      </p:grpSp>
      <p:sp>
        <p:nvSpPr>
          <p:cNvPr id="87" name="Title 86"/>
          <p:cNvSpPr>
            <a:spLocks noGrp="1"/>
          </p:cNvSpPr>
          <p:nvPr>
            <p:ph type="title"/>
          </p:nvPr>
        </p:nvSpPr>
        <p:spPr>
          <a:xfrm>
            <a:off x="457200" y="152400"/>
            <a:ext cx="8229600" cy="792162"/>
          </a:xfrm>
        </p:spPr>
        <p:txBody>
          <a:bodyPr>
            <a:noAutofit/>
          </a:bodyPr>
          <a:lstStyle/>
          <a:p>
            <a:r>
              <a:rPr lang="en-US" sz="2400" b="1" dirty="0" smtClean="0"/>
              <a:t>History of the National Antimicrobial Resistance Monitoring </a:t>
            </a:r>
            <a:br>
              <a:rPr lang="en-US" sz="2400" b="1" dirty="0" smtClean="0"/>
            </a:br>
            <a:r>
              <a:rPr lang="en-US" sz="2400" b="1" dirty="0" smtClean="0"/>
              <a:t>System (NARMS) and Related Regulatory Activities</a:t>
            </a:r>
            <a:endParaRPr lang="en-US" sz="2400" b="1" dirty="0"/>
          </a:p>
        </p:txBody>
      </p:sp>
    </p:spTree>
    <p:extLst>
      <p:ext uri="{BB962C8B-B14F-4D97-AF65-F5344CB8AC3E}">
        <p14:creationId xmlns:p14="http://schemas.microsoft.com/office/powerpoint/2010/main" val="15160714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type="body" idx="1"/>
          </p:nvPr>
        </p:nvSpPr>
        <p:spPr>
          <a:xfrm>
            <a:off x="457200" y="1600200"/>
            <a:ext cx="8305800" cy="5029200"/>
          </a:xfrm>
        </p:spPr>
        <p:txBody>
          <a:bodyPr/>
          <a:lstStyle/>
          <a:p>
            <a:pPr eaLnBrk="1" hangingPunct="1">
              <a:defRPr/>
            </a:pPr>
            <a:r>
              <a:rPr lang="en-US" sz="2400" dirty="0" smtClean="0"/>
              <a:t>Comprehensive susceptibility data can be used for regulatory decision making, including pre-approval of new animal antibiotics</a:t>
            </a:r>
          </a:p>
          <a:p>
            <a:pPr eaLnBrk="1" hangingPunct="1">
              <a:defRPr/>
            </a:pPr>
            <a:r>
              <a:rPr lang="en-US" sz="2400" dirty="0" smtClean="0"/>
              <a:t>Most extensive national program for integrated laboratory based surveillance of bacteria in foods</a:t>
            </a:r>
          </a:p>
          <a:p>
            <a:pPr lvl="1" eaLnBrk="1" hangingPunct="1">
              <a:defRPr/>
            </a:pPr>
            <a:r>
              <a:rPr lang="en-US" sz="2000" dirty="0" smtClean="0"/>
              <a:t>Only national program that provides routine isolates for analysis</a:t>
            </a:r>
          </a:p>
          <a:p>
            <a:pPr lvl="1">
              <a:defRPr/>
            </a:pPr>
            <a:r>
              <a:rPr lang="en-US" sz="2000" dirty="0"/>
              <a:t>Provides </a:t>
            </a:r>
            <a:r>
              <a:rPr lang="en-US" sz="2000" dirty="0" smtClean="0"/>
              <a:t>ongoing </a:t>
            </a:r>
            <a:r>
              <a:rPr lang="en-US" sz="2000" dirty="0"/>
              <a:t>baseline data on the prevalence of specific pathogens in </a:t>
            </a:r>
            <a:r>
              <a:rPr lang="en-US" sz="2000" dirty="0" smtClean="0"/>
              <a:t>the food supply</a:t>
            </a:r>
          </a:p>
          <a:p>
            <a:pPr eaLnBrk="1" hangingPunct="1">
              <a:defRPr/>
            </a:pPr>
            <a:r>
              <a:rPr lang="en-US" sz="2400" dirty="0" smtClean="0"/>
              <a:t>Leverages existing public health infrastructure</a:t>
            </a:r>
          </a:p>
          <a:p>
            <a:pPr lvl="1" eaLnBrk="1" hangingPunct="1">
              <a:defRPr/>
            </a:pPr>
            <a:r>
              <a:rPr lang="en-US" sz="2000" dirty="0" smtClean="0"/>
              <a:t>Partnership with FoodNet, PulseNet, USDA-FSIS, and ORA</a:t>
            </a:r>
          </a:p>
        </p:txBody>
      </p:sp>
      <p:sp>
        <p:nvSpPr>
          <p:cNvPr id="49154" name="Rectangle 2"/>
          <p:cNvSpPr>
            <a:spLocks noGrp="1" noChangeArrowheads="1"/>
          </p:cNvSpPr>
          <p:nvPr>
            <p:ph type="title"/>
          </p:nvPr>
        </p:nvSpPr>
        <p:spPr>
          <a:xfrm>
            <a:off x="457200" y="609600"/>
            <a:ext cx="8229600" cy="1143000"/>
          </a:xfrm>
        </p:spPr>
        <p:txBody>
          <a:bodyPr/>
          <a:lstStyle/>
          <a:p>
            <a:pPr eaLnBrk="1" hangingPunct="1"/>
            <a:r>
              <a:rPr lang="en-US" sz="3600" b="1" dirty="0" smtClean="0"/>
              <a:t>Strengths of NARMS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type="body" idx="1"/>
          </p:nvPr>
        </p:nvSpPr>
        <p:spPr>
          <a:xfrm>
            <a:off x="457200" y="1722438"/>
            <a:ext cx="8229600" cy="4525962"/>
          </a:xfrm>
        </p:spPr>
        <p:txBody>
          <a:bodyPr/>
          <a:lstStyle/>
          <a:p>
            <a:pPr>
              <a:defRPr/>
            </a:pPr>
            <a:r>
              <a:rPr lang="en-US" sz="2400" dirty="0"/>
              <a:t>Is a recognized model for international capacity building and technical standards</a:t>
            </a:r>
          </a:p>
          <a:p>
            <a:pPr>
              <a:defRPr/>
            </a:pPr>
            <a:r>
              <a:rPr lang="en-US" sz="2400" dirty="0" smtClean="0"/>
              <a:t>Infrastructure </a:t>
            </a:r>
            <a:r>
              <a:rPr lang="en-US" sz="2400" dirty="0"/>
              <a:t>for hypothesis-driven food hazard analyses</a:t>
            </a:r>
          </a:p>
          <a:p>
            <a:pPr>
              <a:defRPr/>
            </a:pPr>
            <a:r>
              <a:rPr lang="en-US" sz="2400" dirty="0" smtClean="0"/>
              <a:t>Robust intramural and extramural research activities broadly valuable to understanding microbial food safety</a:t>
            </a:r>
          </a:p>
          <a:p>
            <a:pPr eaLnBrk="1" hangingPunct="1">
              <a:lnSpc>
                <a:spcPct val="90000"/>
              </a:lnSpc>
              <a:defRPr/>
            </a:pPr>
            <a:r>
              <a:rPr lang="en-US" sz="2400" dirty="0" smtClean="0"/>
              <a:t>A rich source of reference data valuable for outbreak detection and response</a:t>
            </a:r>
          </a:p>
          <a:p>
            <a:pPr eaLnBrk="1" hangingPunct="1">
              <a:lnSpc>
                <a:spcPct val="90000"/>
              </a:lnSpc>
              <a:defRPr/>
            </a:pPr>
            <a:r>
              <a:rPr lang="en-US" sz="2400" dirty="0"/>
              <a:t>Strong stakeholder support</a:t>
            </a:r>
          </a:p>
          <a:p>
            <a:pPr eaLnBrk="1" hangingPunct="1">
              <a:lnSpc>
                <a:spcPct val="90000"/>
              </a:lnSpc>
              <a:defRPr/>
            </a:pPr>
            <a:r>
              <a:rPr lang="en-US" sz="2400" dirty="0" smtClean="0"/>
              <a:t>Dedicated and exceptional staff of Microbiologists and Epidemiologists</a:t>
            </a:r>
          </a:p>
          <a:p>
            <a:pPr eaLnBrk="1" hangingPunct="1">
              <a:lnSpc>
                <a:spcPct val="90000"/>
              </a:lnSpc>
              <a:defRPr/>
            </a:pPr>
            <a:endParaRPr lang="en-US" sz="2400" dirty="0" smtClean="0"/>
          </a:p>
        </p:txBody>
      </p:sp>
      <p:sp>
        <p:nvSpPr>
          <p:cNvPr id="50178" name="Rectangle 2"/>
          <p:cNvSpPr>
            <a:spLocks noGrp="1" noChangeArrowheads="1"/>
          </p:cNvSpPr>
          <p:nvPr>
            <p:ph type="title"/>
          </p:nvPr>
        </p:nvSpPr>
        <p:spPr>
          <a:xfrm>
            <a:off x="457200" y="609600"/>
            <a:ext cx="8229600" cy="1143000"/>
          </a:xfrm>
        </p:spPr>
        <p:txBody>
          <a:bodyPr/>
          <a:lstStyle/>
          <a:p>
            <a:pPr eaLnBrk="1" hangingPunct="1"/>
            <a:r>
              <a:rPr lang="en-US" sz="3600" b="1" dirty="0"/>
              <a:t>Strengths </a:t>
            </a:r>
            <a:r>
              <a:rPr lang="en-US" sz="3600" b="1" dirty="0" smtClean="0"/>
              <a:t>NARMS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8" descr="§ NARMS USDA&#10;• Dr. Paula Fedorka-Cray&#10;• Jovita Haro&#10;• Dr. Jonathan Frye&#10;• Dr. Charlene Jackson&#10;• Takiyah Ball&#10;• Tiffanie Woodley&#10;• Jodie Plumblee&#10;• Dr. Mary Torrence"/>
          <p:cNvGrpSpPr/>
          <p:nvPr/>
        </p:nvGrpSpPr>
        <p:grpSpPr>
          <a:xfrm>
            <a:off x="5711825" y="1524000"/>
            <a:ext cx="4041775" cy="4591050"/>
            <a:chOff x="5711825" y="1524000"/>
            <a:chExt cx="4041775" cy="4591050"/>
          </a:xfrm>
        </p:grpSpPr>
        <p:sp>
          <p:nvSpPr>
            <p:cNvPr id="8" name="Content Placeholder 5"/>
            <p:cNvSpPr txBox="1">
              <a:spLocks/>
            </p:cNvSpPr>
            <p:nvPr/>
          </p:nvSpPr>
          <p:spPr>
            <a:xfrm>
              <a:off x="5711825" y="2163762"/>
              <a:ext cx="3279775" cy="3951288"/>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rPr>
                <a:t>Dr. Paula </a:t>
              </a:r>
              <a:r>
                <a:rPr kumimoji="0" lang="en-US" sz="1600" b="0" i="0" u="none" strike="noStrike" kern="1200" cap="none" spc="0" normalizeH="0" baseline="0" noProof="0" dirty="0" err="1" smtClean="0">
                  <a:ln>
                    <a:noFill/>
                  </a:ln>
                  <a:solidFill>
                    <a:schemeClr val="tx1"/>
                  </a:solidFill>
                  <a:effectLst/>
                  <a:uLnTx/>
                  <a:uFillTx/>
                  <a:latin typeface="+mn-lt"/>
                </a:rPr>
                <a:t>Fedorka</a:t>
              </a:r>
              <a:r>
                <a:rPr kumimoji="0" lang="en-US" sz="1600" b="0" i="0" u="none" strike="noStrike" kern="1200" cap="none" spc="0" normalizeH="0" baseline="0" noProof="0" dirty="0" smtClean="0">
                  <a:ln>
                    <a:noFill/>
                  </a:ln>
                  <a:solidFill>
                    <a:schemeClr val="tx1"/>
                  </a:solidFill>
                  <a:effectLst/>
                  <a:uLnTx/>
                  <a:uFillTx/>
                  <a:latin typeface="+mn-lt"/>
                </a:rPr>
                <a:t>-Cray</a:t>
              </a:r>
            </a:p>
            <a:p>
              <a:pPr marL="342900" indent="-342900">
                <a:spcBef>
                  <a:spcPts val="0"/>
                </a:spcBef>
                <a:buFont typeface="Arial" pitchFamily="34" charset="0"/>
                <a:buChar char="•"/>
              </a:pPr>
              <a:r>
                <a:rPr lang="en-US" sz="1600" i="0" dirty="0" smtClean="0">
                  <a:latin typeface="+mn-lt"/>
                </a:rPr>
                <a:t>Jovita Haro</a:t>
              </a:r>
              <a:endParaRPr kumimoji="0" lang="en-US" sz="16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rPr>
                <a:t>Dr. Jonathan Frye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dirty="0" smtClean="0">
                  <a:latin typeface="+mn-lt"/>
                </a:rPr>
                <a:t>Dr. Charlene Jackson</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rPr>
                <a:t>Takiyah Ball</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lang="en-US" sz="1600" i="0" dirty="0" err="1" smtClean="0">
                  <a:latin typeface="+mn-lt"/>
                </a:rPr>
                <a:t>Tiffanie</a:t>
              </a:r>
              <a:r>
                <a:rPr lang="en-US" sz="1600" i="0" dirty="0" smtClean="0">
                  <a:latin typeface="+mn-lt"/>
                </a:rPr>
                <a:t> Woodley</a:t>
              </a:r>
              <a:endParaRPr kumimoji="0" lang="en-US" sz="16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rPr>
                <a:t>Jodie Plumblee</a:t>
              </a: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sz="1600" b="0" i="0" u="none" strike="noStrike" kern="1200" cap="none" spc="0" normalizeH="0" baseline="0" noProof="0" dirty="0" smtClean="0">
                  <a:ln>
                    <a:noFill/>
                  </a:ln>
                  <a:solidFill>
                    <a:schemeClr val="tx1"/>
                  </a:solidFill>
                  <a:effectLst/>
                  <a:uLnTx/>
                  <a:uFillTx/>
                  <a:latin typeface="+mn-lt"/>
                </a:rPr>
                <a:t>Dr.</a:t>
              </a:r>
              <a:r>
                <a:rPr kumimoji="0" lang="en-US" sz="1600" b="0" i="0" u="none" strike="noStrike" kern="1200" cap="none" spc="0" normalizeH="0" noProof="0" dirty="0" smtClean="0">
                  <a:ln>
                    <a:noFill/>
                  </a:ln>
                  <a:solidFill>
                    <a:schemeClr val="tx1"/>
                  </a:solidFill>
                  <a:effectLst/>
                  <a:uLnTx/>
                  <a:uFillTx/>
                  <a:latin typeface="+mn-lt"/>
                </a:rPr>
                <a:t> Mary Torrence</a:t>
              </a:r>
              <a:endParaRPr kumimoji="0" lang="en-US" sz="16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smtClean="0">
                <a:ln>
                  <a:noFill/>
                </a:ln>
                <a:solidFill>
                  <a:schemeClr val="tx1"/>
                </a:solidFill>
                <a:effectLst/>
                <a:uLnTx/>
                <a:uFillTx/>
                <a:latin typeface="+mn-lt"/>
              </a:endParaRPr>
            </a:p>
            <a:p>
              <a:pPr marL="342900" marR="0" lvl="0" indent="-342900" algn="l" defTabSz="914400" rtl="0" eaLnBrk="1" fontAlgn="auto" latinLnBrk="0" hangingPunct="1">
                <a:lnSpc>
                  <a:spcPct val="100000"/>
                </a:lnSpc>
                <a:spcBef>
                  <a:spcPts val="0"/>
                </a:spcBef>
                <a:spcAft>
                  <a:spcPts val="0"/>
                </a:spcAft>
                <a:buClrTx/>
                <a:buSzTx/>
                <a:buFont typeface="Arial" pitchFamily="34" charset="0"/>
                <a:buChar char="•"/>
                <a:tabLst/>
                <a:defRPr/>
              </a:pPr>
              <a:endParaRPr kumimoji="0" lang="en-US" sz="1600" b="0" i="0" u="none" strike="noStrike" kern="1200" cap="none" spc="0" normalizeH="0" baseline="0" noProof="0" dirty="0">
                <a:ln>
                  <a:noFill/>
                </a:ln>
                <a:solidFill>
                  <a:schemeClr val="tx1"/>
                </a:solidFill>
                <a:effectLst/>
                <a:uLnTx/>
                <a:uFillTx/>
                <a:latin typeface="+mn-lt"/>
              </a:endParaRPr>
            </a:p>
          </p:txBody>
        </p:sp>
        <p:sp>
          <p:nvSpPr>
            <p:cNvPr id="7" name="Text Placeholder 4"/>
            <p:cNvSpPr txBox="1">
              <a:spLocks/>
            </p:cNvSpPr>
            <p:nvPr/>
          </p:nvSpPr>
          <p:spPr>
            <a:xfrm>
              <a:off x="5711825" y="1524000"/>
              <a:ext cx="4041775" cy="639762"/>
            </a:xfrm>
            <a:prstGeom prst="rect">
              <a:avLst/>
            </a:prstGeom>
          </p:spPr>
          <p:txBody>
            <a:bodyPr vert="horz" lIns="91440" tIns="45720" rIns="91440" bIns="45720" rtlCol="0" anchor="b">
              <a:normAutofit/>
            </a:body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NARMS USDA</a:t>
              </a:r>
              <a:endParaRPr kumimoji="0" lang="en-US" sz="2400" b="1" i="0" u="none" strike="noStrike" kern="1200" cap="none" spc="0" normalizeH="0" baseline="0" noProof="0" dirty="0">
                <a:ln>
                  <a:noFill/>
                </a:ln>
                <a:solidFill>
                  <a:schemeClr val="tx1"/>
                </a:solidFill>
                <a:effectLst/>
                <a:uLnTx/>
                <a:uFillTx/>
                <a:latin typeface="+mn-lt"/>
                <a:ea typeface="+mn-ea"/>
                <a:cs typeface="+mn-cs"/>
              </a:endParaRPr>
            </a:p>
          </p:txBody>
        </p:sp>
      </p:grpSp>
      <p:sp>
        <p:nvSpPr>
          <p:cNvPr id="6" name="Content Placeholder 5"/>
          <p:cNvSpPr>
            <a:spLocks noGrp="1"/>
          </p:cNvSpPr>
          <p:nvPr>
            <p:ph sz="quarter" idx="4"/>
          </p:nvPr>
        </p:nvSpPr>
        <p:spPr>
          <a:xfrm>
            <a:off x="3124200" y="2174875"/>
            <a:ext cx="4041775" cy="3951288"/>
          </a:xfrm>
        </p:spPr>
        <p:txBody>
          <a:bodyPr>
            <a:noAutofit/>
          </a:bodyPr>
          <a:lstStyle/>
          <a:p>
            <a:pPr>
              <a:spcBef>
                <a:spcPts val="0"/>
              </a:spcBef>
            </a:pPr>
            <a:r>
              <a:rPr lang="en-US" sz="1600" dirty="0" smtClean="0"/>
              <a:t>Dr. Jean Whichard</a:t>
            </a:r>
          </a:p>
          <a:p>
            <a:pPr>
              <a:spcBef>
                <a:spcPts val="0"/>
              </a:spcBef>
            </a:pPr>
            <a:r>
              <a:rPr lang="en-US" sz="1600" dirty="0" smtClean="0"/>
              <a:t>Dr. Beth Karp</a:t>
            </a:r>
          </a:p>
          <a:p>
            <a:pPr>
              <a:spcBef>
                <a:spcPts val="0"/>
              </a:spcBef>
            </a:pPr>
            <a:r>
              <a:rPr lang="en-US" sz="1600" dirty="0" smtClean="0"/>
              <a:t>Dr. Maria Karlsson</a:t>
            </a:r>
          </a:p>
          <a:p>
            <a:pPr>
              <a:spcBef>
                <a:spcPts val="0"/>
              </a:spcBef>
            </a:pPr>
            <a:r>
              <a:rPr lang="en-US" sz="1600" dirty="0" smtClean="0"/>
              <a:t>Dr. Jason Folster</a:t>
            </a:r>
          </a:p>
          <a:p>
            <a:pPr>
              <a:spcBef>
                <a:spcPts val="0"/>
              </a:spcBef>
            </a:pPr>
            <a:r>
              <a:rPr lang="en-US" sz="1600" dirty="0" smtClean="0"/>
              <a:t>Dr. Felicita Medalla</a:t>
            </a:r>
          </a:p>
          <a:p>
            <a:pPr>
              <a:spcBef>
                <a:spcPts val="0"/>
              </a:spcBef>
            </a:pPr>
            <a:r>
              <a:rPr lang="en-US" sz="1600" dirty="0"/>
              <a:t>Regan Rickert</a:t>
            </a:r>
          </a:p>
          <a:p>
            <a:pPr>
              <a:spcBef>
                <a:spcPts val="0"/>
              </a:spcBef>
            </a:pPr>
            <a:r>
              <a:rPr lang="en-US" sz="1600" dirty="0" smtClean="0"/>
              <a:t>Kevin Joyce</a:t>
            </a:r>
          </a:p>
          <a:p>
            <a:pPr>
              <a:spcBef>
                <a:spcPts val="0"/>
              </a:spcBef>
            </a:pPr>
            <a:r>
              <a:rPr lang="en-US" sz="1600" dirty="0" smtClean="0"/>
              <a:t>Rebecca Howie</a:t>
            </a:r>
          </a:p>
          <a:p>
            <a:pPr>
              <a:spcBef>
                <a:spcPts val="0"/>
              </a:spcBef>
            </a:pPr>
            <a:r>
              <a:rPr lang="en-US" sz="1600" dirty="0" smtClean="0"/>
              <a:t>Allison O’Donnell</a:t>
            </a:r>
          </a:p>
          <a:p>
            <a:pPr>
              <a:spcBef>
                <a:spcPts val="0"/>
              </a:spcBef>
            </a:pPr>
            <a:r>
              <a:rPr lang="en-US" sz="1600" dirty="0" smtClean="0"/>
              <a:t>Jared Reynolds</a:t>
            </a:r>
          </a:p>
          <a:p>
            <a:pPr>
              <a:spcBef>
                <a:spcPts val="0"/>
              </a:spcBef>
            </a:pPr>
            <a:r>
              <a:rPr lang="en-US" sz="1600" dirty="0" smtClean="0"/>
              <a:t>Julian Grass</a:t>
            </a:r>
          </a:p>
          <a:p>
            <a:pPr>
              <a:spcBef>
                <a:spcPts val="0"/>
              </a:spcBef>
            </a:pPr>
            <a:r>
              <a:rPr lang="en-US" sz="1600" dirty="0" smtClean="0"/>
              <a:t>Melissa Pitcher</a:t>
            </a:r>
          </a:p>
          <a:p>
            <a:pPr>
              <a:spcBef>
                <a:spcPts val="0"/>
              </a:spcBef>
            </a:pPr>
            <a:r>
              <a:rPr lang="en-US" sz="1600" dirty="0" smtClean="0"/>
              <a:t>Andre McCullough</a:t>
            </a:r>
          </a:p>
          <a:p>
            <a:pPr>
              <a:spcBef>
                <a:spcPts val="0"/>
              </a:spcBef>
            </a:pPr>
            <a:r>
              <a:rPr lang="en-US" sz="1600" dirty="0" smtClean="0"/>
              <a:t>Julia Taylor</a:t>
            </a:r>
          </a:p>
          <a:p>
            <a:pPr>
              <a:spcBef>
                <a:spcPts val="0"/>
              </a:spcBef>
            </a:pPr>
            <a:endParaRPr lang="en-US" sz="1600" dirty="0" smtClean="0"/>
          </a:p>
          <a:p>
            <a:pPr>
              <a:spcBef>
                <a:spcPts val="0"/>
              </a:spcBef>
            </a:pPr>
            <a:endParaRPr lang="en-US" sz="1600" dirty="0"/>
          </a:p>
        </p:txBody>
      </p:sp>
      <p:sp>
        <p:nvSpPr>
          <p:cNvPr id="5" name="Text Placeholder 4"/>
          <p:cNvSpPr>
            <a:spLocks noGrp="1"/>
          </p:cNvSpPr>
          <p:nvPr>
            <p:ph type="body" sz="quarter" idx="3"/>
          </p:nvPr>
        </p:nvSpPr>
        <p:spPr>
          <a:xfrm>
            <a:off x="3124200" y="1535113"/>
            <a:ext cx="4041775" cy="639762"/>
          </a:xfrm>
        </p:spPr>
        <p:txBody>
          <a:bodyPr/>
          <a:lstStyle/>
          <a:p>
            <a:r>
              <a:rPr lang="en-US" dirty="0" smtClean="0"/>
              <a:t>NARMS CDC</a:t>
            </a:r>
            <a:endParaRPr lang="en-US" dirty="0"/>
          </a:p>
        </p:txBody>
      </p:sp>
      <p:sp>
        <p:nvSpPr>
          <p:cNvPr id="3" name="Content Placeholder 2"/>
          <p:cNvSpPr>
            <a:spLocks noGrp="1"/>
          </p:cNvSpPr>
          <p:nvPr>
            <p:ph sz="half" idx="2"/>
          </p:nvPr>
        </p:nvSpPr>
        <p:spPr>
          <a:xfrm>
            <a:off x="-76200" y="2174874"/>
            <a:ext cx="4040188" cy="4302125"/>
          </a:xfrm>
        </p:spPr>
        <p:txBody>
          <a:bodyPr>
            <a:normAutofit fontScale="85000" lnSpcReduction="20000"/>
          </a:bodyPr>
          <a:lstStyle/>
          <a:p>
            <a:pPr lvl="1">
              <a:buFont typeface="Arial" pitchFamily="34" charset="0"/>
              <a:buChar char="•"/>
            </a:pPr>
            <a:r>
              <a:rPr lang="en-US" sz="1900" dirty="0" smtClean="0"/>
              <a:t>Dr. Heather Tate</a:t>
            </a:r>
          </a:p>
          <a:p>
            <a:pPr lvl="1">
              <a:buFont typeface="Arial" pitchFamily="34" charset="0"/>
              <a:buChar char="•"/>
            </a:pPr>
            <a:r>
              <a:rPr lang="en-US" sz="1900" dirty="0" smtClean="0"/>
              <a:t>Dr. Shaohua Zhao</a:t>
            </a:r>
          </a:p>
          <a:p>
            <a:pPr lvl="1">
              <a:buFont typeface="Arial" pitchFamily="34" charset="0"/>
              <a:buChar char="•"/>
            </a:pPr>
            <a:r>
              <a:rPr lang="en-US" sz="1900" dirty="0" smtClean="0"/>
              <a:t>Dr. Daniel Tadesse</a:t>
            </a:r>
          </a:p>
          <a:p>
            <a:pPr lvl="1">
              <a:buFont typeface="Arial" pitchFamily="34" charset="0"/>
              <a:buChar char="•"/>
            </a:pPr>
            <a:r>
              <a:rPr lang="en-US" sz="1900" dirty="0"/>
              <a:t>Jason Abbott</a:t>
            </a:r>
          </a:p>
          <a:p>
            <a:pPr lvl="1">
              <a:buFont typeface="Arial" pitchFamily="34" charset="0"/>
              <a:buChar char="•"/>
            </a:pPr>
            <a:r>
              <a:rPr lang="en-US" sz="1900" dirty="0" smtClean="0"/>
              <a:t>Sherry </a:t>
            </a:r>
            <a:r>
              <a:rPr lang="en-US" sz="1900" dirty="0"/>
              <a:t>Ayers</a:t>
            </a:r>
          </a:p>
          <a:p>
            <a:pPr lvl="1">
              <a:buFont typeface="Arial" pitchFamily="34" charset="0"/>
              <a:buChar char="•"/>
            </a:pPr>
            <a:r>
              <a:rPr lang="en-US" sz="1900" dirty="0"/>
              <a:t>Sonya Bodeis-Jones</a:t>
            </a:r>
          </a:p>
          <a:p>
            <a:pPr lvl="1">
              <a:buFont typeface="Arial" pitchFamily="34" charset="0"/>
              <a:buChar char="•"/>
            </a:pPr>
            <a:r>
              <a:rPr lang="en-US" sz="1900" dirty="0" smtClean="0"/>
              <a:t>Emily Crarey</a:t>
            </a:r>
          </a:p>
          <a:p>
            <a:pPr lvl="1">
              <a:buFont typeface="Arial" pitchFamily="34" charset="0"/>
              <a:buChar char="•"/>
            </a:pPr>
            <a:r>
              <a:rPr lang="en-US" sz="1900" dirty="0"/>
              <a:t>Sharon Friedman</a:t>
            </a:r>
          </a:p>
          <a:p>
            <a:pPr lvl="1">
              <a:buFont typeface="Arial" pitchFamily="34" charset="0"/>
              <a:buChar char="•"/>
            </a:pPr>
            <a:r>
              <a:rPr lang="en-US" sz="1900" dirty="0" smtClean="0"/>
              <a:t>Stuart </a:t>
            </a:r>
            <a:r>
              <a:rPr lang="en-US" sz="1900" dirty="0"/>
              <a:t>Gaines</a:t>
            </a:r>
          </a:p>
          <a:p>
            <a:pPr lvl="1">
              <a:buFont typeface="Arial" pitchFamily="34" charset="0"/>
              <a:buChar char="•"/>
            </a:pPr>
            <a:r>
              <a:rPr lang="en-US" sz="1900" dirty="0"/>
              <a:t>Carol Henderson</a:t>
            </a:r>
          </a:p>
          <a:p>
            <a:pPr lvl="1">
              <a:buFont typeface="Arial" pitchFamily="34" charset="0"/>
              <a:buChar char="•"/>
            </a:pPr>
            <a:r>
              <a:rPr lang="en-US" sz="1900" dirty="0" smtClean="0"/>
              <a:t>Claudine Kabera</a:t>
            </a:r>
          </a:p>
          <a:p>
            <a:pPr lvl="1">
              <a:buFont typeface="Arial" pitchFamily="34" charset="0"/>
              <a:buChar char="•"/>
            </a:pPr>
            <a:r>
              <a:rPr lang="en-US" sz="1900" dirty="0" smtClean="0"/>
              <a:t>Claudia Lam</a:t>
            </a:r>
          </a:p>
          <a:p>
            <a:pPr lvl="1">
              <a:buFont typeface="Arial" pitchFamily="34" charset="0"/>
              <a:buChar char="•"/>
            </a:pPr>
            <a:r>
              <a:rPr lang="en-US" sz="1900" dirty="0" smtClean="0"/>
              <a:t>Sampa Mukherjee</a:t>
            </a:r>
          </a:p>
          <a:p>
            <a:pPr lvl="1">
              <a:buFont typeface="Arial" pitchFamily="34" charset="0"/>
              <a:buChar char="•"/>
            </a:pPr>
            <a:r>
              <a:rPr lang="en-US" sz="1900" dirty="0"/>
              <a:t>Jonathan Sabo</a:t>
            </a:r>
          </a:p>
          <a:p>
            <a:pPr lvl="1">
              <a:buFont typeface="Arial" pitchFamily="34" charset="0"/>
              <a:buChar char="•"/>
            </a:pPr>
            <a:r>
              <a:rPr lang="en-US" sz="1900" dirty="0" smtClean="0"/>
              <a:t>Thu </a:t>
            </a:r>
            <a:r>
              <a:rPr lang="en-US" sz="1900" dirty="0" err="1" smtClean="0"/>
              <a:t>Thuy</a:t>
            </a:r>
            <a:r>
              <a:rPr lang="en-US" sz="1900" dirty="0" smtClean="0"/>
              <a:t>-Tran</a:t>
            </a:r>
          </a:p>
          <a:p>
            <a:pPr lvl="1">
              <a:buFont typeface="Arial" pitchFamily="34" charset="0"/>
              <a:buChar char="•"/>
            </a:pPr>
            <a:r>
              <a:rPr lang="en-US" sz="1900" dirty="0" smtClean="0"/>
              <a:t>Shenia </a:t>
            </a:r>
            <a:r>
              <a:rPr lang="en-US" sz="1900" dirty="0"/>
              <a:t>Young</a:t>
            </a:r>
          </a:p>
          <a:p>
            <a:pPr marL="457200" lvl="1" indent="0">
              <a:buNone/>
            </a:pPr>
            <a:endParaRPr lang="en-US" dirty="0" smtClean="0"/>
          </a:p>
        </p:txBody>
      </p:sp>
      <p:sp>
        <p:nvSpPr>
          <p:cNvPr id="4" name="Text Placeholder 3"/>
          <p:cNvSpPr>
            <a:spLocks noGrp="1"/>
          </p:cNvSpPr>
          <p:nvPr>
            <p:ph type="body" idx="1"/>
          </p:nvPr>
        </p:nvSpPr>
        <p:spPr/>
        <p:txBody>
          <a:bodyPr/>
          <a:lstStyle/>
          <a:p>
            <a:r>
              <a:rPr lang="en-US" dirty="0" smtClean="0"/>
              <a:t>NARMS FDA</a:t>
            </a:r>
            <a:endParaRPr lang="en-US" dirty="0"/>
          </a:p>
        </p:txBody>
      </p:sp>
      <p:sp>
        <p:nvSpPr>
          <p:cNvPr id="2" name="Title 1"/>
          <p:cNvSpPr>
            <a:spLocks noGrp="1"/>
          </p:cNvSpPr>
          <p:nvPr>
            <p:ph type="title"/>
          </p:nvPr>
        </p:nvSpPr>
        <p:spPr>
          <a:xfrm>
            <a:off x="457200" y="762000"/>
            <a:ext cx="8229600" cy="914400"/>
          </a:xfrm>
        </p:spPr>
        <p:txBody>
          <a:bodyPr/>
          <a:lstStyle/>
          <a:p>
            <a:r>
              <a:rPr lang="en-US" dirty="0" smtClean="0"/>
              <a:t>Acknowledgments</a:t>
            </a:r>
            <a:endParaRPr lang="en-US" dirty="0"/>
          </a:p>
        </p:txBody>
      </p:sp>
    </p:spTree>
    <p:extLst>
      <p:ext uri="{BB962C8B-B14F-4D97-AF65-F5344CB8AC3E}">
        <p14:creationId xmlns:p14="http://schemas.microsoft.com/office/powerpoint/2010/main" val="236556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F4A42A5B-F871-4391-AEF6-D416555B77C9}" type="slidenum">
              <a:rPr lang="en-US" smtClean="0">
                <a:latin typeface="Calibri" pitchFamily="34" charset="0"/>
              </a:rPr>
              <a:pPr eaLnBrk="1" hangingPunct="1"/>
              <a:t>2</a:t>
            </a:fld>
            <a:endParaRPr lang="en-US" smtClean="0">
              <a:latin typeface="Calibri" pitchFamily="34" charset="0"/>
            </a:endParaRPr>
          </a:p>
        </p:txBody>
      </p:sp>
      <p:sp>
        <p:nvSpPr>
          <p:cNvPr id="13316" name="Rectangle 3"/>
          <p:cNvSpPr>
            <a:spLocks noGrp="1" noChangeArrowheads="1"/>
          </p:cNvSpPr>
          <p:nvPr>
            <p:ph type="body" idx="4294967295"/>
          </p:nvPr>
        </p:nvSpPr>
        <p:spPr>
          <a:xfrm>
            <a:off x="685800" y="2895600"/>
            <a:ext cx="7772400" cy="3733800"/>
          </a:xfrm>
        </p:spPr>
        <p:txBody>
          <a:bodyPr/>
          <a:lstStyle/>
          <a:p>
            <a:pPr eaLnBrk="1" hangingPunct="1">
              <a:lnSpc>
                <a:spcPct val="80000"/>
              </a:lnSpc>
              <a:buSzPct val="126000"/>
            </a:pPr>
            <a:r>
              <a:rPr lang="en-US" sz="2000" dirty="0" smtClean="0"/>
              <a:t>Therapy - to treat diseased animals</a:t>
            </a:r>
          </a:p>
          <a:p>
            <a:pPr eaLnBrk="1" hangingPunct="1">
              <a:lnSpc>
                <a:spcPct val="80000"/>
              </a:lnSpc>
              <a:buSzPct val="126000"/>
            </a:pPr>
            <a:endParaRPr lang="en-US" sz="2000" dirty="0" smtClean="0"/>
          </a:p>
          <a:p>
            <a:pPr eaLnBrk="1" hangingPunct="1">
              <a:lnSpc>
                <a:spcPct val="80000"/>
              </a:lnSpc>
              <a:buSzPct val="126000"/>
            </a:pPr>
            <a:r>
              <a:rPr lang="en-US" sz="2000" dirty="0" err="1" smtClean="0"/>
              <a:t>Metaphylaxis</a:t>
            </a:r>
            <a:r>
              <a:rPr lang="en-US" sz="2000" dirty="0" smtClean="0"/>
              <a:t> - to control outbreaks of disease</a:t>
            </a:r>
          </a:p>
          <a:p>
            <a:pPr eaLnBrk="1" hangingPunct="1">
              <a:lnSpc>
                <a:spcPct val="80000"/>
              </a:lnSpc>
              <a:buSzPct val="126000"/>
            </a:pPr>
            <a:endParaRPr lang="en-US" sz="2000" dirty="0" smtClean="0"/>
          </a:p>
          <a:p>
            <a:pPr eaLnBrk="1" hangingPunct="1">
              <a:lnSpc>
                <a:spcPct val="80000"/>
              </a:lnSpc>
              <a:buSzPct val="126000"/>
            </a:pPr>
            <a:r>
              <a:rPr lang="en-US" sz="2000" dirty="0" smtClean="0"/>
              <a:t>Prophylaxis - to prevent infections </a:t>
            </a:r>
          </a:p>
          <a:p>
            <a:pPr eaLnBrk="1" hangingPunct="1">
              <a:lnSpc>
                <a:spcPct val="80000"/>
              </a:lnSpc>
              <a:buSzPct val="126000"/>
            </a:pPr>
            <a:endParaRPr lang="en-US" sz="2000" dirty="0" smtClean="0"/>
          </a:p>
          <a:p>
            <a:pPr eaLnBrk="1" hangingPunct="1">
              <a:lnSpc>
                <a:spcPct val="80000"/>
              </a:lnSpc>
              <a:buSzPct val="126000"/>
            </a:pPr>
            <a:r>
              <a:rPr lang="en-US" sz="2000" dirty="0" smtClean="0"/>
              <a:t>Feed efficiency - to increase feed efficiency (sub-therapeutics, growth </a:t>
            </a:r>
            <a:r>
              <a:rPr lang="en-US" sz="2000" dirty="0" err="1" smtClean="0"/>
              <a:t>promotants</a:t>
            </a:r>
            <a:r>
              <a:rPr lang="en-US" sz="2000" dirty="0" smtClean="0"/>
              <a:t>, health maintenance)</a:t>
            </a:r>
          </a:p>
          <a:p>
            <a:pPr lvl="1" eaLnBrk="1" hangingPunct="1">
              <a:lnSpc>
                <a:spcPct val="80000"/>
              </a:lnSpc>
            </a:pPr>
            <a:r>
              <a:rPr lang="en-US" sz="1800" dirty="0" smtClean="0"/>
              <a:t>Most controversial, since drugs are administered continuously to health animals</a:t>
            </a:r>
          </a:p>
          <a:p>
            <a:pPr lvl="1" eaLnBrk="1" hangingPunct="1">
              <a:lnSpc>
                <a:spcPct val="80000"/>
              </a:lnSpc>
            </a:pPr>
            <a:r>
              <a:rPr lang="en-US" sz="1800" dirty="0" smtClean="0"/>
              <a:t>Complicated by overlapping prevention claims</a:t>
            </a:r>
          </a:p>
          <a:p>
            <a:pPr lvl="1" eaLnBrk="1" hangingPunct="1">
              <a:lnSpc>
                <a:spcPct val="80000"/>
              </a:lnSpc>
            </a:pPr>
            <a:r>
              <a:rPr lang="en-US" sz="1800" dirty="0" smtClean="0"/>
              <a:t>CVM does not consider this as prudent use</a:t>
            </a:r>
          </a:p>
        </p:txBody>
      </p:sp>
      <p:sp>
        <p:nvSpPr>
          <p:cNvPr id="13315" name="Rectangle 2"/>
          <p:cNvSpPr>
            <a:spLocks noGrp="1" noChangeArrowheads="1"/>
          </p:cNvSpPr>
          <p:nvPr>
            <p:ph type="title" idx="4294967295"/>
          </p:nvPr>
        </p:nvSpPr>
        <p:spPr>
          <a:xfrm>
            <a:off x="1360488" y="1143000"/>
            <a:ext cx="6423025" cy="1376362"/>
          </a:xfrm>
        </p:spPr>
        <p:txBody>
          <a:bodyPr/>
          <a:lstStyle/>
          <a:p>
            <a:pPr eaLnBrk="1" hangingPunct="1">
              <a:buClr>
                <a:schemeClr val="tx2"/>
              </a:buClr>
            </a:pPr>
            <a:r>
              <a:rPr lang="en-US" sz="3600" b="1" dirty="0" smtClean="0">
                <a:solidFill>
                  <a:schemeClr val="tx1"/>
                </a:solidFill>
              </a:rPr>
              <a:t>Uses of Antimicrobials in Food Animal Production</a:t>
            </a:r>
            <a:br>
              <a:rPr lang="en-US" sz="3600" b="1" dirty="0" smtClean="0">
                <a:solidFill>
                  <a:schemeClr val="tx1"/>
                </a:solidFill>
              </a:rPr>
            </a:br>
            <a:r>
              <a:rPr lang="en-US" sz="2400" b="1" dirty="0" smtClean="0">
                <a:solidFill>
                  <a:schemeClr val="tx1"/>
                </a:solidFill>
              </a:rPr>
              <a:t>Where Food &amp; Drugs Collide</a:t>
            </a:r>
            <a:endParaRPr lang="en-US" sz="3600" b="1" dirty="0" smtClean="0">
              <a:solidFill>
                <a:schemeClr val="tx1"/>
              </a:solidFill>
            </a:endParaRPr>
          </a:p>
        </p:txBody>
      </p:sp>
    </p:spTree>
    <p:extLst>
      <p:ext uri="{BB962C8B-B14F-4D97-AF65-F5344CB8AC3E}">
        <p14:creationId xmlns:p14="http://schemas.microsoft.com/office/powerpoint/2010/main" val="267108192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5"/>
          <p:cNvSpPr>
            <a:spLocks noChangeArrowheads="1"/>
          </p:cNvSpPr>
          <p:nvPr/>
        </p:nvSpPr>
        <p:spPr bwMode="auto">
          <a:xfrm>
            <a:off x="349250" y="5105400"/>
            <a:ext cx="841375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en-US" u="sng" dirty="0">
                <a:solidFill>
                  <a:srgbClr val="000066"/>
                </a:solidFill>
              </a:rPr>
              <a:t>http://www.fda.gov/AnimalVeterinary/SafetyHealth/AntimicrobialResistance/</a:t>
            </a:r>
            <a:br>
              <a:rPr lang="en-US" u="sng" dirty="0">
                <a:solidFill>
                  <a:srgbClr val="000066"/>
                </a:solidFill>
              </a:rPr>
            </a:br>
            <a:r>
              <a:rPr lang="en-US" u="sng" dirty="0" err="1">
                <a:solidFill>
                  <a:srgbClr val="000066"/>
                </a:solidFill>
              </a:rPr>
              <a:t>NationalAntimicrobialResistanceMonitoringSystem</a:t>
            </a:r>
            <a:r>
              <a:rPr lang="en-US" u="sng" dirty="0">
                <a:solidFill>
                  <a:srgbClr val="000066"/>
                </a:solidFill>
              </a:rPr>
              <a:t>/default.htm</a:t>
            </a:r>
            <a:r>
              <a:rPr lang="en-US" dirty="0"/>
              <a:t>  </a:t>
            </a:r>
          </a:p>
        </p:txBody>
      </p:sp>
      <p:pic>
        <p:nvPicPr>
          <p:cNvPr id="54275" name="Picture 6" descr="Final---CVM-Logo-#26-Horse-Not-Gap-Tail-Officia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1295400"/>
            <a:ext cx="42672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p:txBody>
          <a:bodyPr/>
          <a:lstStyle/>
          <a:p>
            <a:endParaRPr lang="en-US"/>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Grp="1" noChangeArrowheads="1"/>
          </p:cNvSpPr>
          <p:nvPr>
            <p:ph sz="quarter" idx="1"/>
          </p:nvPr>
        </p:nvSpPr>
        <p:spPr>
          <a:xfrm>
            <a:off x="304800" y="1905000"/>
            <a:ext cx="8534400" cy="4462462"/>
          </a:xfrm>
        </p:spPr>
        <p:txBody>
          <a:bodyPr>
            <a:noAutofit/>
          </a:bodyPr>
          <a:lstStyle/>
          <a:p>
            <a:pPr marL="36512" indent="0" algn="ctr" eaLnBrk="1" hangingPunct="1">
              <a:lnSpc>
                <a:spcPct val="120000"/>
              </a:lnSpc>
              <a:buClr>
                <a:schemeClr val="tx1"/>
              </a:buClr>
              <a:buSzPct val="150000"/>
              <a:buNone/>
              <a:defRPr/>
            </a:pPr>
            <a:r>
              <a:rPr lang="en-US" sz="2400" b="1" dirty="0" smtClean="0"/>
              <a:t>Multi-pronged approach that includes:</a:t>
            </a:r>
          </a:p>
          <a:p>
            <a:pPr marL="342900" lvl="1" indent="-342900" eaLnBrk="1" hangingPunct="1">
              <a:lnSpc>
                <a:spcPct val="120000"/>
              </a:lnSpc>
              <a:buClr>
                <a:schemeClr val="tx1"/>
              </a:buClr>
              <a:buSzPct val="125000"/>
              <a:buFont typeface="Arial" pitchFamily="34" charset="0"/>
              <a:buChar char="•"/>
              <a:defRPr/>
            </a:pPr>
            <a:r>
              <a:rPr lang="en-US" sz="2000" dirty="0"/>
              <a:t>Enhanced surveillance activities (NARMS) 1996</a:t>
            </a:r>
          </a:p>
          <a:p>
            <a:pPr marL="342900" lvl="1" indent="-342900" eaLnBrk="1" hangingPunct="1">
              <a:lnSpc>
                <a:spcPct val="120000"/>
              </a:lnSpc>
              <a:buClr>
                <a:schemeClr val="tx1"/>
              </a:buClr>
              <a:buSzPct val="125000"/>
              <a:buFont typeface="Arial" pitchFamily="34" charset="0"/>
              <a:buChar char="•"/>
              <a:defRPr/>
            </a:pPr>
            <a:r>
              <a:rPr lang="en-US" sz="2000" dirty="0" smtClean="0"/>
              <a:t>Revised safety assessment process (GFI #152) 2003</a:t>
            </a:r>
          </a:p>
          <a:p>
            <a:pPr marL="342900" lvl="1" indent="-342900" eaLnBrk="1" hangingPunct="1">
              <a:lnSpc>
                <a:spcPct val="120000"/>
              </a:lnSpc>
              <a:buClr>
                <a:schemeClr val="tx1"/>
              </a:buClr>
              <a:buSzPct val="125000"/>
              <a:buFont typeface="Arial" pitchFamily="34" charset="0"/>
              <a:buChar char="•"/>
              <a:defRPr/>
            </a:pPr>
            <a:r>
              <a:rPr lang="en-US" sz="2000" dirty="0" smtClean="0"/>
              <a:t>Revised guidelines to phase out production claims (GFI #209) 2012</a:t>
            </a:r>
          </a:p>
          <a:p>
            <a:pPr marL="342900" lvl="1" indent="-342900" eaLnBrk="1" hangingPunct="1">
              <a:lnSpc>
                <a:spcPct val="120000"/>
              </a:lnSpc>
              <a:buClr>
                <a:schemeClr val="tx1"/>
              </a:buClr>
              <a:buSzPct val="125000"/>
              <a:buFont typeface="Arial" pitchFamily="34" charset="0"/>
              <a:buChar char="•"/>
              <a:defRPr/>
            </a:pPr>
            <a:r>
              <a:rPr lang="en-US" sz="2000" dirty="0" smtClean="0"/>
              <a:t>Industry guidance on phasing out production claims (GFI #213) 2012</a:t>
            </a:r>
          </a:p>
          <a:p>
            <a:pPr marL="342900" lvl="1" indent="-342900" eaLnBrk="1" hangingPunct="1">
              <a:lnSpc>
                <a:spcPct val="120000"/>
              </a:lnSpc>
              <a:buClr>
                <a:schemeClr val="tx1"/>
              </a:buClr>
              <a:buSzPct val="125000"/>
              <a:buFont typeface="Arial" pitchFamily="34" charset="0"/>
              <a:buChar char="•"/>
              <a:defRPr/>
            </a:pPr>
            <a:r>
              <a:rPr lang="en-US" sz="2000" dirty="0" smtClean="0"/>
              <a:t>Update on veterinary feed directive 2012</a:t>
            </a:r>
          </a:p>
          <a:p>
            <a:pPr marL="342900" lvl="1" indent="-342900" eaLnBrk="1" hangingPunct="1">
              <a:lnSpc>
                <a:spcPct val="120000"/>
              </a:lnSpc>
              <a:buClr>
                <a:schemeClr val="tx1"/>
              </a:buClr>
              <a:buSzPct val="125000"/>
              <a:buFont typeface="Arial" pitchFamily="34" charset="0"/>
              <a:buChar char="•"/>
              <a:defRPr/>
            </a:pPr>
            <a:r>
              <a:rPr lang="en-US" sz="2000" dirty="0"/>
              <a:t>Expanded research activities</a:t>
            </a:r>
          </a:p>
          <a:p>
            <a:pPr marL="342900" lvl="1" indent="-342900" eaLnBrk="1" hangingPunct="1">
              <a:lnSpc>
                <a:spcPct val="120000"/>
              </a:lnSpc>
              <a:buClr>
                <a:schemeClr val="tx1"/>
              </a:buClr>
              <a:buSzPct val="125000"/>
              <a:buFont typeface="Arial" pitchFamily="34" charset="0"/>
              <a:buChar char="•"/>
              <a:defRPr/>
            </a:pPr>
            <a:r>
              <a:rPr lang="en-US" sz="2000" dirty="0" smtClean="0"/>
              <a:t>Education/outreach activities </a:t>
            </a:r>
          </a:p>
          <a:p>
            <a:pPr marL="342900" lvl="1" indent="-342900" eaLnBrk="1" hangingPunct="1">
              <a:lnSpc>
                <a:spcPct val="120000"/>
              </a:lnSpc>
              <a:buClr>
                <a:schemeClr val="tx1"/>
              </a:buClr>
              <a:buSzPct val="125000"/>
              <a:buFont typeface="Arial" pitchFamily="34" charset="0"/>
              <a:buChar char="•"/>
              <a:defRPr/>
            </a:pPr>
            <a:r>
              <a:rPr lang="en-US" sz="2000" dirty="0" smtClean="0"/>
              <a:t>Participation in international activities (WHO, PAHO, OIE, Codex)</a:t>
            </a:r>
          </a:p>
          <a:p>
            <a:pPr marL="735013" lvl="1" eaLnBrk="1" hangingPunct="1">
              <a:lnSpc>
                <a:spcPct val="120000"/>
              </a:lnSpc>
              <a:buClr>
                <a:schemeClr val="tx1"/>
              </a:buClr>
              <a:buSzPct val="125000"/>
              <a:buFont typeface="Arial" pitchFamily="34" charset="0"/>
              <a:buChar char="•"/>
              <a:defRPr/>
            </a:pPr>
            <a:endParaRPr lang="en-US" sz="1400" dirty="0" smtClean="0"/>
          </a:p>
        </p:txBody>
      </p:sp>
      <p:sp>
        <p:nvSpPr>
          <p:cNvPr id="11266" name="Rectangle 2"/>
          <p:cNvSpPr>
            <a:spLocks noGrp="1" noChangeArrowheads="1"/>
          </p:cNvSpPr>
          <p:nvPr>
            <p:ph type="title"/>
          </p:nvPr>
        </p:nvSpPr>
        <p:spPr>
          <a:xfrm>
            <a:off x="2387600" y="1066800"/>
            <a:ext cx="4165600" cy="757237"/>
          </a:xfrm>
        </p:spPr>
        <p:txBody>
          <a:bodyPr>
            <a:normAutofit fontScale="90000"/>
          </a:bodyPr>
          <a:lstStyle/>
          <a:p>
            <a:pPr eaLnBrk="1" hangingPunct="1">
              <a:defRPr/>
            </a:pPr>
            <a:r>
              <a:rPr lang="en-US" b="1" dirty="0" smtClean="0">
                <a:solidFill>
                  <a:schemeClr val="tx1"/>
                </a:solidFill>
              </a:rPr>
              <a:t>CVM Strategy </a:t>
            </a:r>
          </a:p>
        </p:txBody>
      </p:sp>
    </p:spTree>
    <p:extLst>
      <p:ext uri="{BB962C8B-B14F-4D97-AF65-F5344CB8AC3E}">
        <p14:creationId xmlns:p14="http://schemas.microsoft.com/office/powerpoint/2010/main" val="3068846407"/>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idx="1"/>
          </p:nvPr>
        </p:nvSpPr>
        <p:spPr/>
        <p:txBody>
          <a:bodyPr/>
          <a:lstStyle/>
          <a:p>
            <a:pPr marL="339725" lvl="1" indent="-339725" eaLnBrk="1" hangingPunct="1">
              <a:spcBef>
                <a:spcPct val="0"/>
              </a:spcBef>
              <a:buClr>
                <a:schemeClr val="tx1"/>
              </a:buClr>
              <a:buFontTx/>
              <a:buChar char="•"/>
            </a:pPr>
            <a:r>
              <a:rPr lang="en-US" sz="2400" dirty="0">
                <a:cs typeface="Calibri" pitchFamily="34" charset="0"/>
              </a:rPr>
              <a:t>Gathering and integrating information is expensive and </a:t>
            </a:r>
            <a:r>
              <a:rPr lang="en-US" sz="2400" dirty="0" smtClean="0">
                <a:cs typeface="Calibri" pitchFamily="34" charset="0"/>
              </a:rPr>
              <a:t>laborious</a:t>
            </a:r>
          </a:p>
          <a:p>
            <a:pPr marL="339725" lvl="1" indent="-339725" eaLnBrk="1" hangingPunct="1">
              <a:spcBef>
                <a:spcPct val="0"/>
              </a:spcBef>
              <a:buClr>
                <a:schemeClr val="tx1"/>
              </a:buClr>
              <a:buFontTx/>
              <a:buChar char="•"/>
            </a:pPr>
            <a:r>
              <a:rPr lang="en-US" sz="2400" dirty="0" smtClean="0">
                <a:cs typeface="Calibri" pitchFamily="34" charset="0"/>
              </a:rPr>
              <a:t>Burden of illness and food consumption data are needed for design and prioritization of pathogens and commodities</a:t>
            </a:r>
          </a:p>
          <a:p>
            <a:pPr marL="339725" lvl="1" indent="-339725" eaLnBrk="1" hangingPunct="1">
              <a:spcBef>
                <a:spcPct val="0"/>
              </a:spcBef>
              <a:buClr>
                <a:schemeClr val="tx1"/>
              </a:buClr>
              <a:buFontTx/>
              <a:buChar char="•"/>
            </a:pPr>
            <a:r>
              <a:rPr lang="en-US" sz="2400" dirty="0" smtClean="0">
                <a:cs typeface="Calibri" pitchFamily="34" charset="0"/>
              </a:rPr>
              <a:t>Sound sampling scheme along the food chain is critical</a:t>
            </a:r>
          </a:p>
          <a:p>
            <a:pPr marL="339725" lvl="1" indent="-339725" eaLnBrk="1" hangingPunct="1">
              <a:spcBef>
                <a:spcPct val="0"/>
              </a:spcBef>
              <a:buClr>
                <a:schemeClr val="tx1"/>
              </a:buClr>
              <a:buFontTx/>
              <a:buChar char="•"/>
            </a:pPr>
            <a:r>
              <a:rPr lang="en-US" sz="2400" dirty="0" smtClean="0"/>
              <a:t>Cooperation </a:t>
            </a:r>
            <a:r>
              <a:rPr lang="en-US" sz="2400" dirty="0"/>
              <a:t>of, and good communication between, agriculture and public health sectors </a:t>
            </a:r>
            <a:endParaRPr lang="en-US" sz="2400" dirty="0" smtClean="0"/>
          </a:p>
          <a:p>
            <a:pPr marL="339725" lvl="1" indent="-339725" eaLnBrk="1" hangingPunct="1">
              <a:spcBef>
                <a:spcPct val="0"/>
              </a:spcBef>
              <a:buClr>
                <a:schemeClr val="tx1"/>
              </a:buClr>
              <a:buFontTx/>
              <a:buChar char="•"/>
            </a:pPr>
            <a:r>
              <a:rPr lang="en-US" sz="2400" dirty="0" smtClean="0"/>
              <a:t>Collaboration </a:t>
            </a:r>
            <a:r>
              <a:rPr lang="en-US" sz="2400" dirty="0"/>
              <a:t>and information sharing between </a:t>
            </a:r>
            <a:r>
              <a:rPr lang="en-US" sz="2400" dirty="0" err="1" smtClean="0"/>
              <a:t>laboratorians</a:t>
            </a:r>
            <a:r>
              <a:rPr lang="en-US" sz="2400" dirty="0" smtClean="0"/>
              <a:t>  </a:t>
            </a:r>
            <a:r>
              <a:rPr lang="en-US" sz="2400" dirty="0"/>
              <a:t>epidemiologists and public health </a:t>
            </a:r>
            <a:r>
              <a:rPr lang="en-US" sz="2400" dirty="0" smtClean="0"/>
              <a:t>officials within and across sectors</a:t>
            </a:r>
          </a:p>
        </p:txBody>
      </p:sp>
      <p:sp>
        <p:nvSpPr>
          <p:cNvPr id="2" name="Title 1"/>
          <p:cNvSpPr>
            <a:spLocks noGrp="1"/>
          </p:cNvSpPr>
          <p:nvPr>
            <p:ph type="title"/>
          </p:nvPr>
        </p:nvSpPr>
        <p:spPr>
          <a:xfrm>
            <a:off x="609600" y="990600"/>
            <a:ext cx="7924800" cy="914400"/>
          </a:xfrm>
        </p:spPr>
        <p:txBody>
          <a:bodyPr/>
          <a:lstStyle/>
          <a:p>
            <a:pPr lvl="0" eaLnBrk="1" hangingPunct="1">
              <a:defRPr/>
            </a:pPr>
            <a:r>
              <a:rPr lang="en-US" sz="3200" b="1" kern="1200" dirty="0">
                <a:solidFill>
                  <a:srgbClr val="000000"/>
                </a:solidFill>
                <a:ea typeface="+mn-ea"/>
                <a:cs typeface="Calibri" pitchFamily="34" charset="0"/>
              </a:rPr>
              <a:t>Challenges of Integrated Surveillance for Antimicrobial Resistance</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457200" y="2193925"/>
            <a:ext cx="8229600" cy="4525963"/>
          </a:xfrm>
        </p:spPr>
        <p:txBody>
          <a:bodyPr/>
          <a:lstStyle/>
          <a:p>
            <a:pPr marL="339725" lvl="1" indent="-339725" eaLnBrk="1" hangingPunct="1">
              <a:spcBef>
                <a:spcPct val="0"/>
              </a:spcBef>
              <a:buClr>
                <a:schemeClr val="tx1"/>
              </a:buClr>
              <a:buFontTx/>
              <a:buChar char="•"/>
            </a:pPr>
            <a:r>
              <a:rPr lang="en-US" sz="2400" dirty="0"/>
              <a:t>Political/financial support - Requires recognition of the public health issues and the need for ongoing risk assessments</a:t>
            </a:r>
          </a:p>
          <a:p>
            <a:pPr marL="339725" lvl="1" indent="-339725" eaLnBrk="1" hangingPunct="1">
              <a:spcBef>
                <a:spcPct val="0"/>
              </a:spcBef>
              <a:buClr>
                <a:schemeClr val="tx1"/>
              </a:buClr>
              <a:buFontTx/>
              <a:buChar char="•"/>
            </a:pPr>
            <a:r>
              <a:rPr lang="en-US" sz="2400" dirty="0"/>
              <a:t>Remain flexible in order to stay current</a:t>
            </a:r>
          </a:p>
          <a:p>
            <a:pPr marL="339725" lvl="1" indent="-339725" eaLnBrk="1" hangingPunct="1">
              <a:spcBef>
                <a:spcPct val="0"/>
              </a:spcBef>
              <a:buClr>
                <a:schemeClr val="tx1"/>
              </a:buClr>
              <a:buFontTx/>
              <a:buChar char="•"/>
            </a:pPr>
            <a:r>
              <a:rPr lang="en-US" sz="2400" dirty="0"/>
              <a:t>Establish a process for review and enhancement</a:t>
            </a:r>
          </a:p>
          <a:p>
            <a:pPr marL="339725" lvl="1" indent="-339725" eaLnBrk="1" hangingPunct="1">
              <a:spcBef>
                <a:spcPct val="0"/>
              </a:spcBef>
              <a:buClr>
                <a:schemeClr val="tx1"/>
              </a:buClr>
              <a:buFontTx/>
              <a:buChar char="•"/>
            </a:pPr>
            <a:r>
              <a:rPr lang="en-US" sz="2400" dirty="0">
                <a:cs typeface="Calibri" pitchFamily="34" charset="0"/>
              </a:rPr>
              <a:t>Understanding the implications of the data and the need for research</a:t>
            </a:r>
          </a:p>
          <a:p>
            <a:pPr marL="339725" lvl="1" indent="-339725" eaLnBrk="1" hangingPunct="1">
              <a:spcBef>
                <a:spcPct val="0"/>
              </a:spcBef>
              <a:buClr>
                <a:schemeClr val="tx1"/>
              </a:buClr>
              <a:buFontTx/>
              <a:buChar char="•"/>
            </a:pPr>
            <a:r>
              <a:rPr lang="en-US" sz="2400" dirty="0">
                <a:cs typeface="Calibri" pitchFamily="34" charset="0"/>
              </a:rPr>
              <a:t>Publishing findings to different audiences in a timely manner</a:t>
            </a:r>
          </a:p>
          <a:p>
            <a:pPr marL="339725" lvl="1" indent="-339725" eaLnBrk="1" hangingPunct="1">
              <a:spcBef>
                <a:spcPct val="0"/>
              </a:spcBef>
              <a:buClr>
                <a:schemeClr val="tx1"/>
              </a:buClr>
              <a:buFontTx/>
              <a:buChar char="•"/>
            </a:pPr>
            <a:r>
              <a:rPr lang="en-US" sz="2400" dirty="0">
                <a:cs typeface="Calibri" pitchFamily="34" charset="0"/>
              </a:rPr>
              <a:t>Using the data to formulate sound public health policy</a:t>
            </a:r>
          </a:p>
          <a:p>
            <a:pPr marL="339725" lvl="1" indent="-339725" eaLnBrk="1" hangingPunct="1">
              <a:spcBef>
                <a:spcPct val="0"/>
              </a:spcBef>
              <a:buClr>
                <a:schemeClr val="tx1"/>
              </a:buClr>
              <a:buFontTx/>
              <a:buChar char="•"/>
            </a:pPr>
            <a:r>
              <a:rPr lang="en-US" sz="2400" dirty="0">
                <a:cs typeface="Calibri" pitchFamily="34" charset="0"/>
              </a:rPr>
              <a:t>International harmonization and </a:t>
            </a:r>
            <a:r>
              <a:rPr lang="en-US" sz="2400" dirty="0" smtClean="0">
                <a:cs typeface="Calibri" pitchFamily="34" charset="0"/>
              </a:rPr>
              <a:t>cooperation</a:t>
            </a:r>
            <a:endParaRPr lang="en-US" sz="2400" dirty="0">
              <a:cs typeface="Calibri" pitchFamily="34" charset="0"/>
            </a:endParaRPr>
          </a:p>
        </p:txBody>
      </p:sp>
      <p:sp>
        <p:nvSpPr>
          <p:cNvPr id="3" name="Title 2"/>
          <p:cNvSpPr>
            <a:spLocks noGrp="1"/>
          </p:cNvSpPr>
          <p:nvPr>
            <p:ph type="title"/>
          </p:nvPr>
        </p:nvSpPr>
        <p:spPr>
          <a:xfrm>
            <a:off x="609600" y="1050925"/>
            <a:ext cx="7924800" cy="914400"/>
          </a:xfrm>
        </p:spPr>
        <p:txBody>
          <a:bodyPr/>
          <a:lstStyle/>
          <a:p>
            <a:r>
              <a:rPr lang="en-US" sz="3200" b="1" dirty="0">
                <a:cs typeface="Calibri" pitchFamily="34" charset="0"/>
              </a:rPr>
              <a:t>Challenges of Integrated Surveillance for Antimicrobial </a:t>
            </a:r>
            <a:r>
              <a:rPr lang="en-US" sz="3200" b="1" dirty="0" smtClean="0">
                <a:cs typeface="Calibri" pitchFamily="34" charset="0"/>
              </a:rPr>
              <a:t>Resistance</a:t>
            </a:r>
            <a:endParaRPr lang="en-US" sz="3200" dirty="0"/>
          </a:p>
        </p:txBody>
      </p:sp>
    </p:spTree>
    <p:extLst>
      <p:ext uri="{BB962C8B-B14F-4D97-AF65-F5344CB8AC3E}">
        <p14:creationId xmlns:p14="http://schemas.microsoft.com/office/powerpoint/2010/main" val="4601060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1459" name="Rectangle 3"/>
          <p:cNvSpPr>
            <a:spLocks noGrp="1" noChangeArrowheads="1"/>
          </p:cNvSpPr>
          <p:nvPr>
            <p:ph type="body" idx="1"/>
          </p:nvPr>
        </p:nvSpPr>
        <p:spPr>
          <a:xfrm>
            <a:off x="685800" y="2438400"/>
            <a:ext cx="7858125" cy="3124200"/>
          </a:xfrm>
        </p:spPr>
        <p:txBody>
          <a:bodyPr/>
          <a:lstStyle/>
          <a:p>
            <a:pPr marL="0" indent="0" eaLnBrk="1" hangingPunct="1">
              <a:lnSpc>
                <a:spcPct val="80000"/>
              </a:lnSpc>
              <a:spcBef>
                <a:spcPct val="45000"/>
              </a:spcBef>
              <a:spcAft>
                <a:spcPct val="55000"/>
              </a:spcAft>
              <a:buNone/>
              <a:defRPr/>
            </a:pPr>
            <a:r>
              <a:rPr lang="en-US" sz="100" i="1" dirty="0">
                <a:solidFill>
                  <a:schemeClr val="bg1"/>
                </a:solidFill>
                <a:latin typeface="+mj-lt"/>
              </a:rPr>
              <a:t>Dedicated to the protection of human and animal health</a:t>
            </a:r>
          </a:p>
          <a:p>
            <a:pPr marL="0" indent="0" eaLnBrk="1" hangingPunct="1">
              <a:lnSpc>
                <a:spcPct val="80000"/>
              </a:lnSpc>
              <a:spcBef>
                <a:spcPct val="45000"/>
              </a:spcBef>
              <a:spcAft>
                <a:spcPct val="55000"/>
              </a:spcAft>
              <a:buNone/>
              <a:defRPr/>
            </a:pPr>
            <a:r>
              <a:rPr lang="en-US" sz="100" i="1" dirty="0">
                <a:solidFill>
                  <a:schemeClr val="bg1"/>
                </a:solidFill>
                <a:latin typeface="+mj-lt"/>
              </a:rPr>
              <a:t>Through integrated monitoring of foodborne AMR</a:t>
            </a:r>
          </a:p>
          <a:p>
            <a:pPr marL="0" indent="0" eaLnBrk="1" hangingPunct="1">
              <a:lnSpc>
                <a:spcPct val="80000"/>
              </a:lnSpc>
              <a:spcBef>
                <a:spcPct val="45000"/>
              </a:spcBef>
              <a:spcAft>
                <a:spcPct val="55000"/>
              </a:spcAft>
              <a:buNone/>
              <a:defRPr/>
            </a:pPr>
            <a:endParaRPr lang="en-US" sz="100" i="1" dirty="0" smtClean="0">
              <a:solidFill>
                <a:schemeClr val="bg1"/>
              </a:solidFill>
              <a:latin typeface="+mj-lt"/>
            </a:endParaRPr>
          </a:p>
          <a:p>
            <a:pPr marL="609600" indent="-609600" eaLnBrk="1" hangingPunct="1">
              <a:lnSpc>
                <a:spcPct val="80000"/>
              </a:lnSpc>
              <a:spcBef>
                <a:spcPct val="45000"/>
              </a:spcBef>
              <a:spcAft>
                <a:spcPct val="55000"/>
              </a:spcAft>
              <a:buFontTx/>
              <a:buAutoNum type="arabicPeriod"/>
              <a:defRPr/>
            </a:pPr>
            <a:r>
              <a:rPr lang="en-US" sz="2200" dirty="0" smtClean="0">
                <a:latin typeface="+mj-lt"/>
              </a:rPr>
              <a:t>Monitor trends in antimicrobial resistance among foodborne bacteria from humans, retail meats, and animals </a:t>
            </a:r>
          </a:p>
          <a:p>
            <a:pPr marL="609600" indent="-609600" eaLnBrk="1" hangingPunct="1">
              <a:lnSpc>
                <a:spcPct val="80000"/>
              </a:lnSpc>
              <a:spcAft>
                <a:spcPct val="20000"/>
              </a:spcAft>
              <a:buFontTx/>
              <a:buAutoNum type="arabicPeriod"/>
              <a:defRPr/>
            </a:pPr>
            <a:r>
              <a:rPr lang="en-US" sz="2200" dirty="0" smtClean="0">
                <a:latin typeface="+mj-lt"/>
              </a:rPr>
              <a:t>Disseminate timely information on antimicrobial resistance to promote interventions that reduce resistance among foodborne bacteria</a:t>
            </a:r>
          </a:p>
          <a:p>
            <a:pPr marL="609600" indent="-609600" eaLnBrk="1" hangingPunct="1">
              <a:lnSpc>
                <a:spcPct val="80000"/>
              </a:lnSpc>
              <a:spcAft>
                <a:spcPct val="55000"/>
              </a:spcAft>
              <a:buFontTx/>
              <a:buAutoNum type="arabicPeriod" startAt="3"/>
              <a:defRPr/>
            </a:pPr>
            <a:r>
              <a:rPr lang="en-US" sz="2200" dirty="0" smtClean="0">
                <a:latin typeface="+mj-lt"/>
              </a:rPr>
              <a:t>Conduct research to better understand the emergence, persistence, and spread of antimicrobial resistance</a:t>
            </a:r>
          </a:p>
          <a:p>
            <a:pPr marL="609600" indent="-609600" eaLnBrk="1" hangingPunct="1">
              <a:lnSpc>
                <a:spcPct val="80000"/>
              </a:lnSpc>
              <a:spcAft>
                <a:spcPct val="55000"/>
              </a:spcAft>
              <a:buFontTx/>
              <a:buAutoNum type="arabicPeriod" startAt="3"/>
              <a:defRPr/>
            </a:pPr>
            <a:r>
              <a:rPr lang="en-US" sz="2200" dirty="0" smtClean="0">
                <a:latin typeface="+mj-lt"/>
              </a:rPr>
              <a:t>Assist the FDA in making decisions related to the approval of safe and effective antimicrobial drugs for animals</a:t>
            </a:r>
          </a:p>
        </p:txBody>
      </p:sp>
      <p:sp>
        <p:nvSpPr>
          <p:cNvPr id="10244" name="Text Box 4"/>
          <p:cNvSpPr txBox="1">
            <a:spLocks noChangeArrowheads="1"/>
          </p:cNvSpPr>
          <p:nvPr/>
        </p:nvSpPr>
        <p:spPr bwMode="auto">
          <a:xfrm>
            <a:off x="1466850" y="1905000"/>
            <a:ext cx="5853113" cy="646113"/>
          </a:xfrm>
          <a:prstGeom prst="rect">
            <a:avLst/>
          </a:prstGeom>
          <a:noFill/>
          <a:ln w="9525">
            <a:noFill/>
            <a:miter lim="800000"/>
            <a:headEnd/>
            <a:tailEnd/>
          </a:ln>
          <a:effectLst/>
        </p:spPr>
        <p:txBody>
          <a:bodyPr wrap="none">
            <a:spAutoFit/>
          </a:bodyPr>
          <a:lstStyle/>
          <a:p>
            <a:pPr algn="ctr">
              <a:defRPr/>
            </a:pPr>
            <a:r>
              <a:rPr lang="en-US" dirty="0">
                <a:latin typeface="+mj-lt"/>
              </a:rPr>
              <a:t>Dedicated to the protection of human and animal health</a:t>
            </a:r>
          </a:p>
          <a:p>
            <a:pPr algn="ctr">
              <a:defRPr/>
            </a:pPr>
            <a:r>
              <a:rPr lang="en-US" dirty="0">
                <a:latin typeface="+mj-lt"/>
              </a:rPr>
              <a:t>Through integrated monitoring of foodborne AMR</a:t>
            </a:r>
          </a:p>
        </p:txBody>
      </p:sp>
      <p:sp>
        <p:nvSpPr>
          <p:cNvPr id="10242" name="Rectangle 2"/>
          <p:cNvSpPr>
            <a:spLocks noGrp="1" noChangeArrowheads="1"/>
          </p:cNvSpPr>
          <p:nvPr>
            <p:ph type="title"/>
          </p:nvPr>
        </p:nvSpPr>
        <p:spPr>
          <a:xfrm>
            <a:off x="685800" y="990600"/>
            <a:ext cx="7772400" cy="914400"/>
          </a:xfrm>
        </p:spPr>
        <p:txBody>
          <a:bodyPr/>
          <a:lstStyle/>
          <a:p>
            <a:pPr eaLnBrk="1" hangingPunct="1"/>
            <a:r>
              <a:rPr lang="en-US" b="1" dirty="0" smtClean="0">
                <a:solidFill>
                  <a:schemeClr val="tx1"/>
                </a:solidFill>
              </a:rPr>
              <a:t>NARMS Objectives</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74" name="Group 73" descr="CDC For Salmonella:  started with 14 sites in 1996 and was nationwide by 2003.  Includes 53 labs in all 50 states for Salmonella.  For Campylobacter – started with 5 sites in 1997 and now from all 10 FoodNet sites&#10;&#10;USDA – FSIS HAACP Salmonella isolates are collected at federally inspected slaughter and processing plants (from carcass rinsates, carcass swabs, and ground products), and sent to the Western, Eastern, and Midwestern labs, then forwarded to the ARS lab in Athens, GA.  The other three NARMS organisms are isolated only from chicken carcasses received at the Easter FSIS lab.&#10;&#10;FDA – Tests retail meats from 14 States in 2013.  Each state collects 10 packages each of pork chops, chicken breasts, ground turkey and ground beef on a monthly schedule and cultures for all 4 NARMS bacteria.  "/>
          <p:cNvGrpSpPr/>
          <p:nvPr/>
        </p:nvGrpSpPr>
        <p:grpSpPr>
          <a:xfrm>
            <a:off x="174625" y="304800"/>
            <a:ext cx="8820150" cy="6193745"/>
            <a:chOff x="174625" y="152400"/>
            <a:chExt cx="8820150" cy="6193745"/>
          </a:xfrm>
        </p:grpSpPr>
        <p:sp>
          <p:nvSpPr>
            <p:cNvPr id="75" name="Rectangle 20"/>
            <p:cNvSpPr>
              <a:spLocks noChangeArrowheads="1"/>
            </p:cNvSpPr>
            <p:nvPr/>
          </p:nvSpPr>
          <p:spPr bwMode="auto">
            <a:xfrm>
              <a:off x="174625" y="168275"/>
              <a:ext cx="2320925" cy="3771900"/>
            </a:xfrm>
            <a:prstGeom prst="rect">
              <a:avLst/>
            </a:prstGeom>
            <a:solidFill>
              <a:schemeClr val="bg1"/>
            </a:solidFill>
            <a:ln w="25400">
              <a:solidFill>
                <a:schemeClr val="tx1"/>
              </a:solidFill>
              <a:miter lim="800000"/>
              <a:headEnd/>
              <a:tailEnd/>
            </a:ln>
          </p:spPr>
          <p:txBody>
            <a:bodyPr wrap="none" anchor="ctr"/>
            <a:lstStyle/>
            <a:p>
              <a:pPr algn="ctr"/>
              <a:endParaRPr lang="en-US" sz="1200" b="1">
                <a:latin typeface="Calibri" pitchFamily="34" charset="0"/>
              </a:endParaRPr>
            </a:p>
          </p:txBody>
        </p:sp>
        <p:pic>
          <p:nvPicPr>
            <p:cNvPr id="76" name="Picture 22" descr="human_silhouet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6413" y="250825"/>
              <a:ext cx="1835150" cy="104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3" name="Text Box 23"/>
            <p:cNvSpPr txBox="1">
              <a:spLocks noChangeArrowheads="1"/>
            </p:cNvSpPr>
            <p:nvPr/>
          </p:nvSpPr>
          <p:spPr bwMode="auto">
            <a:xfrm>
              <a:off x="488950" y="1323975"/>
              <a:ext cx="1384300"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Human Population</a:t>
              </a:r>
            </a:p>
          </p:txBody>
        </p:sp>
        <p:sp>
          <p:nvSpPr>
            <p:cNvPr id="84" name="AutoShape 24"/>
            <p:cNvSpPr>
              <a:spLocks noChangeArrowheads="1"/>
            </p:cNvSpPr>
            <p:nvPr/>
          </p:nvSpPr>
          <p:spPr bwMode="auto">
            <a:xfrm>
              <a:off x="1222375" y="1695450"/>
              <a:ext cx="155575" cy="158750"/>
            </a:xfrm>
            <a:prstGeom prst="downArrow">
              <a:avLst>
                <a:gd name="adj1" fmla="val 50000"/>
                <a:gd name="adj2" fmla="val 25510"/>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85" name="Text Box 25"/>
            <p:cNvSpPr txBox="1">
              <a:spLocks noChangeArrowheads="1"/>
            </p:cNvSpPr>
            <p:nvPr/>
          </p:nvSpPr>
          <p:spPr bwMode="auto">
            <a:xfrm>
              <a:off x="638175" y="1817688"/>
              <a:ext cx="10969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Physician Visit</a:t>
              </a:r>
            </a:p>
          </p:txBody>
        </p:sp>
        <p:sp>
          <p:nvSpPr>
            <p:cNvPr id="86" name="Text Box 26"/>
            <p:cNvSpPr txBox="1">
              <a:spLocks noChangeArrowheads="1"/>
            </p:cNvSpPr>
            <p:nvPr/>
          </p:nvSpPr>
          <p:spPr bwMode="auto">
            <a:xfrm>
              <a:off x="828675" y="2301875"/>
              <a:ext cx="77976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Local Lab</a:t>
              </a:r>
            </a:p>
          </p:txBody>
        </p:sp>
        <p:sp>
          <p:nvSpPr>
            <p:cNvPr id="87" name="Text Box 27"/>
            <p:cNvSpPr txBox="1">
              <a:spLocks noChangeArrowheads="1"/>
            </p:cNvSpPr>
            <p:nvPr/>
          </p:nvSpPr>
          <p:spPr bwMode="auto">
            <a:xfrm>
              <a:off x="842963" y="2786063"/>
              <a:ext cx="781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State Lab</a:t>
              </a:r>
            </a:p>
          </p:txBody>
        </p:sp>
        <p:sp>
          <p:nvSpPr>
            <p:cNvPr id="88" name="AutoShape 28"/>
            <p:cNvSpPr>
              <a:spLocks noChangeArrowheads="1"/>
            </p:cNvSpPr>
            <p:nvPr/>
          </p:nvSpPr>
          <p:spPr bwMode="auto">
            <a:xfrm>
              <a:off x="1222375" y="2130425"/>
              <a:ext cx="155575" cy="158750"/>
            </a:xfrm>
            <a:prstGeom prst="downArrow">
              <a:avLst>
                <a:gd name="adj1" fmla="val 50000"/>
                <a:gd name="adj2" fmla="val 25510"/>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89" name="AutoShape 29"/>
            <p:cNvSpPr>
              <a:spLocks noChangeArrowheads="1"/>
            </p:cNvSpPr>
            <p:nvPr/>
          </p:nvSpPr>
          <p:spPr bwMode="auto">
            <a:xfrm>
              <a:off x="1222375" y="2614613"/>
              <a:ext cx="155575" cy="158750"/>
            </a:xfrm>
            <a:prstGeom prst="downArrow">
              <a:avLst>
                <a:gd name="adj1" fmla="val 50000"/>
                <a:gd name="adj2" fmla="val 25510"/>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90" name="AutoShape 30"/>
            <p:cNvSpPr>
              <a:spLocks noChangeArrowheads="1"/>
            </p:cNvSpPr>
            <p:nvPr/>
          </p:nvSpPr>
          <p:spPr bwMode="auto">
            <a:xfrm>
              <a:off x="1222375" y="3097213"/>
              <a:ext cx="155575" cy="160337"/>
            </a:xfrm>
            <a:prstGeom prst="downArrow">
              <a:avLst>
                <a:gd name="adj1" fmla="val 50000"/>
                <a:gd name="adj2" fmla="val 25765"/>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91" name="AutoShape 32"/>
            <p:cNvSpPr>
              <a:spLocks noChangeArrowheads="1"/>
            </p:cNvSpPr>
            <p:nvPr/>
          </p:nvSpPr>
          <p:spPr bwMode="auto">
            <a:xfrm>
              <a:off x="488950" y="3384550"/>
              <a:ext cx="320675" cy="166688"/>
            </a:xfrm>
            <a:prstGeom prst="homePlate">
              <a:avLst>
                <a:gd name="adj" fmla="val 48095"/>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92" name="AutoShape 34"/>
            <p:cNvSpPr>
              <a:spLocks noChangeArrowheads="1"/>
            </p:cNvSpPr>
            <p:nvPr/>
          </p:nvSpPr>
          <p:spPr bwMode="auto">
            <a:xfrm>
              <a:off x="488950" y="3582988"/>
              <a:ext cx="320675" cy="168275"/>
            </a:xfrm>
            <a:prstGeom prst="homePlate">
              <a:avLst>
                <a:gd name="adj" fmla="val 47642"/>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93" name="AutoShape 42"/>
            <p:cNvSpPr>
              <a:spLocks noChangeArrowheads="1"/>
            </p:cNvSpPr>
            <p:nvPr/>
          </p:nvSpPr>
          <p:spPr bwMode="auto">
            <a:xfrm rot="-5400000">
              <a:off x="1721756" y="3440113"/>
              <a:ext cx="161925" cy="152400"/>
            </a:xfrm>
            <a:prstGeom prst="downArrow">
              <a:avLst>
                <a:gd name="adj1" fmla="val 50000"/>
                <a:gd name="adj2" fmla="val 25000"/>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94" name="TextBox 93"/>
            <p:cNvSpPr txBox="1"/>
            <p:nvPr/>
          </p:nvSpPr>
          <p:spPr>
            <a:xfrm>
              <a:off x="828675" y="3301092"/>
              <a:ext cx="865188" cy="461665"/>
            </a:xfrm>
            <a:prstGeom prst="rect">
              <a:avLst/>
            </a:prstGeom>
            <a:noFill/>
            <a:ln>
              <a:solidFill>
                <a:schemeClr val="tx1"/>
              </a:solidFill>
            </a:ln>
          </p:spPr>
          <p:txBody>
            <a:bodyPr wrap="square" rtlCol="0">
              <a:spAutoFit/>
            </a:bodyPr>
            <a:lstStyle/>
            <a:p>
              <a:r>
                <a:rPr lang="en-US" sz="2400" b="1" i="0" dirty="0" smtClean="0"/>
                <a:t>CDC</a:t>
              </a:r>
              <a:endParaRPr lang="en-US" sz="2400" b="1" i="0" dirty="0"/>
            </a:p>
          </p:txBody>
        </p:sp>
        <p:sp>
          <p:nvSpPr>
            <p:cNvPr id="95" name="Rectangle 94"/>
            <p:cNvSpPr/>
            <p:nvPr/>
          </p:nvSpPr>
          <p:spPr bwMode="auto">
            <a:xfrm>
              <a:off x="1951264" y="3177381"/>
              <a:ext cx="462644" cy="67865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Report</a:t>
              </a:r>
            </a:p>
          </p:txBody>
        </p:sp>
        <p:cxnSp>
          <p:nvCxnSpPr>
            <p:cNvPr id="96" name="Straight Connector 95"/>
            <p:cNvCxnSpPr/>
            <p:nvPr/>
          </p:nvCxnSpPr>
          <p:spPr bwMode="auto">
            <a:xfrm>
              <a:off x="2242456" y="3267075"/>
              <a:ext cx="0" cy="496201"/>
            </a:xfrm>
            <a:prstGeom prst="line">
              <a:avLst/>
            </a:prstGeom>
            <a:ln>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grpSp>
          <p:nvGrpSpPr>
            <p:cNvPr id="97" name="Group 96"/>
            <p:cNvGrpSpPr/>
            <p:nvPr/>
          </p:nvGrpSpPr>
          <p:grpSpPr>
            <a:xfrm>
              <a:off x="228600" y="152400"/>
              <a:ext cx="8766175" cy="6193745"/>
              <a:chOff x="228600" y="176892"/>
              <a:chExt cx="8766175" cy="6193745"/>
            </a:xfrm>
          </p:grpSpPr>
          <p:sp>
            <p:nvSpPr>
              <p:cNvPr id="98" name="Rectangle 3"/>
              <p:cNvSpPr>
                <a:spLocks noChangeArrowheads="1"/>
              </p:cNvSpPr>
              <p:nvPr/>
            </p:nvSpPr>
            <p:spPr bwMode="auto">
              <a:xfrm>
                <a:off x="2819400" y="176892"/>
                <a:ext cx="6175375" cy="3771900"/>
              </a:xfrm>
              <a:prstGeom prst="rect">
                <a:avLst/>
              </a:prstGeom>
              <a:solidFill>
                <a:schemeClr val="bg1"/>
              </a:solidFill>
              <a:ln w="31750">
                <a:solidFill>
                  <a:schemeClr val="tx1"/>
                </a:solidFill>
                <a:miter lim="800000"/>
                <a:headEnd/>
                <a:tailEnd/>
              </a:ln>
            </p:spPr>
            <p:txBody>
              <a:bodyPr wrap="none" anchor="ctr"/>
              <a:lstStyle/>
              <a:p>
                <a:pPr algn="ctr"/>
                <a:endParaRPr lang="en-US" b="1">
                  <a:latin typeface="Calibri" pitchFamily="34" charset="0"/>
                </a:endParaRPr>
              </a:p>
            </p:txBody>
          </p:sp>
          <p:grpSp>
            <p:nvGrpSpPr>
              <p:cNvPr id="99" name="Group 98"/>
              <p:cNvGrpSpPr/>
              <p:nvPr/>
            </p:nvGrpSpPr>
            <p:grpSpPr>
              <a:xfrm>
                <a:off x="228600" y="304800"/>
                <a:ext cx="8491538" cy="6065837"/>
                <a:chOff x="228600" y="334963"/>
                <a:chExt cx="8491538" cy="6065837"/>
              </a:xfrm>
            </p:grpSpPr>
            <p:sp>
              <p:nvSpPr>
                <p:cNvPr id="100" name="Text Box 5"/>
                <p:cNvSpPr txBox="1">
                  <a:spLocks noChangeArrowheads="1"/>
                </p:cNvSpPr>
                <p:nvPr/>
              </p:nvSpPr>
              <p:spPr bwMode="auto">
                <a:xfrm>
                  <a:off x="2930525" y="1728788"/>
                  <a:ext cx="18034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US" sz="1200" b="1" dirty="0">
                      <a:latin typeface="Calibri" pitchFamily="34" charset="0"/>
                    </a:rPr>
                    <a:t>10 </a:t>
                  </a:r>
                  <a:r>
                    <a:rPr lang="en-US" sz="1200" b="1" dirty="0" err="1">
                      <a:latin typeface="Calibri" pitchFamily="34" charset="0"/>
                    </a:rPr>
                    <a:t>FoodNet</a:t>
                  </a:r>
                  <a:r>
                    <a:rPr lang="en-US" sz="1200" b="1" dirty="0">
                      <a:latin typeface="Calibri" pitchFamily="34" charset="0"/>
                    </a:rPr>
                    <a:t> States &amp; PDH</a:t>
                  </a:r>
                </a:p>
                <a:p>
                  <a:pPr algn="ctr" eaLnBrk="1" hangingPunct="1"/>
                  <a:r>
                    <a:rPr lang="en-US" sz="1200" b="1" dirty="0">
                      <a:latin typeface="Calibri" pitchFamily="34" charset="0"/>
                    </a:rPr>
                    <a:t>ORA Imported Foods</a:t>
                  </a:r>
                </a:p>
              </p:txBody>
            </p:sp>
            <p:sp>
              <p:nvSpPr>
                <p:cNvPr id="101" name="AutoShape 6"/>
                <p:cNvSpPr>
                  <a:spLocks noChangeArrowheads="1"/>
                </p:cNvSpPr>
                <p:nvPr/>
              </p:nvSpPr>
              <p:spPr bwMode="auto">
                <a:xfrm>
                  <a:off x="3867150" y="2241550"/>
                  <a:ext cx="160338" cy="336550"/>
                </a:xfrm>
                <a:prstGeom prst="downArrow">
                  <a:avLst>
                    <a:gd name="adj1" fmla="val 50000"/>
                    <a:gd name="adj2" fmla="val 52475"/>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02" name="Text Box 11"/>
                <p:cNvSpPr txBox="1">
                  <a:spLocks noChangeArrowheads="1"/>
                </p:cNvSpPr>
                <p:nvPr/>
              </p:nvSpPr>
              <p:spPr bwMode="auto">
                <a:xfrm>
                  <a:off x="5638800" y="1752600"/>
                  <a:ext cx="6826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US" sz="1200" b="1">
                      <a:latin typeface="Calibri" pitchFamily="34" charset="0"/>
                    </a:rPr>
                    <a:t>NAHMS</a:t>
                  </a:r>
                </a:p>
                <a:p>
                  <a:pPr algn="ctr" eaLnBrk="1" hangingPunct="1"/>
                  <a:r>
                    <a:rPr lang="en-US" sz="1200" b="1">
                      <a:latin typeface="Calibri" pitchFamily="34" charset="0"/>
                    </a:rPr>
                    <a:t>Farm</a:t>
                  </a:r>
                </a:p>
              </p:txBody>
            </p:sp>
            <p:sp>
              <p:nvSpPr>
                <p:cNvPr id="103" name="AutoShape 12"/>
                <p:cNvSpPr>
                  <a:spLocks noChangeArrowheads="1"/>
                </p:cNvSpPr>
                <p:nvPr/>
              </p:nvSpPr>
              <p:spPr bwMode="auto">
                <a:xfrm>
                  <a:off x="7177088" y="2249488"/>
                  <a:ext cx="160337" cy="598487"/>
                </a:xfrm>
                <a:prstGeom prst="downArrow">
                  <a:avLst>
                    <a:gd name="adj1" fmla="val 50000"/>
                    <a:gd name="adj2" fmla="val 93317"/>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04" name="Text Box 13"/>
                <p:cNvSpPr txBox="1">
                  <a:spLocks noChangeArrowheads="1"/>
                </p:cNvSpPr>
                <p:nvPr/>
              </p:nvSpPr>
              <p:spPr bwMode="auto">
                <a:xfrm>
                  <a:off x="6324600" y="1676400"/>
                  <a:ext cx="1387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US" sz="1200" b="1">
                      <a:latin typeface="Calibri" pitchFamily="34" charset="0"/>
                    </a:rPr>
                    <a:t>FSIS Abattoir </a:t>
                  </a:r>
                </a:p>
                <a:p>
                  <a:pPr algn="ctr" eaLnBrk="1" hangingPunct="1"/>
                  <a:r>
                    <a:rPr lang="en-US" sz="1200" b="1">
                      <a:latin typeface="Calibri" pitchFamily="34" charset="0"/>
                    </a:rPr>
                    <a:t>HAACP (W, E, MW)</a:t>
                  </a:r>
                </a:p>
              </p:txBody>
            </p:sp>
            <p:pic>
              <p:nvPicPr>
                <p:cNvPr id="105" name="Picture 14" descr="Chicken- Hen-roosters-silhouet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7700" y="1447800"/>
                  <a:ext cx="303213" cy="33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 name="Text Box 15"/>
                <p:cNvSpPr txBox="1">
                  <a:spLocks noChangeArrowheads="1"/>
                </p:cNvSpPr>
                <p:nvPr/>
              </p:nvSpPr>
              <p:spPr bwMode="auto">
                <a:xfrm>
                  <a:off x="7772400" y="1793875"/>
                  <a:ext cx="9477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US" sz="1200" b="1">
                      <a:latin typeface="Calibri" pitchFamily="34" charset="0"/>
                    </a:rPr>
                    <a:t>Eastern FSIS</a:t>
                  </a:r>
                </a:p>
                <a:p>
                  <a:pPr algn="ctr" eaLnBrk="1" hangingPunct="1"/>
                  <a:r>
                    <a:rPr lang="en-US" sz="1200" b="1">
                      <a:latin typeface="Calibri" pitchFamily="34" charset="0"/>
                    </a:rPr>
                    <a:t>Abattoir</a:t>
                  </a:r>
                </a:p>
              </p:txBody>
            </p:sp>
            <p:sp>
              <p:nvSpPr>
                <p:cNvPr id="107" name="Text Box 16"/>
                <p:cNvSpPr txBox="1">
                  <a:spLocks noChangeArrowheads="1"/>
                </p:cNvSpPr>
                <p:nvPr/>
              </p:nvSpPr>
              <p:spPr bwMode="auto">
                <a:xfrm>
                  <a:off x="6503988" y="1330325"/>
                  <a:ext cx="1373187" cy="276225"/>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Animal Population</a:t>
                  </a:r>
                </a:p>
              </p:txBody>
            </p:sp>
            <p:sp>
              <p:nvSpPr>
                <p:cNvPr id="108" name="Text Box 17"/>
                <p:cNvSpPr txBox="1">
                  <a:spLocks noChangeArrowheads="1"/>
                </p:cNvSpPr>
                <p:nvPr/>
              </p:nvSpPr>
              <p:spPr bwMode="auto">
                <a:xfrm>
                  <a:off x="3376613" y="1341438"/>
                  <a:ext cx="993926" cy="276999"/>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dirty="0">
                      <a:latin typeface="Calibri" pitchFamily="34" charset="0"/>
                    </a:rPr>
                    <a:t>Retail Meats</a:t>
                  </a:r>
                </a:p>
              </p:txBody>
            </p:sp>
            <p:sp>
              <p:nvSpPr>
                <p:cNvPr id="109" name="Text Box 18"/>
                <p:cNvSpPr txBox="1">
                  <a:spLocks noChangeArrowheads="1"/>
                </p:cNvSpPr>
                <p:nvPr/>
              </p:nvSpPr>
              <p:spPr bwMode="auto">
                <a:xfrm>
                  <a:off x="3443288" y="2568575"/>
                  <a:ext cx="781048"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200" b="1">
                      <a:latin typeface="Calibri" pitchFamily="34" charset="0"/>
                    </a:rPr>
                    <a:t>State Lab</a:t>
                  </a:r>
                </a:p>
              </p:txBody>
            </p:sp>
            <p:sp>
              <p:nvSpPr>
                <p:cNvPr id="110" name="AutoShape 19"/>
                <p:cNvSpPr>
                  <a:spLocks noChangeArrowheads="1"/>
                </p:cNvSpPr>
                <p:nvPr/>
              </p:nvSpPr>
              <p:spPr bwMode="auto">
                <a:xfrm>
                  <a:off x="3867150" y="2935288"/>
                  <a:ext cx="160338" cy="334962"/>
                </a:xfrm>
                <a:prstGeom prst="downArrow">
                  <a:avLst>
                    <a:gd name="adj1" fmla="val 50000"/>
                    <a:gd name="adj2" fmla="val 52227"/>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pic>
              <p:nvPicPr>
                <p:cNvPr id="111" name="Picture 31" descr="Horn Of Plenty"/>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457575" y="334963"/>
                  <a:ext cx="882650"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 name="AutoShape 33"/>
                <p:cNvSpPr>
                  <a:spLocks noChangeArrowheads="1"/>
                </p:cNvSpPr>
                <p:nvPr/>
              </p:nvSpPr>
              <p:spPr bwMode="auto">
                <a:xfrm flipH="1">
                  <a:off x="8175625" y="2765425"/>
                  <a:ext cx="322263" cy="168275"/>
                </a:xfrm>
                <a:prstGeom prst="homePlate">
                  <a:avLst>
                    <a:gd name="adj" fmla="val 47877"/>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13" name="AutoShape 35"/>
                <p:cNvSpPr>
                  <a:spLocks noChangeArrowheads="1"/>
                </p:cNvSpPr>
                <p:nvPr/>
              </p:nvSpPr>
              <p:spPr bwMode="auto">
                <a:xfrm>
                  <a:off x="2976563" y="3017838"/>
                  <a:ext cx="320675" cy="166687"/>
                </a:xfrm>
                <a:prstGeom prst="homePlate">
                  <a:avLst>
                    <a:gd name="adj" fmla="val 48095"/>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14" name="AutoShape 36"/>
                <p:cNvSpPr>
                  <a:spLocks noChangeArrowheads="1"/>
                </p:cNvSpPr>
                <p:nvPr/>
              </p:nvSpPr>
              <p:spPr bwMode="auto">
                <a:xfrm>
                  <a:off x="2976563" y="3241675"/>
                  <a:ext cx="320675" cy="166688"/>
                </a:xfrm>
                <a:prstGeom prst="homePlate">
                  <a:avLst>
                    <a:gd name="adj" fmla="val 48095"/>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15" name="AutoShape 37"/>
                <p:cNvSpPr>
                  <a:spLocks noChangeArrowheads="1"/>
                </p:cNvSpPr>
                <p:nvPr/>
              </p:nvSpPr>
              <p:spPr bwMode="auto">
                <a:xfrm>
                  <a:off x="2976563" y="3463925"/>
                  <a:ext cx="320675" cy="168275"/>
                </a:xfrm>
                <a:prstGeom prst="homePlate">
                  <a:avLst>
                    <a:gd name="adj" fmla="val 47642"/>
                  </a:avLst>
                </a:prstGeom>
                <a:solidFill>
                  <a:schemeClr val="bg1">
                    <a:lumMod val="5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16" name="AutoShape 38"/>
                <p:cNvSpPr>
                  <a:spLocks noChangeArrowheads="1"/>
                </p:cNvSpPr>
                <p:nvPr/>
              </p:nvSpPr>
              <p:spPr bwMode="auto">
                <a:xfrm>
                  <a:off x="2976563" y="3687763"/>
                  <a:ext cx="320675" cy="168275"/>
                </a:xfrm>
                <a:prstGeom prst="homePlate">
                  <a:avLst>
                    <a:gd name="adj" fmla="val 47642"/>
                  </a:avLst>
                </a:prstGeom>
                <a:solidFill>
                  <a:schemeClr val="bg1">
                    <a:lumMod val="75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17" name="AutoShape 39"/>
                <p:cNvSpPr>
                  <a:spLocks noChangeArrowheads="1"/>
                </p:cNvSpPr>
                <p:nvPr/>
              </p:nvSpPr>
              <p:spPr bwMode="auto">
                <a:xfrm flipH="1">
                  <a:off x="8175625" y="2997200"/>
                  <a:ext cx="322263" cy="166688"/>
                </a:xfrm>
                <a:prstGeom prst="homePlate">
                  <a:avLst>
                    <a:gd name="adj" fmla="val 48333"/>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18" name="AutoShape 40"/>
                <p:cNvSpPr>
                  <a:spLocks noChangeArrowheads="1"/>
                </p:cNvSpPr>
                <p:nvPr/>
              </p:nvSpPr>
              <p:spPr bwMode="auto">
                <a:xfrm flipH="1">
                  <a:off x="8175625" y="3219450"/>
                  <a:ext cx="322263" cy="168275"/>
                </a:xfrm>
                <a:prstGeom prst="homePlate">
                  <a:avLst>
                    <a:gd name="adj" fmla="val 47877"/>
                  </a:avLst>
                </a:prstGeom>
                <a:solidFill>
                  <a:schemeClr val="bg1">
                    <a:lumMod val="5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19" name="AutoShape 41"/>
                <p:cNvSpPr>
                  <a:spLocks noChangeArrowheads="1"/>
                </p:cNvSpPr>
                <p:nvPr/>
              </p:nvSpPr>
              <p:spPr bwMode="auto">
                <a:xfrm flipH="1">
                  <a:off x="8186738" y="3457575"/>
                  <a:ext cx="320675" cy="168275"/>
                </a:xfrm>
                <a:prstGeom prst="homePlate">
                  <a:avLst>
                    <a:gd name="adj" fmla="val 47642"/>
                  </a:avLst>
                </a:prstGeom>
                <a:solidFill>
                  <a:schemeClr val="bg1">
                    <a:lumMod val="75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20" name="AutoShape 43"/>
                <p:cNvSpPr>
                  <a:spLocks noChangeArrowheads="1"/>
                </p:cNvSpPr>
                <p:nvPr/>
              </p:nvSpPr>
              <p:spPr bwMode="auto">
                <a:xfrm rot="-5400000">
                  <a:off x="4392613" y="3325812"/>
                  <a:ext cx="152400" cy="206375"/>
                </a:xfrm>
                <a:prstGeom prst="downArrow">
                  <a:avLst>
                    <a:gd name="adj1" fmla="val 50000"/>
                    <a:gd name="adj2" fmla="val 33854"/>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21" name="AutoShape 44"/>
                <p:cNvSpPr>
                  <a:spLocks noChangeArrowheads="1"/>
                </p:cNvSpPr>
                <p:nvPr/>
              </p:nvSpPr>
              <p:spPr bwMode="auto">
                <a:xfrm rot="5400000" flipH="1">
                  <a:off x="6628606" y="3234532"/>
                  <a:ext cx="161925" cy="227012"/>
                </a:xfrm>
                <a:prstGeom prst="downArrow">
                  <a:avLst>
                    <a:gd name="adj1" fmla="val 50000"/>
                    <a:gd name="adj2" fmla="val 35049"/>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22" name="AutoShape 66"/>
                <p:cNvSpPr>
                  <a:spLocks noChangeArrowheads="1"/>
                </p:cNvSpPr>
                <p:nvPr/>
              </p:nvSpPr>
              <p:spPr bwMode="auto">
                <a:xfrm rot="-2514537">
                  <a:off x="6643688" y="2286000"/>
                  <a:ext cx="160337" cy="598488"/>
                </a:xfrm>
                <a:prstGeom prst="downArrow">
                  <a:avLst>
                    <a:gd name="adj1" fmla="val 50000"/>
                    <a:gd name="adj2" fmla="val 93317"/>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23" name="AutoShape 67"/>
                <p:cNvSpPr>
                  <a:spLocks noChangeArrowheads="1"/>
                </p:cNvSpPr>
                <p:nvPr/>
              </p:nvSpPr>
              <p:spPr bwMode="auto">
                <a:xfrm rot="2555934">
                  <a:off x="7794625" y="2209800"/>
                  <a:ext cx="160338" cy="598488"/>
                </a:xfrm>
                <a:prstGeom prst="downArrow">
                  <a:avLst>
                    <a:gd name="adj1" fmla="val 50000"/>
                    <a:gd name="adj2" fmla="val 93317"/>
                  </a:avLst>
                </a:prstGeom>
                <a:solidFill>
                  <a:srgbClr val="000000"/>
                </a:solidFill>
                <a:ln w="9525">
                  <a:solidFill>
                    <a:schemeClr val="tx1"/>
                  </a:solidFill>
                  <a:miter lim="800000"/>
                  <a:headEnd/>
                  <a:tailEnd/>
                </a:ln>
              </p:spPr>
              <p:txBody>
                <a:bodyPr vert="eaVert" wrap="none" anchor="ctr"/>
                <a:lstStyle/>
                <a:p>
                  <a:endParaRPr lang="en-US">
                    <a:latin typeface="Calibri" pitchFamily="34" charset="0"/>
                  </a:endParaRPr>
                </a:p>
              </p:txBody>
            </p:sp>
            <p:grpSp>
              <p:nvGrpSpPr>
                <p:cNvPr id="124" name="Group 123"/>
                <p:cNvGrpSpPr/>
                <p:nvPr/>
              </p:nvGrpSpPr>
              <p:grpSpPr>
                <a:xfrm>
                  <a:off x="228600" y="419100"/>
                  <a:ext cx="7791450" cy="5981700"/>
                  <a:chOff x="228600" y="419100"/>
                  <a:chExt cx="7791450" cy="5981700"/>
                </a:xfrm>
              </p:grpSpPr>
              <p:pic>
                <p:nvPicPr>
                  <p:cNvPr id="131" name="Picture 10" descr="11971056761716203588Boort_Cow_Silhouette_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96050" y="419100"/>
                    <a:ext cx="1042988" cy="731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32" name="Group 131"/>
                  <p:cNvGrpSpPr/>
                  <p:nvPr/>
                </p:nvGrpSpPr>
                <p:grpSpPr>
                  <a:xfrm>
                    <a:off x="228600" y="757238"/>
                    <a:ext cx="7791450" cy="5643562"/>
                    <a:chOff x="228600" y="754063"/>
                    <a:chExt cx="7791450" cy="5643562"/>
                  </a:xfrm>
                </p:grpSpPr>
                <p:grpSp>
                  <p:nvGrpSpPr>
                    <p:cNvPr id="134" name="Group 133"/>
                    <p:cNvGrpSpPr/>
                    <p:nvPr/>
                  </p:nvGrpSpPr>
                  <p:grpSpPr>
                    <a:xfrm>
                      <a:off x="228600" y="754063"/>
                      <a:ext cx="7791450" cy="5643562"/>
                      <a:chOff x="228600" y="754063"/>
                      <a:chExt cx="7791450" cy="5643562"/>
                    </a:xfrm>
                  </p:grpSpPr>
                  <p:pic>
                    <p:nvPicPr>
                      <p:cNvPr id="140" name="Picture 9" descr="216166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378700" y="754063"/>
                        <a:ext cx="6413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1" name="Text Box 54"/>
                      <p:cNvSpPr txBox="1">
                        <a:spLocks noChangeArrowheads="1"/>
                      </p:cNvSpPr>
                      <p:nvPr/>
                    </p:nvSpPr>
                    <p:spPr bwMode="auto">
                      <a:xfrm>
                        <a:off x="517525" y="4953000"/>
                        <a:ext cx="1471613"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600" b="1" dirty="0">
                            <a:latin typeface="Calibri" pitchFamily="34" charset="0"/>
                          </a:rPr>
                          <a:t>Campylobacter</a:t>
                        </a:r>
                      </a:p>
                    </p:txBody>
                  </p:sp>
                  <p:sp>
                    <p:nvSpPr>
                      <p:cNvPr id="142" name="Text Box 55"/>
                      <p:cNvSpPr txBox="1">
                        <a:spLocks noChangeArrowheads="1"/>
                      </p:cNvSpPr>
                      <p:nvPr/>
                    </p:nvSpPr>
                    <p:spPr bwMode="auto">
                      <a:xfrm>
                        <a:off x="517525" y="5321300"/>
                        <a:ext cx="1131888"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600" b="1" dirty="0">
                            <a:latin typeface="Calibri" pitchFamily="34" charset="0"/>
                          </a:rPr>
                          <a:t>Salmonella</a:t>
                        </a:r>
                      </a:p>
                    </p:txBody>
                  </p:sp>
                  <p:sp>
                    <p:nvSpPr>
                      <p:cNvPr id="143" name="Text Box 56"/>
                      <p:cNvSpPr txBox="1">
                        <a:spLocks noChangeArrowheads="1"/>
                      </p:cNvSpPr>
                      <p:nvPr/>
                    </p:nvSpPr>
                    <p:spPr bwMode="auto">
                      <a:xfrm>
                        <a:off x="517525" y="5689600"/>
                        <a:ext cx="12890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600" b="1" dirty="0">
                            <a:latin typeface="Calibri" pitchFamily="34" charset="0"/>
                          </a:rPr>
                          <a:t>Enterococcus</a:t>
                        </a:r>
                      </a:p>
                    </p:txBody>
                  </p:sp>
                  <p:sp>
                    <p:nvSpPr>
                      <p:cNvPr id="144" name="Text Box 57"/>
                      <p:cNvSpPr txBox="1">
                        <a:spLocks noChangeArrowheads="1"/>
                      </p:cNvSpPr>
                      <p:nvPr/>
                    </p:nvSpPr>
                    <p:spPr bwMode="auto">
                      <a:xfrm>
                        <a:off x="517525" y="6059488"/>
                        <a:ext cx="676275"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r>
                          <a:rPr lang="en-US" sz="1600" b="1" dirty="0">
                            <a:latin typeface="Calibri" pitchFamily="34" charset="0"/>
                          </a:rPr>
                          <a:t>E. coli</a:t>
                        </a:r>
                      </a:p>
                    </p:txBody>
                  </p:sp>
                  <p:sp>
                    <p:nvSpPr>
                      <p:cNvPr id="145" name="AutoShape 58"/>
                      <p:cNvSpPr>
                        <a:spLocks noChangeArrowheads="1"/>
                      </p:cNvSpPr>
                      <p:nvPr/>
                    </p:nvSpPr>
                    <p:spPr bwMode="auto">
                      <a:xfrm>
                        <a:off x="228600" y="5045075"/>
                        <a:ext cx="304800" cy="152400"/>
                      </a:xfrm>
                      <a:prstGeom prst="homePlate">
                        <a:avLst>
                          <a:gd name="adj" fmla="val 50000"/>
                        </a:avLst>
                      </a:prstGeom>
                      <a:solidFill>
                        <a:schemeClr val="tx1"/>
                      </a:solidFill>
                      <a:ln w="9525">
                        <a:solidFill>
                          <a:schemeClr val="tx1"/>
                        </a:solidFill>
                        <a:miter lim="800000"/>
                        <a:headEnd/>
                        <a:tailEnd/>
                      </a:ln>
                    </p:spPr>
                    <p:txBody>
                      <a:bodyPr wrap="none" anchor="ctr"/>
                      <a:lstStyle/>
                      <a:p>
                        <a:endParaRPr lang="en-US">
                          <a:latin typeface="Calibri" pitchFamily="34" charset="0"/>
                        </a:endParaRPr>
                      </a:p>
                    </p:txBody>
                  </p:sp>
                  <p:sp>
                    <p:nvSpPr>
                      <p:cNvPr id="146" name="AutoShape 59"/>
                      <p:cNvSpPr>
                        <a:spLocks noChangeArrowheads="1"/>
                      </p:cNvSpPr>
                      <p:nvPr/>
                    </p:nvSpPr>
                    <p:spPr bwMode="auto">
                      <a:xfrm>
                        <a:off x="228600" y="5407025"/>
                        <a:ext cx="304800" cy="152400"/>
                      </a:xfrm>
                      <a:prstGeom prst="homePlate">
                        <a:avLst>
                          <a:gd name="adj" fmla="val 50000"/>
                        </a:avLst>
                      </a:prstGeom>
                      <a:solidFill>
                        <a:schemeClr val="bg1"/>
                      </a:solidFill>
                      <a:ln w="9525">
                        <a:solidFill>
                          <a:schemeClr val="tx1"/>
                        </a:solidFill>
                        <a:miter lim="800000"/>
                        <a:headEnd/>
                        <a:tailEnd/>
                      </a:ln>
                    </p:spPr>
                    <p:txBody>
                      <a:bodyPr wrap="none" anchor="ctr"/>
                      <a:lstStyle/>
                      <a:p>
                        <a:endParaRPr lang="en-US">
                          <a:latin typeface="Calibri" pitchFamily="34" charset="0"/>
                        </a:endParaRPr>
                      </a:p>
                    </p:txBody>
                  </p:sp>
                  <p:sp>
                    <p:nvSpPr>
                      <p:cNvPr id="147" name="AutoShape 60"/>
                      <p:cNvSpPr>
                        <a:spLocks noChangeArrowheads="1"/>
                      </p:cNvSpPr>
                      <p:nvPr/>
                    </p:nvSpPr>
                    <p:spPr bwMode="auto">
                      <a:xfrm>
                        <a:off x="228600" y="5807075"/>
                        <a:ext cx="304800" cy="152400"/>
                      </a:xfrm>
                      <a:prstGeom prst="homePlate">
                        <a:avLst>
                          <a:gd name="adj" fmla="val 50000"/>
                        </a:avLst>
                      </a:prstGeom>
                      <a:solidFill>
                        <a:schemeClr val="bg1">
                          <a:lumMod val="50000"/>
                        </a:schemeClr>
                      </a:solidFill>
                      <a:ln w="9525">
                        <a:solidFill>
                          <a:schemeClr val="tx1"/>
                        </a:solidFill>
                        <a:miter lim="800000"/>
                        <a:headEnd/>
                        <a:tailEnd/>
                      </a:ln>
                    </p:spPr>
                    <p:txBody>
                      <a:bodyPr wrap="none" anchor="ctr"/>
                      <a:lstStyle/>
                      <a:p>
                        <a:endParaRPr lang="en-US">
                          <a:latin typeface="Calibri" pitchFamily="34" charset="0"/>
                        </a:endParaRPr>
                      </a:p>
                    </p:txBody>
                  </p:sp>
                  <p:sp>
                    <p:nvSpPr>
                      <p:cNvPr id="148" name="AutoShape 61"/>
                      <p:cNvSpPr>
                        <a:spLocks noChangeArrowheads="1"/>
                      </p:cNvSpPr>
                      <p:nvPr/>
                    </p:nvSpPr>
                    <p:spPr bwMode="auto">
                      <a:xfrm>
                        <a:off x="228600" y="6159500"/>
                        <a:ext cx="304800" cy="152400"/>
                      </a:xfrm>
                      <a:prstGeom prst="homePlate">
                        <a:avLst>
                          <a:gd name="adj" fmla="val 50000"/>
                        </a:avLst>
                      </a:prstGeom>
                      <a:solidFill>
                        <a:schemeClr val="bg1">
                          <a:lumMod val="75000"/>
                        </a:schemeClr>
                      </a:solidFill>
                      <a:ln w="9525">
                        <a:solidFill>
                          <a:schemeClr val="tx1"/>
                        </a:solidFill>
                        <a:miter lim="800000"/>
                        <a:headEnd/>
                        <a:tailEnd/>
                      </a:ln>
                    </p:spPr>
                    <p:txBody>
                      <a:bodyPr wrap="none" anchor="ctr"/>
                      <a:lstStyle/>
                      <a:p>
                        <a:endParaRPr lang="en-US">
                          <a:latin typeface="Calibri" pitchFamily="34" charset="0"/>
                        </a:endParaRPr>
                      </a:p>
                    </p:txBody>
                  </p:sp>
                </p:grpSp>
                <p:grpSp>
                  <p:nvGrpSpPr>
                    <p:cNvPr id="135" name="Group 134"/>
                    <p:cNvGrpSpPr/>
                    <p:nvPr/>
                  </p:nvGrpSpPr>
                  <p:grpSpPr>
                    <a:xfrm>
                      <a:off x="2135395" y="3842527"/>
                      <a:ext cx="4783344" cy="2212218"/>
                      <a:chOff x="2135395" y="3842527"/>
                      <a:chExt cx="4783344" cy="2212218"/>
                    </a:xfrm>
                  </p:grpSpPr>
                  <p:sp>
                    <p:nvSpPr>
                      <p:cNvPr id="136" name="Text Box 50"/>
                      <p:cNvSpPr txBox="1">
                        <a:spLocks noChangeArrowheads="1"/>
                      </p:cNvSpPr>
                      <p:nvPr/>
                    </p:nvSpPr>
                    <p:spPr bwMode="auto">
                      <a:xfrm>
                        <a:off x="3006735" y="5100638"/>
                        <a:ext cx="3057247" cy="954107"/>
                      </a:xfrm>
                      <a:prstGeom prst="rect">
                        <a:avLst/>
                      </a:prstGeom>
                      <a:solidFill>
                        <a:schemeClr val="bg1"/>
                      </a:solidFill>
                      <a:ln w="31750">
                        <a:solidFill>
                          <a:srgbClr val="000000"/>
                        </a:solidFill>
                        <a:miter lim="800000"/>
                        <a:headEnd/>
                        <a:tailEnd/>
                      </a:ln>
                      <a:extLst/>
                    </p:spPr>
                    <p:txBody>
                      <a:bodyPr wrap="none">
                        <a:spAutoFit/>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algn="ctr" eaLnBrk="1" hangingPunct="1"/>
                        <a:r>
                          <a:rPr lang="en-US" sz="2800" b="1" dirty="0" smtClean="0">
                            <a:latin typeface="Calibri" pitchFamily="34" charset="0"/>
                          </a:rPr>
                          <a:t>NARMS Integrated </a:t>
                        </a:r>
                      </a:p>
                      <a:p>
                        <a:pPr algn="ctr" eaLnBrk="1" hangingPunct="1"/>
                        <a:r>
                          <a:rPr lang="en-US" sz="2800" b="1" dirty="0" smtClean="0">
                            <a:latin typeface="Calibri" pitchFamily="34" charset="0"/>
                          </a:rPr>
                          <a:t>Report</a:t>
                        </a:r>
                        <a:endParaRPr lang="en-US" sz="2800" b="1" dirty="0">
                          <a:latin typeface="Calibri" pitchFamily="34" charset="0"/>
                        </a:endParaRPr>
                      </a:p>
                    </p:txBody>
                  </p:sp>
                  <p:sp>
                    <p:nvSpPr>
                      <p:cNvPr id="137" name="AutoShape 62"/>
                      <p:cNvSpPr>
                        <a:spLocks noChangeArrowheads="1"/>
                      </p:cNvSpPr>
                      <p:nvPr/>
                    </p:nvSpPr>
                    <p:spPr bwMode="auto">
                      <a:xfrm rot="-2628633">
                        <a:off x="2135395" y="3842527"/>
                        <a:ext cx="381000" cy="1808777"/>
                      </a:xfrm>
                      <a:prstGeom prst="downArrow">
                        <a:avLst>
                          <a:gd name="adj1" fmla="val 50000"/>
                          <a:gd name="adj2" fmla="val 147917"/>
                        </a:avLst>
                      </a:prstGeom>
                      <a:solidFill>
                        <a:schemeClr val="tx1"/>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38" name="AutoShape 63"/>
                      <p:cNvSpPr>
                        <a:spLocks noChangeArrowheads="1"/>
                      </p:cNvSpPr>
                      <p:nvPr/>
                    </p:nvSpPr>
                    <p:spPr bwMode="auto">
                      <a:xfrm rot="2329152" flipH="1">
                        <a:off x="6537739" y="3913877"/>
                        <a:ext cx="381000" cy="1520714"/>
                      </a:xfrm>
                      <a:prstGeom prst="downArrow">
                        <a:avLst>
                          <a:gd name="adj1" fmla="val 50000"/>
                          <a:gd name="adj2" fmla="val 112500"/>
                        </a:avLst>
                      </a:prstGeom>
                      <a:solidFill>
                        <a:schemeClr val="tx1"/>
                      </a:solidFill>
                      <a:ln w="9525">
                        <a:solidFill>
                          <a:schemeClr val="tx1"/>
                        </a:solidFill>
                        <a:miter lim="800000"/>
                        <a:headEnd/>
                        <a:tailEnd/>
                      </a:ln>
                    </p:spPr>
                    <p:txBody>
                      <a:bodyPr vert="eaVert" wrap="none" anchor="ctr"/>
                      <a:lstStyle/>
                      <a:p>
                        <a:endParaRPr lang="en-US">
                          <a:latin typeface="Calibri" pitchFamily="34" charset="0"/>
                        </a:endParaRPr>
                      </a:p>
                    </p:txBody>
                  </p:sp>
                  <p:sp>
                    <p:nvSpPr>
                      <p:cNvPr id="139" name="AutoShape 64"/>
                      <p:cNvSpPr>
                        <a:spLocks noChangeArrowheads="1"/>
                      </p:cNvSpPr>
                      <p:nvPr/>
                    </p:nvSpPr>
                    <p:spPr bwMode="auto">
                      <a:xfrm rot="20072498" flipH="1">
                        <a:off x="4023479" y="4080389"/>
                        <a:ext cx="381000" cy="1011213"/>
                      </a:xfrm>
                      <a:prstGeom prst="downArrow">
                        <a:avLst>
                          <a:gd name="adj1" fmla="val 50000"/>
                          <a:gd name="adj2" fmla="val 85000"/>
                        </a:avLst>
                      </a:prstGeom>
                      <a:solidFill>
                        <a:schemeClr val="tx1"/>
                      </a:solidFill>
                      <a:ln w="9525">
                        <a:solidFill>
                          <a:schemeClr val="tx1"/>
                        </a:solidFill>
                        <a:miter lim="800000"/>
                        <a:headEnd/>
                        <a:tailEnd/>
                      </a:ln>
                    </p:spPr>
                    <p:txBody>
                      <a:bodyPr vert="eaVert" wrap="none" anchor="ctr"/>
                      <a:lstStyle/>
                      <a:p>
                        <a:endParaRPr lang="en-US">
                          <a:latin typeface="Calibri" pitchFamily="34" charset="0"/>
                        </a:endParaRPr>
                      </a:p>
                    </p:txBody>
                  </p:sp>
                </p:grpSp>
              </p:grpSp>
              <p:sp>
                <p:nvSpPr>
                  <p:cNvPr id="133" name="TextBox 132"/>
                  <p:cNvSpPr txBox="1"/>
                  <p:nvPr/>
                </p:nvSpPr>
                <p:spPr>
                  <a:xfrm>
                    <a:off x="4447163" y="472043"/>
                    <a:ext cx="1877437" cy="369332"/>
                  </a:xfrm>
                  <a:prstGeom prst="rect">
                    <a:avLst/>
                  </a:prstGeom>
                  <a:solidFill>
                    <a:schemeClr val="bg1"/>
                  </a:solidFill>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a:spAutoFit/>
                  </a:bodyPr>
                  <a:lstStyle/>
                  <a:p>
                    <a:pPr>
                      <a:defRPr/>
                    </a:pPr>
                    <a:r>
                      <a:rPr lang="en-US" b="1" dirty="0">
                        <a:solidFill>
                          <a:schemeClr val="tx1"/>
                        </a:solidFill>
                      </a:rPr>
                      <a:t>Under </a:t>
                    </a:r>
                    <a:r>
                      <a:rPr lang="en-US" b="1" dirty="0" smtClean="0">
                        <a:solidFill>
                          <a:schemeClr val="tx1"/>
                        </a:solidFill>
                      </a:rPr>
                      <a:t>Revision</a:t>
                    </a:r>
                    <a:endParaRPr lang="en-US" b="1" dirty="0">
                      <a:solidFill>
                        <a:schemeClr val="tx1"/>
                      </a:solidFill>
                    </a:endParaRPr>
                  </a:p>
                </p:txBody>
              </p:sp>
            </p:grpSp>
            <p:sp>
              <p:nvSpPr>
                <p:cNvPr id="125" name="Rectangle 124"/>
                <p:cNvSpPr/>
                <p:nvPr/>
              </p:nvSpPr>
              <p:spPr bwMode="auto">
                <a:xfrm>
                  <a:off x="6090556" y="3174887"/>
                  <a:ext cx="462644" cy="67865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Report</a:t>
                  </a:r>
                </a:p>
              </p:txBody>
            </p:sp>
            <p:cxnSp>
              <p:nvCxnSpPr>
                <p:cNvPr id="126" name="Straight Connector 125"/>
                <p:cNvCxnSpPr/>
                <p:nvPr/>
              </p:nvCxnSpPr>
              <p:spPr bwMode="auto">
                <a:xfrm>
                  <a:off x="6381748" y="3264581"/>
                  <a:ext cx="0" cy="496201"/>
                </a:xfrm>
                <a:prstGeom prst="line">
                  <a:avLst/>
                </a:prstGeom>
                <a:ln>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27" name="Rectangle 126"/>
                <p:cNvSpPr/>
                <p:nvPr/>
              </p:nvSpPr>
              <p:spPr bwMode="auto">
                <a:xfrm>
                  <a:off x="4642756" y="3181348"/>
                  <a:ext cx="462644" cy="678657"/>
                </a:xfrm>
                <a:prstGeom prst="rect">
                  <a:avLst/>
                </a:prstGeom>
                <a:solidFill>
                  <a:schemeClr val="bg1"/>
                </a:solidFill>
                <a:ln w="9525" cap="flat" cmpd="sng" algn="ctr">
                  <a:solidFill>
                    <a:schemeClr val="tx1"/>
                  </a:solidFill>
                  <a:prstDash val="solid"/>
                  <a:round/>
                  <a:headEnd type="none" w="med" len="med"/>
                  <a:tailEnd type="none" w="med" len="med"/>
                </a:ln>
                <a:effectLst/>
              </p:spPr>
              <p:txBody>
                <a:bodyPr vert="vert270"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r>
                    <a:rPr kumimoji="0" lang="en-US" sz="1400" b="1" i="0" u="none" strike="noStrike" cap="none" normalizeH="0" baseline="0" dirty="0" smtClean="0">
                      <a:ln>
                        <a:noFill/>
                      </a:ln>
                      <a:solidFill>
                        <a:schemeClr val="tx1"/>
                      </a:solidFill>
                      <a:effectLst/>
                      <a:latin typeface="Arial" charset="0"/>
                    </a:rPr>
                    <a:t>Report</a:t>
                  </a:r>
                </a:p>
              </p:txBody>
            </p:sp>
            <p:cxnSp>
              <p:nvCxnSpPr>
                <p:cNvPr id="128" name="Straight Connector 127"/>
                <p:cNvCxnSpPr/>
                <p:nvPr/>
              </p:nvCxnSpPr>
              <p:spPr bwMode="auto">
                <a:xfrm>
                  <a:off x="4933948" y="3271042"/>
                  <a:ext cx="0" cy="496201"/>
                </a:xfrm>
                <a:prstGeom prst="line">
                  <a:avLst/>
                </a:prstGeom>
                <a:ln>
                  <a:solidFill>
                    <a:schemeClr val="tx2"/>
                  </a:solidFill>
                  <a:headEnd type="none" w="med" len="med"/>
                  <a:tailEnd type="none" w="med" len="med"/>
                </a:ln>
              </p:spPr>
              <p:style>
                <a:lnRef idx="1">
                  <a:schemeClr val="accent6"/>
                </a:lnRef>
                <a:fillRef idx="0">
                  <a:schemeClr val="accent6"/>
                </a:fillRef>
                <a:effectRef idx="0">
                  <a:schemeClr val="accent6"/>
                </a:effectRef>
                <a:fontRef idx="minor">
                  <a:schemeClr val="tx1"/>
                </a:fontRef>
              </p:style>
            </p:cxnSp>
            <p:sp>
              <p:nvSpPr>
                <p:cNvPr id="129" name="TextBox 128"/>
                <p:cNvSpPr txBox="1"/>
                <p:nvPr/>
              </p:nvSpPr>
              <p:spPr>
                <a:xfrm>
                  <a:off x="3478212" y="3332007"/>
                  <a:ext cx="865188" cy="461665"/>
                </a:xfrm>
                <a:prstGeom prst="rect">
                  <a:avLst/>
                </a:prstGeom>
                <a:noFill/>
                <a:ln>
                  <a:solidFill>
                    <a:schemeClr val="tx1"/>
                  </a:solidFill>
                </a:ln>
              </p:spPr>
              <p:txBody>
                <a:bodyPr wrap="square" rtlCol="0">
                  <a:spAutoFit/>
                </a:bodyPr>
                <a:lstStyle/>
                <a:p>
                  <a:r>
                    <a:rPr lang="en-US" sz="2400" b="1" i="0" dirty="0" smtClean="0"/>
                    <a:t>FDA</a:t>
                  </a:r>
                  <a:endParaRPr lang="en-US" sz="2400" b="1" i="0" dirty="0"/>
                </a:p>
              </p:txBody>
            </p:sp>
            <p:sp>
              <p:nvSpPr>
                <p:cNvPr id="130" name="TextBox 129"/>
                <p:cNvSpPr txBox="1"/>
                <p:nvPr/>
              </p:nvSpPr>
              <p:spPr>
                <a:xfrm>
                  <a:off x="6934199" y="3195935"/>
                  <a:ext cx="1062832" cy="461665"/>
                </a:xfrm>
                <a:prstGeom prst="rect">
                  <a:avLst/>
                </a:prstGeom>
                <a:noFill/>
                <a:ln>
                  <a:solidFill>
                    <a:schemeClr val="tx1"/>
                  </a:solidFill>
                </a:ln>
              </p:spPr>
              <p:txBody>
                <a:bodyPr wrap="square" rtlCol="0">
                  <a:spAutoFit/>
                </a:bodyPr>
                <a:lstStyle/>
                <a:p>
                  <a:r>
                    <a:rPr lang="en-US" sz="2400" b="1" i="0" dirty="0" smtClean="0"/>
                    <a:t>USDA</a:t>
                  </a:r>
                  <a:endParaRPr lang="en-US" sz="2400" b="1" i="0" dirty="0"/>
                </a:p>
              </p:txBody>
            </p:sp>
          </p:grpSp>
        </p:grpSp>
      </p:grpSp>
      <p:sp>
        <p:nvSpPr>
          <p:cNvPr id="3" name="Title 2"/>
          <p:cNvSpPr>
            <a:spLocks noGrp="1"/>
          </p:cNvSpPr>
          <p:nvPr>
            <p:ph type="title" sz="quarter"/>
          </p:nvPr>
        </p:nvSpPr>
        <p:spPr/>
        <p:txBody>
          <a:bodyPr/>
          <a:lstStyle/>
          <a:p>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Number Placeholder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i="1">
                <a:solidFill>
                  <a:schemeClr val="tx1"/>
                </a:solidFill>
                <a:latin typeface="Arial" pitchFamily="34" charset="0"/>
              </a:defRPr>
            </a:lvl1pPr>
            <a:lvl2pPr marL="742950" indent="-285750" eaLnBrk="0" hangingPunct="0">
              <a:defRPr i="1">
                <a:solidFill>
                  <a:schemeClr val="tx1"/>
                </a:solidFill>
                <a:latin typeface="Arial" pitchFamily="34" charset="0"/>
              </a:defRPr>
            </a:lvl2pPr>
            <a:lvl3pPr marL="1143000" indent="-228600" eaLnBrk="0" hangingPunct="0">
              <a:defRPr i="1">
                <a:solidFill>
                  <a:schemeClr val="tx1"/>
                </a:solidFill>
                <a:latin typeface="Arial" pitchFamily="34" charset="0"/>
              </a:defRPr>
            </a:lvl3pPr>
            <a:lvl4pPr marL="1600200" indent="-228600" eaLnBrk="0" hangingPunct="0">
              <a:defRPr i="1">
                <a:solidFill>
                  <a:schemeClr val="tx1"/>
                </a:solidFill>
                <a:latin typeface="Arial" pitchFamily="34" charset="0"/>
              </a:defRPr>
            </a:lvl4pPr>
            <a:lvl5pPr marL="2057400" indent="-228600" eaLnBrk="0" hangingPunct="0">
              <a:defRPr i="1">
                <a:solidFill>
                  <a:schemeClr val="tx1"/>
                </a:solidFill>
                <a:latin typeface="Arial" pitchFamily="34" charset="0"/>
              </a:defRPr>
            </a:lvl5pPr>
            <a:lvl6pPr marL="2514600" indent="-228600" eaLnBrk="0" fontAlgn="base" hangingPunct="0">
              <a:spcBef>
                <a:spcPct val="0"/>
              </a:spcBef>
              <a:spcAft>
                <a:spcPct val="0"/>
              </a:spcAft>
              <a:defRPr i="1">
                <a:solidFill>
                  <a:schemeClr val="tx1"/>
                </a:solidFill>
                <a:latin typeface="Arial" pitchFamily="34" charset="0"/>
              </a:defRPr>
            </a:lvl6pPr>
            <a:lvl7pPr marL="2971800" indent="-228600" eaLnBrk="0" fontAlgn="base" hangingPunct="0">
              <a:spcBef>
                <a:spcPct val="0"/>
              </a:spcBef>
              <a:spcAft>
                <a:spcPct val="0"/>
              </a:spcAft>
              <a:defRPr i="1">
                <a:solidFill>
                  <a:schemeClr val="tx1"/>
                </a:solidFill>
                <a:latin typeface="Arial" pitchFamily="34" charset="0"/>
              </a:defRPr>
            </a:lvl7pPr>
            <a:lvl8pPr marL="3429000" indent="-228600" eaLnBrk="0" fontAlgn="base" hangingPunct="0">
              <a:spcBef>
                <a:spcPct val="0"/>
              </a:spcBef>
              <a:spcAft>
                <a:spcPct val="0"/>
              </a:spcAft>
              <a:defRPr i="1">
                <a:solidFill>
                  <a:schemeClr val="tx1"/>
                </a:solidFill>
                <a:latin typeface="Arial" pitchFamily="34" charset="0"/>
              </a:defRPr>
            </a:lvl8pPr>
            <a:lvl9pPr marL="3886200" indent="-228600" eaLnBrk="0" fontAlgn="base" hangingPunct="0">
              <a:spcBef>
                <a:spcPct val="0"/>
              </a:spcBef>
              <a:spcAft>
                <a:spcPct val="0"/>
              </a:spcAft>
              <a:defRPr i="1">
                <a:solidFill>
                  <a:schemeClr val="tx1"/>
                </a:solidFill>
                <a:latin typeface="Arial" pitchFamily="34" charset="0"/>
              </a:defRPr>
            </a:lvl9pPr>
          </a:lstStyle>
          <a:p>
            <a:pPr eaLnBrk="1" hangingPunct="1"/>
            <a:fld id="{463455D2-9CDD-485A-AD56-5AC25B1173F5}" type="slidenum">
              <a:rPr lang="en-US" i="0" smtClean="0"/>
              <a:pPr eaLnBrk="1" hangingPunct="1"/>
              <a:t>8</a:t>
            </a:fld>
            <a:endParaRPr lang="en-US" i="0" smtClean="0"/>
          </a:p>
        </p:txBody>
      </p:sp>
      <p:graphicFrame>
        <p:nvGraphicFramePr>
          <p:cNvPr id="19460" name="Object 11" descr="Understanding the serotypes predominant in different food animal species can help understand the sources of salmonellae infecting humans.&#10;"/>
          <p:cNvGraphicFramePr>
            <a:graphicFrameLocks noGrp="1" noChangeAspect="1"/>
          </p:cNvGraphicFramePr>
          <p:nvPr>
            <p:ph idx="1"/>
            <p:extLst>
              <p:ext uri="{D42A27DB-BD31-4B8C-83A1-F6EECF244321}">
                <p14:modId xmlns:p14="http://schemas.microsoft.com/office/powerpoint/2010/main" val="3070224313"/>
              </p:ext>
            </p:extLst>
          </p:nvPr>
        </p:nvGraphicFramePr>
        <p:xfrm>
          <a:off x="685800" y="2376488"/>
          <a:ext cx="7847013" cy="2936875"/>
        </p:xfrm>
        <a:graphic>
          <a:graphicData uri="http://schemas.openxmlformats.org/presentationml/2006/ole">
            <mc:AlternateContent xmlns:mc="http://schemas.openxmlformats.org/markup-compatibility/2006">
              <mc:Choice xmlns:v="urn:schemas-microsoft-com:vml" Requires="v">
                <p:oleObj spid="_x0000_s19523" name="Worksheet" r:id="rId5" imgW="6637058" imgH="2484216" progId="Excel.Sheet.8">
                  <p:embed/>
                </p:oleObj>
              </mc:Choice>
              <mc:Fallback>
                <p:oleObj name="Worksheet" r:id="rId5" imgW="6637058" imgH="2484216" progId="Excel.Sheet.8">
                  <p:embed/>
                  <p:pic>
                    <p:nvPicPr>
                      <p:cNvPr id="0" name="Object 11"/>
                      <p:cNvPicPr>
                        <a:picLocks noChangeAspect="1" noChangeArrowheads="1"/>
                      </p:cNvPicPr>
                      <p:nvPr/>
                    </p:nvPicPr>
                    <p:blipFill>
                      <a:blip r:embed="rId6"/>
                      <a:srcRect/>
                      <a:stretch>
                        <a:fillRect/>
                      </a:stretch>
                    </p:blipFill>
                    <p:spPr bwMode="auto">
                      <a:xfrm>
                        <a:off x="685800" y="2376488"/>
                        <a:ext cx="7847013" cy="293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9459" name="Rectangle 6"/>
          <p:cNvSpPr>
            <a:spLocks noGrp="1" noChangeArrowheads="1"/>
          </p:cNvSpPr>
          <p:nvPr>
            <p:ph type="title"/>
          </p:nvPr>
        </p:nvSpPr>
        <p:spPr>
          <a:xfrm>
            <a:off x="609600" y="1219200"/>
            <a:ext cx="7924800" cy="914400"/>
          </a:xfrm>
        </p:spPr>
        <p:txBody>
          <a:bodyPr/>
          <a:lstStyle/>
          <a:p>
            <a:pPr eaLnBrk="1" hangingPunct="1"/>
            <a:r>
              <a:rPr lang="en-US" sz="2800" b="1" i="1" dirty="0" smtClean="0">
                <a:latin typeface="Calibri" pitchFamily="34" charset="0"/>
                <a:cs typeface="Calibri" pitchFamily="34" charset="0"/>
              </a:rPr>
              <a:t>Salmonella </a:t>
            </a:r>
            <a:r>
              <a:rPr lang="en-US" sz="2800" b="1" dirty="0" smtClean="0">
                <a:latin typeface="Calibri" pitchFamily="34" charset="0"/>
                <a:cs typeface="Calibri" pitchFamily="34" charset="0"/>
              </a:rPr>
              <a:t>Serotype Distributions – 2010</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93592" y="6581001"/>
            <a:ext cx="1456168" cy="276999"/>
          </a:xfrm>
          <a:prstGeom prst="rect">
            <a:avLst/>
          </a:prstGeom>
          <a:noFill/>
        </p:spPr>
        <p:txBody>
          <a:bodyPr wrap="none" rtlCol="0">
            <a:spAutoFit/>
          </a:bodyPr>
          <a:lstStyle/>
          <a:p>
            <a:r>
              <a:rPr lang="en-US" sz="1200" dirty="0" smtClean="0"/>
              <a:t>*2011 is preliminary</a:t>
            </a:r>
            <a:endParaRPr lang="en-US" sz="1200" dirty="0"/>
          </a:p>
        </p:txBody>
      </p:sp>
      <p:grpSp>
        <p:nvGrpSpPr>
          <p:cNvPr id="5" name="Group 4" descr="NARMS data show how important resistances are spreading in different serotypes, information that can help identify use practices and environments where mitigations might be implemented.&#10;"/>
          <p:cNvGrpSpPr/>
          <p:nvPr/>
        </p:nvGrpSpPr>
        <p:grpSpPr>
          <a:xfrm>
            <a:off x="914400" y="1718527"/>
            <a:ext cx="7024687" cy="4095750"/>
            <a:chOff x="0" y="0"/>
            <a:chExt cx="6734175" cy="3771900"/>
          </a:xfrm>
        </p:grpSpPr>
        <p:graphicFrame>
          <p:nvGraphicFramePr>
            <p:cNvPr id="6" name="Chart 5"/>
            <p:cNvGraphicFramePr/>
            <p:nvPr>
              <p:extLst>
                <p:ext uri="{D42A27DB-BD31-4B8C-83A1-F6EECF244321}">
                  <p14:modId xmlns:p14="http://schemas.microsoft.com/office/powerpoint/2010/main" val="4190603456"/>
                </p:ext>
              </p:extLst>
            </p:nvPr>
          </p:nvGraphicFramePr>
          <p:xfrm>
            <a:off x="0" y="0"/>
            <a:ext cx="6734175" cy="377190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3"/>
            <p:cNvSpPr txBox="1"/>
            <p:nvPr/>
          </p:nvSpPr>
          <p:spPr>
            <a:xfrm>
              <a:off x="6457950" y="3086100"/>
              <a:ext cx="254942" cy="276225"/>
            </a:xfrm>
            <a:prstGeom prst="rect">
              <a:avLst/>
            </a:prstGeom>
            <a:noFill/>
          </p:spPr>
          <p:style>
            <a:lnRef idx="0">
              <a:scrgbClr r="0" g="0" b="0"/>
            </a:lnRef>
            <a:fillRef idx="0">
              <a:scrgbClr r="0" g="0" b="0"/>
            </a:fillRef>
            <a:effectRef idx="0">
              <a:scrgbClr r="0" g="0" b="0"/>
            </a:effectRef>
            <a:fontRef idx="minor">
              <a:schemeClr val="tx1"/>
            </a:fontRef>
          </p:style>
          <p:txBody>
            <a:bodyPr wrap="none" rtlCol="0" anchor="t">
              <a:no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n-US" sz="1100"/>
                <a:t>*</a:t>
              </a:r>
            </a:p>
          </p:txBody>
        </p:sp>
      </p:grpSp>
      <p:sp>
        <p:nvSpPr>
          <p:cNvPr id="4" name="Title 3"/>
          <p:cNvSpPr>
            <a:spLocks noGrp="1"/>
          </p:cNvSpPr>
          <p:nvPr>
            <p:ph type="title"/>
          </p:nvPr>
        </p:nvSpPr>
        <p:spPr>
          <a:xfrm>
            <a:off x="457200" y="632677"/>
            <a:ext cx="8229600" cy="1143000"/>
          </a:xfrm>
        </p:spPr>
        <p:txBody>
          <a:bodyPr/>
          <a:lstStyle/>
          <a:p>
            <a:r>
              <a:rPr lang="en-US" sz="3200" b="1" dirty="0" smtClean="0">
                <a:solidFill>
                  <a:schemeClr val="tx1"/>
                </a:solidFill>
              </a:rPr>
              <a:t>Ceftriaxone Resistance by Serotype</a:t>
            </a:r>
            <a:endParaRPr lang="en-US" sz="3200" b="1" dirty="0">
              <a:solidFill>
                <a:schemeClr val="tx1"/>
              </a:solidFill>
            </a:endParaRPr>
          </a:p>
        </p:txBody>
      </p:sp>
    </p:spTree>
    <p:extLst>
      <p:ext uri="{BB962C8B-B14F-4D97-AF65-F5344CB8AC3E}">
        <p14:creationId xmlns:p14="http://schemas.microsoft.com/office/powerpoint/2010/main" val="2805558461"/>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1"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10967</TotalTime>
  <Words>1533</Words>
  <Application>Microsoft Office PowerPoint</Application>
  <PresentationFormat>On-screen Show (4:3)</PresentationFormat>
  <Paragraphs>261</Paragraphs>
  <Slides>20</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20</vt:i4>
      </vt:variant>
    </vt:vector>
  </HeadingPairs>
  <TitlesOfParts>
    <vt:vector size="22" baseType="lpstr">
      <vt:lpstr>Default Design</vt:lpstr>
      <vt:lpstr>Worksheet</vt:lpstr>
      <vt:lpstr>The National Antimicrobial Resistance Monitoring System</vt:lpstr>
      <vt:lpstr>Uses of Antimicrobials in Food Animal Production Where Food &amp; Drugs Collide</vt:lpstr>
      <vt:lpstr>CVM Strategy </vt:lpstr>
      <vt:lpstr>Challenges of Integrated Surveillance for Antimicrobial Resistance</vt:lpstr>
      <vt:lpstr>Challenges of Integrated Surveillance for Antimicrobial Resistance</vt:lpstr>
      <vt:lpstr>NARMS Objectives</vt:lpstr>
      <vt:lpstr>PowerPoint Presentation</vt:lpstr>
      <vt:lpstr>Salmonella Serotype Distributions – 2010</vt:lpstr>
      <vt:lpstr>Ceftriaxone Resistance by Serotype</vt:lpstr>
      <vt:lpstr>Salmonella Resistant to Ceftriaxone: 1996-2009</vt:lpstr>
      <vt:lpstr>Salmonella Newport  Resistant to Ceftriaxone: 1996-2009</vt:lpstr>
      <vt:lpstr>MDR-AmpC of S. Newport from Animals, Meats and Humans</vt:lpstr>
      <vt:lpstr>NARMS/PulseNet</vt:lpstr>
      <vt:lpstr>PowerPoint Presentation</vt:lpstr>
      <vt:lpstr>NARMS Research to Support FDA’s Mission</vt:lpstr>
      <vt:lpstr>History of the National Antimicrobial Resistance Monitoring  System (NARMS) and Related Regulatory Activities</vt:lpstr>
      <vt:lpstr>Strengths of NARMS</vt:lpstr>
      <vt:lpstr>Strengths NARMS</vt:lpstr>
      <vt:lpstr>Acknowledgments</vt:lpstr>
      <vt:lpstr>PowerPoint Presentation</vt:lpstr>
    </vt:vector>
  </TitlesOfParts>
  <Company>US FDA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National Antimicrobial Resistance Monitoring System</dc:title>
  <dc:subject>The National Antimicrobial Resistance Monitoring System</dc:subject>
  <dc:creator>FDA/CVM/OR</dc:creator>
  <cp:keywords>NARMS, AMR, PulseNet, antimicrobial resistance, sampling, surveillance</cp:keywords>
  <dc:description>This presentation describes the National Antimicrobial Resistance Monitoring System.</dc:description>
  <cp:lastModifiedBy>Almeter, Brian </cp:lastModifiedBy>
  <cp:revision>525</cp:revision>
  <cp:lastPrinted>2012-05-15T14:35:16Z</cp:lastPrinted>
  <dcterms:created xsi:type="dcterms:W3CDTF">2008-02-04T15:37:06Z</dcterms:created>
  <dcterms:modified xsi:type="dcterms:W3CDTF">2013-03-08T20:45:02Z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anguage">
    <vt:lpwstr>english</vt:lpwstr>
  </property>
</Properties>
</file>