
<file path=[Content_Types].xml><?xml version="1.0" encoding="utf-8"?>
<Types xmlns="http://schemas.openxmlformats.org/package/2006/content-types">
  <Default Extension="bin" ContentType="application/vnd.openxmlformats-officedocument.oleObject"/>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52"/>
  </p:notesMasterIdLst>
  <p:handoutMasterIdLst>
    <p:handoutMasterId r:id="rId53"/>
  </p:handoutMasterIdLst>
  <p:sldIdLst>
    <p:sldId id="422" r:id="rId2"/>
    <p:sldId id="423" r:id="rId3"/>
    <p:sldId id="496" r:id="rId4"/>
    <p:sldId id="508" r:id="rId5"/>
    <p:sldId id="507" r:id="rId6"/>
    <p:sldId id="506" r:id="rId7"/>
    <p:sldId id="504" r:id="rId8"/>
    <p:sldId id="503" r:id="rId9"/>
    <p:sldId id="505" r:id="rId10"/>
    <p:sldId id="502" r:id="rId11"/>
    <p:sldId id="509" r:id="rId12"/>
    <p:sldId id="486" r:id="rId13"/>
    <p:sldId id="513" r:id="rId14"/>
    <p:sldId id="426" r:id="rId15"/>
    <p:sldId id="427" r:id="rId16"/>
    <p:sldId id="428" r:id="rId17"/>
    <p:sldId id="429" r:id="rId18"/>
    <p:sldId id="430" r:id="rId19"/>
    <p:sldId id="431" r:id="rId20"/>
    <p:sldId id="432" r:id="rId21"/>
    <p:sldId id="433" r:id="rId22"/>
    <p:sldId id="434" r:id="rId23"/>
    <p:sldId id="435" r:id="rId24"/>
    <p:sldId id="436" r:id="rId25"/>
    <p:sldId id="437" r:id="rId26"/>
    <p:sldId id="438" r:id="rId27"/>
    <p:sldId id="439" r:id="rId28"/>
    <p:sldId id="440" r:id="rId29"/>
    <p:sldId id="514" r:id="rId30"/>
    <p:sldId id="515" r:id="rId31"/>
    <p:sldId id="516" r:id="rId32"/>
    <p:sldId id="517" r:id="rId33"/>
    <p:sldId id="518" r:id="rId34"/>
    <p:sldId id="519" r:id="rId35"/>
    <p:sldId id="520" r:id="rId36"/>
    <p:sldId id="521" r:id="rId37"/>
    <p:sldId id="522" r:id="rId38"/>
    <p:sldId id="512" r:id="rId39"/>
    <p:sldId id="499" r:id="rId40"/>
    <p:sldId id="497" r:id="rId41"/>
    <p:sldId id="511" r:id="rId42"/>
    <p:sldId id="450" r:id="rId43"/>
    <p:sldId id="523" r:id="rId44"/>
    <p:sldId id="451" r:id="rId45"/>
    <p:sldId id="452" r:id="rId46"/>
    <p:sldId id="453" r:id="rId47"/>
    <p:sldId id="484" r:id="rId48"/>
    <p:sldId id="456" r:id="rId49"/>
    <p:sldId id="457" r:id="rId50"/>
    <p:sldId id="524" r:id="rId51"/>
  </p:sldIdLst>
  <p:sldSz cx="9144000" cy="6858000" type="screen4x3"/>
  <p:notesSz cx="7010400" cy="9296400"/>
  <p:custDataLst>
    <p:tags r:id="rId54"/>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2" autoAdjust="0"/>
    <p:restoredTop sz="98835" autoAdjust="0"/>
  </p:normalViewPr>
  <p:slideViewPr>
    <p:cSldViewPr>
      <p:cViewPr>
        <p:scale>
          <a:sx n="70" d="100"/>
          <a:sy n="70" d="100"/>
        </p:scale>
        <p:origin x="-1790" y="-480"/>
      </p:cViewPr>
      <p:guideLst>
        <p:guide orient="horz" pos="2160"/>
        <p:guide pos="2880"/>
      </p:guideLst>
    </p:cSldViewPr>
  </p:slideViewPr>
  <p:outlineViewPr>
    <p:cViewPr>
      <p:scale>
        <a:sx n="33" d="100"/>
        <a:sy n="33" d="100"/>
      </p:scale>
      <p:origin x="12" y="40812"/>
    </p:cViewPr>
  </p:outlineViewPr>
  <p:notesTextViewPr>
    <p:cViewPr>
      <p:scale>
        <a:sx n="100" d="100"/>
        <a:sy n="100" d="100"/>
      </p:scale>
      <p:origin x="0" y="0"/>
    </p:cViewPr>
  </p:notesTextViewPr>
  <p:sorterViewPr>
    <p:cViewPr>
      <p:scale>
        <a:sx n="100" d="100"/>
        <a:sy n="100" d="100"/>
      </p:scale>
      <p:origin x="0" y="9174"/>
    </p:cViewPr>
  </p:sorterViewPr>
  <p:notesViewPr>
    <p:cSldViewPr>
      <p:cViewPr varScale="1">
        <p:scale>
          <a:sx n="77" d="100"/>
          <a:sy n="77" d="100"/>
        </p:scale>
        <p:origin x="-1326"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9506" name="Rectangle 2"/>
          <p:cNvSpPr>
            <a:spLocks noGrp="1" noChangeArrowheads="1"/>
          </p:cNvSpPr>
          <p:nvPr>
            <p:ph type="hdr" sz="quarter"/>
          </p:nvPr>
        </p:nvSpPr>
        <p:spPr bwMode="auto">
          <a:xfrm>
            <a:off x="0" y="0"/>
            <a:ext cx="3581400"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a:defRPr sz="1200"/>
            </a:lvl1pPr>
          </a:lstStyle>
          <a:p>
            <a:pPr>
              <a:defRPr/>
            </a:pPr>
            <a:r>
              <a:rPr lang="en-US"/>
              <a:t>2011 AAVPT Presentation on Medicated Feeds</a:t>
            </a:r>
          </a:p>
        </p:txBody>
      </p:sp>
      <p:sp>
        <p:nvSpPr>
          <p:cNvPr id="149507"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a:defRPr sz="1200"/>
            </a:lvl1pPr>
          </a:lstStyle>
          <a:p>
            <a:pPr>
              <a:defRPr/>
            </a:pPr>
            <a:endParaRPr lang="en-US"/>
          </a:p>
        </p:txBody>
      </p:sp>
      <p:sp>
        <p:nvSpPr>
          <p:cNvPr id="149508"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a:defRPr sz="1200"/>
            </a:lvl1pPr>
          </a:lstStyle>
          <a:p>
            <a:pPr>
              <a:defRPr/>
            </a:pPr>
            <a:endParaRPr lang="en-US"/>
          </a:p>
        </p:txBody>
      </p:sp>
      <p:sp>
        <p:nvSpPr>
          <p:cNvPr id="149509"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a:defRPr sz="1200"/>
            </a:lvl1pPr>
          </a:lstStyle>
          <a:p>
            <a:pPr>
              <a:defRPr/>
            </a:pPr>
            <a:fld id="{CD11DFF0-F29F-4049-85FF-57364E7B2AEF}" type="slidenum">
              <a:rPr lang="en-US"/>
              <a:pPr>
                <a:defRPr/>
              </a:pPr>
              <a:t>‹#›</a:t>
            </a:fld>
            <a:endParaRPr lang="en-US"/>
          </a:p>
        </p:txBody>
      </p:sp>
    </p:spTree>
    <p:extLst>
      <p:ext uri="{BB962C8B-B14F-4D97-AF65-F5344CB8AC3E}">
        <p14:creationId xmlns:p14="http://schemas.microsoft.com/office/powerpoint/2010/main" val="23893853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2578"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a:defRPr sz="1200"/>
            </a:lvl1pPr>
          </a:lstStyle>
          <a:p>
            <a:pPr>
              <a:defRPr/>
            </a:pPr>
            <a:r>
              <a:rPr lang="en-US"/>
              <a:t>2004 AAFCO Midyear Meeting</a:t>
            </a:r>
          </a:p>
        </p:txBody>
      </p:sp>
      <p:sp>
        <p:nvSpPr>
          <p:cNvPr id="152579" name="Rectangle 3"/>
          <p:cNvSpPr>
            <a:spLocks noGrp="1" noChangeArrowheads="1"/>
          </p:cNvSpPr>
          <p:nvPr>
            <p:ph type="dt" idx="1"/>
          </p:nvPr>
        </p:nvSpPr>
        <p:spPr bwMode="auto">
          <a:xfrm>
            <a:off x="3970338"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a:defRPr sz="1200"/>
            </a:lvl1pPr>
          </a:lstStyle>
          <a:p>
            <a:pPr>
              <a:defRPr/>
            </a:pPr>
            <a:endParaRPr lang="en-US"/>
          </a:p>
        </p:txBody>
      </p:sp>
      <p:sp>
        <p:nvSpPr>
          <p:cNvPr id="5325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2581"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2582"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a:defRPr sz="1200"/>
            </a:lvl1pPr>
          </a:lstStyle>
          <a:p>
            <a:pPr>
              <a:defRPr/>
            </a:pPr>
            <a:r>
              <a:rPr lang="en-US"/>
              <a:t>Ingredient Definitions Workshop</a:t>
            </a:r>
          </a:p>
        </p:txBody>
      </p:sp>
      <p:sp>
        <p:nvSpPr>
          <p:cNvPr id="152583"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a:defRPr sz="1200"/>
            </a:lvl1pPr>
          </a:lstStyle>
          <a:p>
            <a:pPr>
              <a:defRPr/>
            </a:pPr>
            <a:fld id="{7892A305-F4FF-48DE-98E0-BD23941D1217}" type="slidenum">
              <a:rPr lang="en-US"/>
              <a:pPr>
                <a:defRPr/>
              </a:pPr>
              <a:t>‹#›</a:t>
            </a:fld>
            <a:endParaRPr lang="en-US"/>
          </a:p>
        </p:txBody>
      </p:sp>
    </p:spTree>
    <p:extLst>
      <p:ext uri="{BB962C8B-B14F-4D97-AF65-F5344CB8AC3E}">
        <p14:creationId xmlns:p14="http://schemas.microsoft.com/office/powerpoint/2010/main" val="1681015560"/>
      </p:ext>
    </p:extLst>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2004 AAFCO Midyear Meeting</a:t>
            </a:r>
          </a:p>
        </p:txBody>
      </p:sp>
      <p:sp>
        <p:nvSpPr>
          <p:cNvPr id="63491"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Ingredient Definitions Workshop</a:t>
            </a:r>
          </a:p>
        </p:txBody>
      </p:sp>
      <p:sp>
        <p:nvSpPr>
          <p:cNvPr id="6349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fld id="{713012AE-2261-4A6A-BEAD-D38D6A8C61DF}" type="slidenum">
              <a:rPr lang="en-US" smtClean="0"/>
              <a:pPr eaLnBrk="1" hangingPunct="1"/>
              <a:t>21</a:t>
            </a:fld>
            <a:endParaRPr lang="en-US" smtClean="0"/>
          </a:p>
        </p:txBody>
      </p:sp>
      <p:sp>
        <p:nvSpPr>
          <p:cNvPr id="63493" name="Rectangle 2"/>
          <p:cNvSpPr>
            <a:spLocks noGrp="1" noRot="1" noChangeAspect="1" noChangeArrowheads="1" noTextEdit="1"/>
          </p:cNvSpPr>
          <p:nvPr>
            <p:ph type="sldImg"/>
          </p:nvPr>
        </p:nvSpPr>
        <p:spPr>
          <a:ln/>
        </p:spPr>
      </p:sp>
      <p:sp>
        <p:nvSpPr>
          <p:cNvPr id="63494"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67" tIns="46584" rIns="93167" bIns="46584"/>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2004 AAFCO Midyear Meeting</a:t>
            </a:r>
          </a:p>
        </p:txBody>
      </p:sp>
      <p:sp>
        <p:nvSpPr>
          <p:cNvPr id="64515"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Ingredient Definitions Workshop</a:t>
            </a:r>
          </a:p>
        </p:txBody>
      </p:sp>
      <p:sp>
        <p:nvSpPr>
          <p:cNvPr id="6451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fld id="{1FB66325-E453-4782-ADF0-C014CE944EF2}" type="slidenum">
              <a:rPr lang="en-US" smtClean="0"/>
              <a:pPr eaLnBrk="1" hangingPunct="1"/>
              <a:t>22</a:t>
            </a:fld>
            <a:endParaRPr lang="en-US" smtClean="0"/>
          </a:p>
        </p:txBody>
      </p:sp>
      <p:sp>
        <p:nvSpPr>
          <p:cNvPr id="64517" name="Rectangle 2"/>
          <p:cNvSpPr>
            <a:spLocks noGrp="1" noRot="1" noChangeAspect="1" noChangeArrowheads="1" noTextEdit="1"/>
          </p:cNvSpPr>
          <p:nvPr>
            <p:ph type="sldImg"/>
          </p:nvPr>
        </p:nvSpPr>
        <p:spPr>
          <a:ln/>
        </p:spPr>
      </p:sp>
      <p:sp>
        <p:nvSpPr>
          <p:cNvPr id="64518"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67" tIns="46584" rIns="93167" bIns="46584"/>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2004 AAFCO Midyear Meeting</a:t>
            </a:r>
          </a:p>
        </p:txBody>
      </p:sp>
      <p:sp>
        <p:nvSpPr>
          <p:cNvPr id="65539"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Ingredient Definitions Workshop</a:t>
            </a:r>
          </a:p>
        </p:txBody>
      </p:sp>
      <p:sp>
        <p:nvSpPr>
          <p:cNvPr id="6554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fld id="{E51D5BDF-1841-4B9D-8501-381B135B2155}" type="slidenum">
              <a:rPr lang="en-US" smtClean="0"/>
              <a:pPr eaLnBrk="1" hangingPunct="1"/>
              <a:t>23</a:t>
            </a:fld>
            <a:endParaRPr lang="en-US" smtClean="0"/>
          </a:p>
        </p:txBody>
      </p:sp>
      <p:sp>
        <p:nvSpPr>
          <p:cNvPr id="65541" name="Rectangle 2"/>
          <p:cNvSpPr>
            <a:spLocks noGrp="1" noRot="1" noChangeAspect="1" noChangeArrowheads="1" noTextEdit="1"/>
          </p:cNvSpPr>
          <p:nvPr>
            <p:ph type="sldImg"/>
          </p:nvPr>
        </p:nvSpPr>
        <p:spPr>
          <a:ln/>
        </p:spPr>
      </p:sp>
      <p:sp>
        <p:nvSpPr>
          <p:cNvPr id="65542"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67" tIns="46584" rIns="93167" bIns="46584"/>
          <a:lstStyle/>
          <a:p>
            <a:pPr eaLnBrk="1" hangingPunct="1"/>
            <a:r>
              <a:rPr lang="en-US" smtClean="0"/>
              <a:t>“The highest continuous use level” means the highest dosage at which the drug is approved for continuous use (14 days or more). The highest approved level in any species is the one used to determine the maximum drug level in a Type B feed. Give an example for each.</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2004 AAFCO Midyear Meeting</a:t>
            </a:r>
          </a:p>
        </p:txBody>
      </p:sp>
      <p:sp>
        <p:nvSpPr>
          <p:cNvPr id="665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Ingredient Definitions Workshop</a:t>
            </a:r>
          </a:p>
        </p:txBody>
      </p:sp>
      <p:sp>
        <p:nvSpPr>
          <p:cNvPr id="665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fld id="{88639F9A-E257-4A10-B8CE-5C59F1F559E6}" type="slidenum">
              <a:rPr lang="en-US" smtClean="0"/>
              <a:pPr eaLnBrk="1" hangingPunct="1"/>
              <a:t>24</a:t>
            </a:fld>
            <a:endParaRPr lang="en-US" smtClean="0"/>
          </a:p>
        </p:txBody>
      </p:sp>
      <p:sp>
        <p:nvSpPr>
          <p:cNvPr id="66565" name="Rectangle 2"/>
          <p:cNvSpPr>
            <a:spLocks noGrp="1" noRot="1" noChangeAspect="1" noChangeArrowheads="1" noTextEdit="1"/>
          </p:cNvSpPr>
          <p:nvPr>
            <p:ph type="sldImg"/>
          </p:nvPr>
        </p:nvSpPr>
        <p:spPr>
          <a:ln/>
        </p:spPr>
      </p:sp>
      <p:sp>
        <p:nvSpPr>
          <p:cNvPr id="66566"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99" tIns="46100" rIns="92199" bIns="46100"/>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2004 AAFCO Midyear Meeting</a:t>
            </a:r>
          </a:p>
        </p:txBody>
      </p:sp>
      <p:sp>
        <p:nvSpPr>
          <p:cNvPr id="67587"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Ingredient Definitions Workshop</a:t>
            </a:r>
          </a:p>
        </p:txBody>
      </p:sp>
      <p:sp>
        <p:nvSpPr>
          <p:cNvPr id="6758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fld id="{18DBFAA0-B774-4E5B-A541-49CE9C039BC3}" type="slidenum">
              <a:rPr lang="en-US" smtClean="0"/>
              <a:pPr eaLnBrk="1" hangingPunct="1"/>
              <a:t>25</a:t>
            </a:fld>
            <a:endParaRPr lang="en-US" smtClean="0"/>
          </a:p>
        </p:txBody>
      </p:sp>
      <p:sp>
        <p:nvSpPr>
          <p:cNvPr id="67589" name="Rectangle 2"/>
          <p:cNvSpPr>
            <a:spLocks noGrp="1" noRot="1" noChangeAspect="1" noChangeArrowheads="1" noTextEdit="1"/>
          </p:cNvSpPr>
          <p:nvPr>
            <p:ph type="sldImg"/>
          </p:nvPr>
        </p:nvSpPr>
        <p:spPr>
          <a:ln/>
        </p:spPr>
      </p:sp>
      <p:sp>
        <p:nvSpPr>
          <p:cNvPr id="67590"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99" tIns="46100" rIns="92199" bIns="46100"/>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2004 AAFCO Midyear Meeting</a:t>
            </a:r>
          </a:p>
        </p:txBody>
      </p:sp>
      <p:sp>
        <p:nvSpPr>
          <p:cNvPr id="68611"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Ingredient Definitions Workshop</a:t>
            </a:r>
          </a:p>
        </p:txBody>
      </p:sp>
      <p:sp>
        <p:nvSpPr>
          <p:cNvPr id="6861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fld id="{21BAC9A9-6D63-487A-B90F-400C701F58FF}" type="slidenum">
              <a:rPr lang="en-US" smtClean="0"/>
              <a:pPr eaLnBrk="1" hangingPunct="1"/>
              <a:t>26</a:t>
            </a:fld>
            <a:endParaRPr lang="en-US" smtClean="0"/>
          </a:p>
        </p:txBody>
      </p:sp>
      <p:sp>
        <p:nvSpPr>
          <p:cNvPr id="68613" name="Rectangle 2"/>
          <p:cNvSpPr>
            <a:spLocks noGrp="1" noRot="1" noChangeAspect="1" noChangeArrowheads="1" noTextEdit="1"/>
          </p:cNvSpPr>
          <p:nvPr>
            <p:ph type="sldImg"/>
          </p:nvPr>
        </p:nvSpPr>
        <p:spPr>
          <a:ln/>
        </p:spPr>
      </p:sp>
      <p:sp>
        <p:nvSpPr>
          <p:cNvPr id="68614"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99" tIns="46100" rIns="92199" bIns="46100"/>
          <a:lstStyle/>
          <a:p>
            <a:pPr eaLnBrk="1" hangingPunct="1"/>
            <a:r>
              <a:rPr lang="en-US" smtClean="0"/>
              <a:t>Define each use.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2004 AAFCO Midyear Meeting</a:t>
            </a:r>
          </a:p>
        </p:txBody>
      </p:sp>
      <p:sp>
        <p:nvSpPr>
          <p:cNvPr id="69635"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Ingredient Definitions Workshop</a:t>
            </a:r>
          </a:p>
        </p:txBody>
      </p:sp>
      <p:sp>
        <p:nvSpPr>
          <p:cNvPr id="6963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fld id="{D49530E8-4355-41D3-962E-234C4DEEABBC}" type="slidenum">
              <a:rPr lang="en-US" smtClean="0"/>
              <a:pPr eaLnBrk="1" hangingPunct="1"/>
              <a:t>27</a:t>
            </a:fld>
            <a:endParaRPr lang="en-US" smtClean="0"/>
          </a:p>
        </p:txBody>
      </p:sp>
      <p:sp>
        <p:nvSpPr>
          <p:cNvPr id="69637" name="Rectangle 2"/>
          <p:cNvSpPr>
            <a:spLocks noGrp="1" noRot="1" noChangeAspect="1" noChangeArrowheads="1" noTextEdit="1"/>
          </p:cNvSpPr>
          <p:nvPr>
            <p:ph type="sldImg"/>
          </p:nvPr>
        </p:nvSpPr>
        <p:spPr>
          <a:ln/>
        </p:spPr>
      </p:sp>
      <p:sp>
        <p:nvSpPr>
          <p:cNvPr id="69638"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99" tIns="46100" rIns="92199" bIns="46100"/>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xfrm>
            <a:off x="1195388" y="692150"/>
            <a:ext cx="4621212" cy="3465513"/>
          </a:xfrm>
          <a:ln/>
        </p:spPr>
      </p:sp>
      <p:sp>
        <p:nvSpPr>
          <p:cNvPr id="70659" name="Rectangle 3"/>
          <p:cNvSpPr>
            <a:spLocks noGrp="1" noChangeArrowheads="1"/>
          </p:cNvSpPr>
          <p:nvPr>
            <p:ph type="body" idx="1"/>
          </p:nvPr>
        </p:nvSpPr>
        <p:spPr>
          <a:xfrm>
            <a:off x="935038" y="4387850"/>
            <a:ext cx="5140325" cy="42370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Some history on safety and effectiveness.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xfrm>
            <a:off x="1195388" y="692150"/>
            <a:ext cx="4621212" cy="3465513"/>
          </a:xfrm>
          <a:ln/>
        </p:spPr>
      </p:sp>
      <p:sp>
        <p:nvSpPr>
          <p:cNvPr id="71683" name="Rectangle 3"/>
          <p:cNvSpPr>
            <a:spLocks noGrp="1" noChangeArrowheads="1"/>
          </p:cNvSpPr>
          <p:nvPr>
            <p:ph type="body" idx="1"/>
          </p:nvPr>
        </p:nvSpPr>
        <p:spPr>
          <a:xfrm>
            <a:off x="935038" y="4387850"/>
            <a:ext cx="5140325" cy="42370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Some history on safety and effectiveness.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xfrm>
            <a:off x="1195388" y="692150"/>
            <a:ext cx="4621212" cy="3465513"/>
          </a:xfrm>
          <a:ln/>
        </p:spPr>
      </p:sp>
      <p:sp>
        <p:nvSpPr>
          <p:cNvPr id="72707" name="Rectangle 3"/>
          <p:cNvSpPr>
            <a:spLocks noGrp="1" noChangeArrowheads="1"/>
          </p:cNvSpPr>
          <p:nvPr>
            <p:ph type="body" idx="1"/>
          </p:nvPr>
        </p:nvSpPr>
        <p:spPr>
          <a:xfrm>
            <a:off x="935038" y="4387850"/>
            <a:ext cx="5140325" cy="42370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Some history on safety and effectiveness.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2004 AAFCO Midyear Meeting</a:t>
            </a:r>
          </a:p>
        </p:txBody>
      </p:sp>
      <p:sp>
        <p:nvSpPr>
          <p:cNvPr id="55299"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Ingredient Definitions Workshop</a:t>
            </a:r>
          </a:p>
        </p:txBody>
      </p:sp>
      <p:sp>
        <p:nvSpPr>
          <p:cNvPr id="5530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fld id="{B208DE1F-97D8-47F2-9158-9CAD6A6603DD}" type="slidenum">
              <a:rPr lang="en-US" smtClean="0"/>
              <a:pPr eaLnBrk="1" hangingPunct="1"/>
              <a:t>2</a:t>
            </a:fld>
            <a:endParaRPr lang="en-US" smtClean="0"/>
          </a:p>
        </p:txBody>
      </p:sp>
      <p:sp>
        <p:nvSpPr>
          <p:cNvPr id="55301" name="Rectangle 2"/>
          <p:cNvSpPr>
            <a:spLocks noGrp="1" noRot="1" noChangeAspect="1" noChangeArrowheads="1" noTextEdit="1"/>
          </p:cNvSpPr>
          <p:nvPr>
            <p:ph type="sldImg"/>
          </p:nvPr>
        </p:nvSpPr>
        <p:spPr>
          <a:xfrm>
            <a:off x="1195388" y="692150"/>
            <a:ext cx="4621212" cy="3465513"/>
          </a:xfrm>
          <a:ln/>
        </p:spPr>
      </p:sp>
      <p:sp>
        <p:nvSpPr>
          <p:cNvPr id="55302" name="Rectangle 3"/>
          <p:cNvSpPr>
            <a:spLocks noGrp="1" noChangeArrowheads="1"/>
          </p:cNvSpPr>
          <p:nvPr>
            <p:ph type="body" idx="1"/>
          </p:nvPr>
        </p:nvSpPr>
        <p:spPr>
          <a:xfrm>
            <a:off x="935038" y="4387850"/>
            <a:ext cx="5140325" cy="42370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Definitions are specified in 21 CFR 558.3</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99" tIns="46100" rIns="92199" bIns="46100"/>
          <a:lstStyle/>
          <a:p>
            <a:r>
              <a:rPr lang="en-US" smtClean="0"/>
              <a:t>Requests for review come to us via letters, e-mail, fax…</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99" tIns="46100" rIns="92199" bIns="46100"/>
          <a:lstStyle/>
          <a:p>
            <a:r>
              <a:rPr lang="en-US" smtClean="0"/>
              <a:t>Requests for review come to us via letters, e-mail, fax…</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99" tIns="46100" rIns="92199" bIns="46100"/>
          <a:lstStyle/>
          <a:p>
            <a:r>
              <a:rPr lang="en-US" smtClean="0"/>
              <a:t>Requests for review come to us via letters, e-mail, fax…</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99" tIns="46100" rIns="92199" bIns="46100"/>
          <a:lstStyle/>
          <a:p>
            <a:r>
              <a:rPr lang="en-US" smtClean="0"/>
              <a:t>Requests for review come to us via letters, e-mail, fax…</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2004 AAFCO Midyear Meeting</a:t>
            </a:r>
          </a:p>
        </p:txBody>
      </p:sp>
      <p:sp>
        <p:nvSpPr>
          <p:cNvPr id="77827"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Ingredient Definitions Workshop</a:t>
            </a:r>
          </a:p>
        </p:txBody>
      </p:sp>
      <p:sp>
        <p:nvSpPr>
          <p:cNvPr id="7782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fld id="{C6EEDCEC-7834-434E-AA30-42673814031C}" type="slidenum">
              <a:rPr lang="en-US" smtClean="0"/>
              <a:pPr eaLnBrk="1" hangingPunct="1"/>
              <a:t>44</a:t>
            </a:fld>
            <a:endParaRPr lang="en-US" smtClean="0"/>
          </a:p>
        </p:txBody>
      </p:sp>
      <p:sp>
        <p:nvSpPr>
          <p:cNvPr id="77829" name="Rectangle 2"/>
          <p:cNvSpPr>
            <a:spLocks noGrp="1" noRot="1" noChangeAspect="1" noChangeArrowheads="1" noTextEdit="1"/>
          </p:cNvSpPr>
          <p:nvPr>
            <p:ph type="sldImg"/>
          </p:nvPr>
        </p:nvSpPr>
        <p:spPr>
          <a:ln/>
        </p:spPr>
      </p:sp>
      <p:sp>
        <p:nvSpPr>
          <p:cNvPr id="77830"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99" tIns="46100" rIns="92199" bIns="46100"/>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2004 AAFCO Midyear Meeting</a:t>
            </a:r>
          </a:p>
        </p:txBody>
      </p:sp>
      <p:sp>
        <p:nvSpPr>
          <p:cNvPr id="78851"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Ingredient Definitions Workshop</a:t>
            </a:r>
          </a:p>
        </p:txBody>
      </p:sp>
      <p:sp>
        <p:nvSpPr>
          <p:cNvPr id="7885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fld id="{38520A0F-E075-4193-90EF-5EB0C1D12F61}" type="slidenum">
              <a:rPr lang="en-US" smtClean="0"/>
              <a:pPr eaLnBrk="1" hangingPunct="1"/>
              <a:t>45</a:t>
            </a:fld>
            <a:endParaRPr lang="en-US" smtClean="0"/>
          </a:p>
        </p:txBody>
      </p:sp>
      <p:sp>
        <p:nvSpPr>
          <p:cNvPr id="78853" name="Rectangle 2"/>
          <p:cNvSpPr>
            <a:spLocks noGrp="1" noRot="1" noChangeAspect="1" noChangeArrowheads="1" noTextEdit="1"/>
          </p:cNvSpPr>
          <p:nvPr>
            <p:ph type="sldImg"/>
          </p:nvPr>
        </p:nvSpPr>
        <p:spPr>
          <a:xfrm>
            <a:off x="1195388" y="692150"/>
            <a:ext cx="4621212" cy="3465513"/>
          </a:xfrm>
          <a:ln/>
        </p:spPr>
      </p:sp>
      <p:sp>
        <p:nvSpPr>
          <p:cNvPr id="78854" name="Rectangle 3"/>
          <p:cNvSpPr>
            <a:spLocks noGrp="1" noChangeArrowheads="1"/>
          </p:cNvSpPr>
          <p:nvPr>
            <p:ph type="body" idx="1"/>
          </p:nvPr>
        </p:nvSpPr>
        <p:spPr>
          <a:xfrm>
            <a:off x="935038" y="4387850"/>
            <a:ext cx="5140325" cy="42370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2004 AAFCO Midyear Meeting</a:t>
            </a:r>
          </a:p>
        </p:txBody>
      </p:sp>
      <p:sp>
        <p:nvSpPr>
          <p:cNvPr id="79875"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Ingredient Definitions Workshop</a:t>
            </a:r>
          </a:p>
        </p:txBody>
      </p:sp>
      <p:sp>
        <p:nvSpPr>
          <p:cNvPr id="7987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fld id="{0475F209-9C1A-4583-B714-C534D6C2C8AB}" type="slidenum">
              <a:rPr lang="en-US" smtClean="0"/>
              <a:pPr eaLnBrk="1" hangingPunct="1"/>
              <a:t>49</a:t>
            </a:fld>
            <a:endParaRPr lang="en-US" smtClean="0"/>
          </a:p>
        </p:txBody>
      </p:sp>
      <p:sp>
        <p:nvSpPr>
          <p:cNvPr id="79877" name="Rectangle 2"/>
          <p:cNvSpPr>
            <a:spLocks noGrp="1" noRot="1" noChangeAspect="1" noChangeArrowheads="1" noTextEdit="1"/>
          </p:cNvSpPr>
          <p:nvPr>
            <p:ph type="sldImg"/>
          </p:nvPr>
        </p:nvSpPr>
        <p:spPr>
          <a:xfrm>
            <a:off x="1195388" y="692150"/>
            <a:ext cx="4621212" cy="3465513"/>
          </a:xfrm>
          <a:ln/>
        </p:spPr>
      </p:sp>
      <p:sp>
        <p:nvSpPr>
          <p:cNvPr id="79878" name="Rectangle 3"/>
          <p:cNvSpPr>
            <a:spLocks noGrp="1" noChangeArrowheads="1"/>
          </p:cNvSpPr>
          <p:nvPr>
            <p:ph type="body" idx="1"/>
          </p:nvPr>
        </p:nvSpPr>
        <p:spPr>
          <a:xfrm>
            <a:off x="935038" y="4387850"/>
            <a:ext cx="5140325" cy="42370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Name	- no problem unless a given name is clearly misleading;</a:t>
            </a:r>
          </a:p>
          <a:p>
            <a:pPr eaLnBrk="1" hangingPunct="1"/>
            <a:r>
              <a:rPr lang="en-US" smtClean="0"/>
              <a:t>Indications for use – there is no difference in the language of approved regulation, blue bird or brand labels,</a:t>
            </a:r>
          </a:p>
          <a:p>
            <a:pPr eaLnBrk="1" hangingPunct="1"/>
            <a:r>
              <a:rPr lang="en-US" smtClean="0"/>
              <a:t>Active ingredients – major difference is in that brand label has to use a single drug level, i.e., no ranges, as on blue bird labels,</a:t>
            </a:r>
          </a:p>
          <a:p>
            <a:pPr eaLnBrk="1" hangingPunct="1"/>
            <a:r>
              <a:rPr lang="en-US" smtClean="0"/>
              <a:t>Guaranteed analysis – brand label has to specify percentages or other units of inclusion for individual guarantees,</a:t>
            </a:r>
          </a:p>
          <a:p>
            <a:pPr eaLnBrk="1" hangingPunct="1"/>
            <a:r>
              <a:rPr lang="en-US" smtClean="0"/>
              <a:t>Ingredients – brand label has to specify ingredients in the descending order of their predominance,</a:t>
            </a:r>
          </a:p>
          <a:p>
            <a:pPr eaLnBrk="1" hangingPunct="1"/>
            <a:r>
              <a:rPr lang="en-US" smtClean="0"/>
              <a:t>Directions for use – largely same, but brand labels may include additional information that does not obscure approved language,</a:t>
            </a:r>
          </a:p>
          <a:p>
            <a:pPr eaLnBrk="1" hangingPunct="1"/>
            <a:r>
              <a:rPr lang="en-US" smtClean="0"/>
              <a:t>Warning and Caution – no difference between the two types of labels,</a:t>
            </a:r>
          </a:p>
          <a:p>
            <a:pPr eaLnBrk="1" hangingPunct="1"/>
            <a:r>
              <a:rPr lang="en-US" smtClean="0"/>
              <a:t>Manufacturer information – The name and principal mailing address of the manufacturer or person responsible for distributing the feed should be placed appropriately on bag or container,</a:t>
            </a:r>
          </a:p>
          <a:p>
            <a:pPr eaLnBrk="1" hangingPunct="1"/>
            <a:r>
              <a:rPr lang="en-US" smtClean="0"/>
              <a:t>Net weight statement – must be expressed in pounds or other avoirdupois (English) units. Optional inclusion of metric units is encouraged. Metric units should follow the pounds statement and be enclosed in parenthesis, such as XXlb (YYkg).</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2004 AAFCO Midyear Meeting</a:t>
            </a:r>
          </a:p>
        </p:txBody>
      </p:sp>
      <p:sp>
        <p:nvSpPr>
          <p:cNvPr id="5632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Ingredient Definitions Workshop</a:t>
            </a:r>
          </a:p>
        </p:txBody>
      </p:sp>
      <p:sp>
        <p:nvSpPr>
          <p:cNvPr id="5632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fld id="{347F8E31-2864-4F9B-B002-ADCB64928AC7}" type="slidenum">
              <a:rPr lang="en-US" smtClean="0"/>
              <a:pPr eaLnBrk="1" hangingPunct="1"/>
              <a:t>14</a:t>
            </a:fld>
            <a:endParaRPr lang="en-US" smtClean="0"/>
          </a:p>
        </p:txBody>
      </p:sp>
      <p:sp>
        <p:nvSpPr>
          <p:cNvPr id="56325" name="Rectangle 2"/>
          <p:cNvSpPr>
            <a:spLocks noGrp="1" noRot="1" noChangeAspect="1" noChangeArrowheads="1" noTextEdit="1"/>
          </p:cNvSpPr>
          <p:nvPr>
            <p:ph type="sldImg"/>
          </p:nvPr>
        </p:nvSpPr>
        <p:spPr>
          <a:ln/>
        </p:spPr>
      </p:sp>
      <p:sp>
        <p:nvSpPr>
          <p:cNvPr id="56326"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99" tIns="46100" rIns="92199" bIns="46100"/>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2004 AAFCO Midyear Meeting</a:t>
            </a:r>
          </a:p>
        </p:txBody>
      </p:sp>
      <p:sp>
        <p:nvSpPr>
          <p:cNvPr id="57347"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Ingredient Definitions Workshop</a:t>
            </a:r>
          </a:p>
        </p:txBody>
      </p:sp>
      <p:sp>
        <p:nvSpPr>
          <p:cNvPr id="5734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fld id="{7729BEA8-0CAA-46C9-8FCA-121EDDC5C3A0}" type="slidenum">
              <a:rPr lang="en-US" smtClean="0"/>
              <a:pPr eaLnBrk="1" hangingPunct="1"/>
              <a:t>15</a:t>
            </a:fld>
            <a:endParaRPr lang="en-US" smtClean="0"/>
          </a:p>
        </p:txBody>
      </p:sp>
      <p:sp>
        <p:nvSpPr>
          <p:cNvPr id="57349" name="Rectangle 2"/>
          <p:cNvSpPr>
            <a:spLocks noGrp="1" noRot="1" noChangeAspect="1" noChangeArrowheads="1" noTextEdit="1"/>
          </p:cNvSpPr>
          <p:nvPr>
            <p:ph type="sldImg"/>
          </p:nvPr>
        </p:nvSpPr>
        <p:spPr>
          <a:ln/>
        </p:spPr>
      </p:sp>
      <p:sp>
        <p:nvSpPr>
          <p:cNvPr id="57350"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99" tIns="46100" rIns="92199" bIns="46100"/>
          <a:lstStyle/>
          <a:p>
            <a:pPr eaLnBrk="1" hangingPunct="1"/>
            <a:r>
              <a:rPr lang="en-US" smtClean="0"/>
              <a:t>Type A article cannot be fed without being mixed in feed first; a Type C medicated feed is to be fed.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2004 AAFCO Midyear Meeting</a:t>
            </a:r>
          </a:p>
        </p:txBody>
      </p:sp>
      <p:sp>
        <p:nvSpPr>
          <p:cNvPr id="58371"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Ingredient Definitions Workshop</a:t>
            </a:r>
          </a:p>
        </p:txBody>
      </p:sp>
      <p:sp>
        <p:nvSpPr>
          <p:cNvPr id="5837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fld id="{18453CBD-E53F-495D-B468-6FACFB5EC4A0}" type="slidenum">
              <a:rPr lang="en-US" smtClean="0"/>
              <a:pPr eaLnBrk="1" hangingPunct="1"/>
              <a:t>16</a:t>
            </a:fld>
            <a:endParaRPr lang="en-US" smtClean="0"/>
          </a:p>
        </p:txBody>
      </p:sp>
      <p:sp>
        <p:nvSpPr>
          <p:cNvPr id="58373" name="Rectangle 2"/>
          <p:cNvSpPr>
            <a:spLocks noGrp="1" noRot="1" noChangeAspect="1" noChangeArrowheads="1" noTextEdit="1"/>
          </p:cNvSpPr>
          <p:nvPr>
            <p:ph type="sldImg"/>
          </p:nvPr>
        </p:nvSpPr>
        <p:spPr>
          <a:ln/>
        </p:spPr>
      </p:sp>
      <p:sp>
        <p:nvSpPr>
          <p:cNvPr id="58374"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Sec. 201 of the FFDCA states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2004 AAFCO Midyear Meeting</a:t>
            </a:r>
          </a:p>
        </p:txBody>
      </p:sp>
      <p:sp>
        <p:nvSpPr>
          <p:cNvPr id="59395"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Ingredient Definitions Workshop</a:t>
            </a:r>
          </a:p>
        </p:txBody>
      </p:sp>
      <p:sp>
        <p:nvSpPr>
          <p:cNvPr id="5939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fld id="{A14E6857-E10E-4264-AA64-2F4B9AD3BDE7}" type="slidenum">
              <a:rPr lang="en-US" smtClean="0"/>
              <a:pPr eaLnBrk="1" hangingPunct="1"/>
              <a:t>17</a:t>
            </a:fld>
            <a:endParaRPr lang="en-US" smtClean="0"/>
          </a:p>
        </p:txBody>
      </p:sp>
      <p:sp>
        <p:nvSpPr>
          <p:cNvPr id="59397" name="Rectangle 2"/>
          <p:cNvSpPr>
            <a:spLocks noGrp="1" noRot="1" noChangeAspect="1" noChangeArrowheads="1" noTextEdit="1"/>
          </p:cNvSpPr>
          <p:nvPr>
            <p:ph type="sldImg"/>
          </p:nvPr>
        </p:nvSpPr>
        <p:spPr>
          <a:ln/>
        </p:spPr>
      </p:sp>
      <p:sp>
        <p:nvSpPr>
          <p:cNvPr id="59398"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99" tIns="46100" rIns="92199" bIns="46100"/>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2004 AAFCO Midyear Meeting</a:t>
            </a:r>
          </a:p>
        </p:txBody>
      </p:sp>
      <p:sp>
        <p:nvSpPr>
          <p:cNvPr id="60419"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Ingredient Definitions Workshop</a:t>
            </a:r>
          </a:p>
        </p:txBody>
      </p:sp>
      <p:sp>
        <p:nvSpPr>
          <p:cNvPr id="6042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fld id="{86C53992-5DC8-4D1A-9F7E-66DE9557B00E}" type="slidenum">
              <a:rPr lang="en-US" smtClean="0"/>
              <a:pPr eaLnBrk="1" hangingPunct="1"/>
              <a:t>18</a:t>
            </a:fld>
            <a:endParaRPr lang="en-US" smtClean="0"/>
          </a:p>
        </p:txBody>
      </p:sp>
      <p:sp>
        <p:nvSpPr>
          <p:cNvPr id="60421" name="Rectangle 2"/>
          <p:cNvSpPr>
            <a:spLocks noGrp="1" noRot="1" noChangeAspect="1" noChangeArrowheads="1" noTextEdit="1"/>
          </p:cNvSpPr>
          <p:nvPr>
            <p:ph type="sldImg"/>
          </p:nvPr>
        </p:nvSpPr>
        <p:spPr>
          <a:ln/>
        </p:spPr>
      </p:sp>
      <p:sp>
        <p:nvSpPr>
          <p:cNvPr id="60422"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99" tIns="46100" rIns="92199" bIns="46100"/>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2004 AAFCO Midyear Meeting</a:t>
            </a:r>
          </a:p>
        </p:txBody>
      </p:sp>
      <p:sp>
        <p:nvSpPr>
          <p:cNvPr id="6144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Ingredient Definitions Workshop</a:t>
            </a:r>
          </a:p>
        </p:txBody>
      </p:sp>
      <p:sp>
        <p:nvSpPr>
          <p:cNvPr id="6144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fld id="{5C6A1930-5206-4592-9862-FC1986172801}" type="slidenum">
              <a:rPr lang="en-US" smtClean="0"/>
              <a:pPr eaLnBrk="1" hangingPunct="1"/>
              <a:t>19</a:t>
            </a:fld>
            <a:endParaRPr lang="en-US" smtClean="0"/>
          </a:p>
        </p:txBody>
      </p:sp>
      <p:sp>
        <p:nvSpPr>
          <p:cNvPr id="61445" name="Rectangle 2"/>
          <p:cNvSpPr>
            <a:spLocks noGrp="1" noRot="1" noChangeAspect="1" noChangeArrowheads="1" noTextEdit="1"/>
          </p:cNvSpPr>
          <p:nvPr>
            <p:ph type="sldImg"/>
          </p:nvPr>
        </p:nvSpPr>
        <p:spPr>
          <a:ln/>
        </p:spPr>
      </p:sp>
      <p:sp>
        <p:nvSpPr>
          <p:cNvPr id="61446"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2004 AAFCO Midyear Meeting</a:t>
            </a:r>
          </a:p>
        </p:txBody>
      </p:sp>
      <p:sp>
        <p:nvSpPr>
          <p:cNvPr id="62467"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mtClean="0"/>
              <a:t>Ingredient Definitions Workshop</a:t>
            </a:r>
          </a:p>
        </p:txBody>
      </p:sp>
      <p:sp>
        <p:nvSpPr>
          <p:cNvPr id="6246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fld id="{DC0CFF56-8C9C-4754-A6A4-9101E737C11B}" type="slidenum">
              <a:rPr lang="en-US" smtClean="0"/>
              <a:pPr eaLnBrk="1" hangingPunct="1"/>
              <a:t>20</a:t>
            </a:fld>
            <a:endParaRPr lang="en-US" smtClean="0"/>
          </a:p>
        </p:txBody>
      </p:sp>
      <p:sp>
        <p:nvSpPr>
          <p:cNvPr id="62469" name="Rectangle 2"/>
          <p:cNvSpPr>
            <a:spLocks noGrp="1" noRot="1" noChangeAspect="1" noChangeArrowheads="1" noTextEdit="1"/>
          </p:cNvSpPr>
          <p:nvPr>
            <p:ph type="sldImg"/>
          </p:nvPr>
        </p:nvSpPr>
        <p:spPr>
          <a:ln/>
        </p:spPr>
      </p:sp>
      <p:sp>
        <p:nvSpPr>
          <p:cNvPr id="62470"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99" tIns="46100" rIns="92199" bIns="46100"/>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6350"/>
            <a:ext cx="9140825" cy="6851650"/>
            <a:chOff x="0" y="4"/>
            <a:chExt cx="5758" cy="4316"/>
          </a:xfrm>
        </p:grpSpPr>
        <p:grpSp>
          <p:nvGrpSpPr>
            <p:cNvPr id="5" name="Group 3"/>
            <p:cNvGrpSpPr>
              <a:grpSpLocks/>
            </p:cNvGrpSpPr>
            <p:nvPr/>
          </p:nvGrpSpPr>
          <p:grpSpPr bwMode="auto">
            <a:xfrm>
              <a:off x="0" y="1161"/>
              <a:ext cx="5758" cy="3159"/>
              <a:chOff x="0" y="1161"/>
              <a:chExt cx="5758" cy="3159"/>
            </a:xfrm>
          </p:grpSpPr>
          <p:sp>
            <p:nvSpPr>
              <p:cNvPr id="16" name="Freeform 4"/>
              <p:cNvSpPr>
                <a:spLocks/>
              </p:cNvSpPr>
              <p:nvPr/>
            </p:nvSpPr>
            <p:spPr bwMode="hidden">
              <a:xfrm>
                <a:off x="558" y="1161"/>
                <a:ext cx="5200" cy="3159"/>
              </a:xfrm>
              <a:custGeom>
                <a:avLst/>
                <a:gdLst>
                  <a:gd name="T0" fmla="*/ 0 w 5184"/>
                  <a:gd name="T1" fmla="*/ 3159 h 3159"/>
                  <a:gd name="T2" fmla="*/ 5216 w 5184"/>
                  <a:gd name="T3" fmla="*/ 3159 h 3159"/>
                  <a:gd name="T4" fmla="*/ 5216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5"/>
              <p:cNvSpPr>
                <a:spLocks/>
              </p:cNvSpPr>
              <p:nvPr/>
            </p:nvSpPr>
            <p:spPr bwMode="hidden">
              <a:xfrm>
                <a:off x="0" y="1161"/>
                <a:ext cx="558" cy="3159"/>
              </a:xfrm>
              <a:custGeom>
                <a:avLst/>
                <a:gdLst>
                  <a:gd name="T0" fmla="*/ 0 w 556"/>
                  <a:gd name="T1" fmla="*/ 0 h 3159"/>
                  <a:gd name="T2" fmla="*/ 0 w 556"/>
                  <a:gd name="T3" fmla="*/ 3159 h 3159"/>
                  <a:gd name="T4" fmla="*/ 560 w 556"/>
                  <a:gd name="T5" fmla="*/ 3159 h 3159"/>
                  <a:gd name="T6" fmla="*/ 560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6" name="Freeform 6"/>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a:defRPr/>
              </a:pPr>
              <a:endParaRPr lang="en-US"/>
            </a:p>
          </p:txBody>
        </p:sp>
        <p:sp>
          <p:nvSpPr>
            <p:cNvPr id="7" name="Freeform 7"/>
            <p:cNvSpPr>
              <a:spLocks/>
            </p:cNvSpPr>
            <p:nvPr/>
          </p:nvSpPr>
          <p:spPr bwMode="ltGray">
            <a:xfrm>
              <a:off x="767" y="1155"/>
              <a:ext cx="252" cy="12"/>
            </a:xfrm>
            <a:custGeom>
              <a:avLst/>
              <a:gdLst>
                <a:gd name="T0" fmla="*/ 253 w 251"/>
                <a:gd name="T1" fmla="*/ 0 h 12"/>
                <a:gd name="T2" fmla="*/ 0 w 251"/>
                <a:gd name="T3" fmla="*/ 0 h 12"/>
                <a:gd name="T4" fmla="*/ 0 w 251"/>
                <a:gd name="T5" fmla="*/ 12 h 12"/>
                <a:gd name="T6" fmla="*/ 253 w 251"/>
                <a:gd name="T7" fmla="*/ 12 h 12"/>
                <a:gd name="T8" fmla="*/ 253 w 251"/>
                <a:gd name="T9" fmla="*/ 0 h 12"/>
                <a:gd name="T10" fmla="*/ 253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8"/>
            <p:cNvSpPr>
              <a:spLocks/>
            </p:cNvSpPr>
            <p:nvPr/>
          </p:nvSpPr>
          <p:spPr bwMode="ltGray">
            <a:xfrm>
              <a:off x="0" y="1155"/>
              <a:ext cx="351" cy="12"/>
            </a:xfrm>
            <a:custGeom>
              <a:avLst/>
              <a:gdLst>
                <a:gd name="T0" fmla="*/ 0 w 251"/>
                <a:gd name="T1" fmla="*/ 0 h 12"/>
                <a:gd name="T2" fmla="*/ 0 w 251"/>
                <a:gd name="T3" fmla="*/ 12 h 12"/>
                <a:gd name="T4" fmla="*/ 491 w 251"/>
                <a:gd name="T5" fmla="*/ 12 h 12"/>
                <a:gd name="T6" fmla="*/ 491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9" name="Group 9"/>
            <p:cNvGrpSpPr>
              <a:grpSpLocks/>
            </p:cNvGrpSpPr>
            <p:nvPr/>
          </p:nvGrpSpPr>
          <p:grpSpPr bwMode="auto">
            <a:xfrm>
              <a:off x="348" y="4"/>
              <a:ext cx="5410" cy="4316"/>
              <a:chOff x="348" y="4"/>
              <a:chExt cx="5410" cy="4316"/>
            </a:xfrm>
          </p:grpSpPr>
          <p:sp>
            <p:nvSpPr>
              <p:cNvPr id="10" name="Freeform 10"/>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1"/>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2"/>
              <p:cNvSpPr>
                <a:spLocks/>
              </p:cNvSpPr>
              <p:nvPr/>
            </p:nvSpPr>
            <p:spPr bwMode="ltGray">
              <a:xfrm>
                <a:off x="1019" y="1155"/>
                <a:ext cx="4739" cy="12"/>
              </a:xfrm>
              <a:custGeom>
                <a:avLst/>
                <a:gdLst>
                  <a:gd name="T0" fmla="*/ 4754 w 4724"/>
                  <a:gd name="T1" fmla="*/ 0 h 12"/>
                  <a:gd name="T2" fmla="*/ 0 w 4724"/>
                  <a:gd name="T3" fmla="*/ 0 h 12"/>
                  <a:gd name="T4" fmla="*/ 0 w 4724"/>
                  <a:gd name="T5" fmla="*/ 12 h 12"/>
                  <a:gd name="T6" fmla="*/ 4754 w 4724"/>
                  <a:gd name="T7" fmla="*/ 12 h 12"/>
                  <a:gd name="T8" fmla="*/ 4754 w 4724"/>
                  <a:gd name="T9" fmla="*/ 0 h 12"/>
                  <a:gd name="T10" fmla="*/ 4754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3"/>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4"/>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15"/>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a:defRPr/>
                </a:pPr>
                <a:endParaRPr lang="en-US"/>
              </a:p>
            </p:txBody>
          </p:sp>
        </p:grpSp>
      </p:grpSp>
      <p:sp>
        <p:nvSpPr>
          <p:cNvPr id="134160" name="Rectangle 16"/>
          <p:cNvSpPr>
            <a:spLocks noGrp="1" noChangeArrowheads="1"/>
          </p:cNvSpPr>
          <p:nvPr>
            <p:ph type="ctrTitle" sz="quarter"/>
          </p:nvPr>
        </p:nvSpPr>
        <p:spPr>
          <a:xfrm>
            <a:off x="1219200" y="1066800"/>
            <a:ext cx="7086600" cy="1431925"/>
          </a:xfrm>
        </p:spPr>
        <p:txBody>
          <a:bodyPr anchor="b"/>
          <a:lstStyle>
            <a:lvl1pPr>
              <a:defRPr/>
            </a:lvl1pPr>
          </a:lstStyle>
          <a:p>
            <a:r>
              <a:rPr lang="en-US"/>
              <a:t>Click to edit Master title style</a:t>
            </a:r>
          </a:p>
        </p:txBody>
      </p:sp>
      <p:sp>
        <p:nvSpPr>
          <p:cNvPr id="134161" name="Rectangle 17"/>
          <p:cNvSpPr>
            <a:spLocks noGrp="1" noChangeArrowheads="1"/>
          </p:cNvSpPr>
          <p:nvPr>
            <p:ph type="subTitle" sz="quarter" idx="1"/>
          </p:nvPr>
        </p:nvSpPr>
        <p:spPr>
          <a:xfrm>
            <a:off x="1600200" y="3505200"/>
            <a:ext cx="6400800" cy="2057400"/>
          </a:xfrm>
        </p:spPr>
        <p:txBody>
          <a:bodyPr/>
          <a:lstStyle>
            <a:lvl1pPr marL="0" indent="0">
              <a:buFont typeface="Wingdings" pitchFamily="2" charset="2"/>
              <a:buNone/>
              <a:defRPr/>
            </a:lvl1pPr>
          </a:lstStyle>
          <a:p>
            <a:r>
              <a:rPr lang="en-US"/>
              <a:t>Click to edit Master subtitle style</a:t>
            </a:r>
          </a:p>
        </p:txBody>
      </p:sp>
      <p:sp>
        <p:nvSpPr>
          <p:cNvPr id="18" name="Rectangle 18"/>
          <p:cNvSpPr>
            <a:spLocks noGrp="1" noChangeArrowheads="1"/>
          </p:cNvSpPr>
          <p:nvPr>
            <p:ph type="dt" sz="quarter" idx="10"/>
          </p:nvPr>
        </p:nvSpPr>
        <p:spPr/>
        <p:txBody>
          <a:bodyPr/>
          <a:lstStyle>
            <a:lvl1pPr>
              <a:defRPr/>
            </a:lvl1pPr>
          </a:lstStyle>
          <a:p>
            <a:pPr>
              <a:defRPr/>
            </a:pPr>
            <a:endParaRPr lang="en-US"/>
          </a:p>
        </p:txBody>
      </p:sp>
      <p:sp>
        <p:nvSpPr>
          <p:cNvPr id="19" name="Rectangle 19"/>
          <p:cNvSpPr>
            <a:spLocks noGrp="1" noChangeArrowheads="1"/>
          </p:cNvSpPr>
          <p:nvPr>
            <p:ph type="ftr" sz="quarter" idx="11"/>
          </p:nvPr>
        </p:nvSpPr>
        <p:spPr>
          <a:xfrm>
            <a:off x="3352800" y="6248400"/>
            <a:ext cx="2895600" cy="457200"/>
          </a:xfrm>
        </p:spPr>
        <p:txBody>
          <a:bodyPr/>
          <a:lstStyle>
            <a:lvl1pPr>
              <a:defRPr/>
            </a:lvl1pPr>
          </a:lstStyle>
          <a:p>
            <a:pPr>
              <a:defRPr/>
            </a:pPr>
            <a:endParaRPr lang="en-US"/>
          </a:p>
        </p:txBody>
      </p:sp>
      <p:sp>
        <p:nvSpPr>
          <p:cNvPr id="20" name="Rectangle 20"/>
          <p:cNvSpPr>
            <a:spLocks noGrp="1" noChangeArrowheads="1"/>
          </p:cNvSpPr>
          <p:nvPr>
            <p:ph type="sldNum" sz="quarter" idx="12"/>
          </p:nvPr>
        </p:nvSpPr>
        <p:spPr/>
        <p:txBody>
          <a:bodyPr/>
          <a:lstStyle>
            <a:lvl1pPr>
              <a:defRPr/>
            </a:lvl1pPr>
          </a:lstStyle>
          <a:p>
            <a:pPr>
              <a:defRPr/>
            </a:pPr>
            <a:fld id="{FD780A45-610E-4F80-A241-13B7F12F5BE1}" type="slidenum">
              <a:rPr lang="en-US"/>
              <a:pPr>
                <a:defRPr/>
              </a:pPr>
              <a:t>‹#›</a:t>
            </a:fld>
            <a:endParaRPr lang="en-US"/>
          </a:p>
        </p:txBody>
      </p:sp>
    </p:spTree>
    <p:extLst>
      <p:ext uri="{BB962C8B-B14F-4D97-AF65-F5344CB8AC3E}">
        <p14:creationId xmlns:p14="http://schemas.microsoft.com/office/powerpoint/2010/main" val="1569710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9A57E941-5D7B-4A67-A136-F9850E24DDB0}" type="slidenum">
              <a:rPr lang="en-US"/>
              <a:pPr>
                <a:defRPr/>
              </a:pPr>
              <a:t>‹#›</a:t>
            </a:fld>
            <a:endParaRPr lang="en-US"/>
          </a:p>
        </p:txBody>
      </p:sp>
    </p:spTree>
    <p:extLst>
      <p:ext uri="{BB962C8B-B14F-4D97-AF65-F5344CB8AC3E}">
        <p14:creationId xmlns:p14="http://schemas.microsoft.com/office/powerpoint/2010/main" val="1934813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304800"/>
            <a:ext cx="18859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04800"/>
            <a:ext cx="55054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6C4CC2A9-6556-4124-952E-5882026B36F6}" type="slidenum">
              <a:rPr lang="en-US"/>
              <a:pPr>
                <a:defRPr/>
              </a:pPr>
              <a:t>‹#›</a:t>
            </a:fld>
            <a:endParaRPr lang="en-US"/>
          </a:p>
        </p:txBody>
      </p:sp>
    </p:spTree>
    <p:extLst>
      <p:ext uri="{BB962C8B-B14F-4D97-AF65-F5344CB8AC3E}">
        <p14:creationId xmlns:p14="http://schemas.microsoft.com/office/powerpoint/2010/main" val="28025743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0"/>
            <a:ext cx="7543800" cy="14319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66800" y="1981200"/>
            <a:ext cx="36957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981200"/>
            <a:ext cx="36957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E6E24862-8573-453F-B980-581507FACC5F}" type="slidenum">
              <a:rPr lang="en-US"/>
              <a:pPr>
                <a:defRPr/>
              </a:pPr>
              <a:t>‹#›</a:t>
            </a:fld>
            <a:endParaRPr lang="en-US"/>
          </a:p>
        </p:txBody>
      </p:sp>
    </p:spTree>
    <p:extLst>
      <p:ext uri="{BB962C8B-B14F-4D97-AF65-F5344CB8AC3E}">
        <p14:creationId xmlns:p14="http://schemas.microsoft.com/office/powerpoint/2010/main" val="1373138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066800" y="304800"/>
            <a:ext cx="7543800" cy="579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17"/>
          <p:cNvSpPr>
            <a:spLocks noGrp="1" noChangeArrowheads="1"/>
          </p:cNvSpPr>
          <p:nvPr>
            <p:ph type="dt" sz="half" idx="10"/>
          </p:nvPr>
        </p:nvSpPr>
        <p:spPr>
          <a:ln/>
        </p:spPr>
        <p:txBody>
          <a:bodyPr/>
          <a:lstStyle>
            <a:lvl1pPr>
              <a:defRPr/>
            </a:lvl1pPr>
          </a:lstStyle>
          <a:p>
            <a:pPr>
              <a:defRPr/>
            </a:pPr>
            <a:endParaRPr lang="en-US"/>
          </a:p>
        </p:txBody>
      </p:sp>
      <p:sp>
        <p:nvSpPr>
          <p:cNvPr id="4" name="Rectangle 18"/>
          <p:cNvSpPr>
            <a:spLocks noGrp="1" noChangeArrowheads="1"/>
          </p:cNvSpPr>
          <p:nvPr>
            <p:ph type="ftr" sz="quarter" idx="11"/>
          </p:nvPr>
        </p:nvSpPr>
        <p:spPr>
          <a:ln/>
        </p:spPr>
        <p:txBody>
          <a:bodyPr/>
          <a:lstStyle>
            <a:lvl1pPr>
              <a:defRPr/>
            </a:lvl1pPr>
          </a:lstStyle>
          <a:p>
            <a:pPr>
              <a:defRPr/>
            </a:pPr>
            <a:endParaRPr lang="en-US"/>
          </a:p>
        </p:txBody>
      </p:sp>
      <p:sp>
        <p:nvSpPr>
          <p:cNvPr id="5" name="Rectangle 19"/>
          <p:cNvSpPr>
            <a:spLocks noGrp="1" noChangeArrowheads="1"/>
          </p:cNvSpPr>
          <p:nvPr>
            <p:ph type="sldNum" sz="quarter" idx="12"/>
          </p:nvPr>
        </p:nvSpPr>
        <p:spPr>
          <a:ln/>
        </p:spPr>
        <p:txBody>
          <a:bodyPr/>
          <a:lstStyle>
            <a:lvl1pPr>
              <a:defRPr/>
            </a:lvl1pPr>
          </a:lstStyle>
          <a:p>
            <a:pPr>
              <a:defRPr/>
            </a:pPr>
            <a:fld id="{2FC5E103-9CB9-4483-AF96-61E0426A1BE6}" type="slidenum">
              <a:rPr lang="en-US"/>
              <a:pPr>
                <a:defRPr/>
              </a:pPr>
              <a:t>‹#›</a:t>
            </a:fld>
            <a:endParaRPr lang="en-US"/>
          </a:p>
        </p:txBody>
      </p:sp>
    </p:spTree>
    <p:extLst>
      <p:ext uri="{BB962C8B-B14F-4D97-AF65-F5344CB8AC3E}">
        <p14:creationId xmlns:p14="http://schemas.microsoft.com/office/powerpoint/2010/main" val="5119248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24B75DBE-FC1A-4ADC-856B-E9665BE2E31D}" type="slidenum">
              <a:rPr lang="en-US"/>
              <a:pPr>
                <a:defRPr/>
              </a:pPr>
              <a:t>‹#›</a:t>
            </a:fld>
            <a:endParaRPr lang="en-US"/>
          </a:p>
        </p:txBody>
      </p:sp>
    </p:spTree>
    <p:extLst>
      <p:ext uri="{BB962C8B-B14F-4D97-AF65-F5344CB8AC3E}">
        <p14:creationId xmlns:p14="http://schemas.microsoft.com/office/powerpoint/2010/main" val="335588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474214FB-603B-4E70-8B32-06984DA4E55F}" type="slidenum">
              <a:rPr lang="en-US"/>
              <a:pPr>
                <a:defRPr/>
              </a:pPr>
              <a:t>‹#›</a:t>
            </a:fld>
            <a:endParaRPr lang="en-US"/>
          </a:p>
        </p:txBody>
      </p:sp>
    </p:spTree>
    <p:extLst>
      <p:ext uri="{BB962C8B-B14F-4D97-AF65-F5344CB8AC3E}">
        <p14:creationId xmlns:p14="http://schemas.microsoft.com/office/powerpoint/2010/main" val="4260843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F41107FB-D31B-4062-93E1-736BA7B320AD}" type="slidenum">
              <a:rPr lang="en-US"/>
              <a:pPr>
                <a:defRPr/>
              </a:pPr>
              <a:t>‹#›</a:t>
            </a:fld>
            <a:endParaRPr lang="en-US"/>
          </a:p>
        </p:txBody>
      </p:sp>
    </p:spTree>
    <p:extLst>
      <p:ext uri="{BB962C8B-B14F-4D97-AF65-F5344CB8AC3E}">
        <p14:creationId xmlns:p14="http://schemas.microsoft.com/office/powerpoint/2010/main" val="1554207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AC2416EF-71C1-485F-8B1D-5DFADB6B0D61}" type="slidenum">
              <a:rPr lang="en-US"/>
              <a:pPr>
                <a:defRPr/>
              </a:pPr>
              <a:t>‹#›</a:t>
            </a:fld>
            <a:endParaRPr lang="en-US"/>
          </a:p>
        </p:txBody>
      </p:sp>
    </p:spTree>
    <p:extLst>
      <p:ext uri="{BB962C8B-B14F-4D97-AF65-F5344CB8AC3E}">
        <p14:creationId xmlns:p14="http://schemas.microsoft.com/office/powerpoint/2010/main" val="248781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7"/>
          <p:cNvSpPr>
            <a:spLocks noGrp="1" noChangeArrowheads="1"/>
          </p:cNvSpPr>
          <p:nvPr>
            <p:ph type="dt" sz="half" idx="10"/>
          </p:nvPr>
        </p:nvSpPr>
        <p:spPr>
          <a:ln/>
        </p:spPr>
        <p:txBody>
          <a:bodyPr/>
          <a:lstStyle>
            <a:lvl1pPr>
              <a:defRPr/>
            </a:lvl1pPr>
          </a:lstStyle>
          <a:p>
            <a:pPr>
              <a:defRPr/>
            </a:pPr>
            <a:endParaRPr lang="en-US"/>
          </a:p>
        </p:txBody>
      </p:sp>
      <p:sp>
        <p:nvSpPr>
          <p:cNvPr id="8" name="Rectangle 18"/>
          <p:cNvSpPr>
            <a:spLocks noGrp="1" noChangeArrowheads="1"/>
          </p:cNvSpPr>
          <p:nvPr>
            <p:ph type="ftr" sz="quarter" idx="11"/>
          </p:nvPr>
        </p:nvSpPr>
        <p:spPr>
          <a:ln/>
        </p:spPr>
        <p:txBody>
          <a:bodyPr/>
          <a:lstStyle>
            <a:lvl1pPr>
              <a:defRPr/>
            </a:lvl1pPr>
          </a:lstStyle>
          <a:p>
            <a:pPr>
              <a:defRPr/>
            </a:pPr>
            <a:endParaRPr lang="en-US"/>
          </a:p>
        </p:txBody>
      </p:sp>
      <p:sp>
        <p:nvSpPr>
          <p:cNvPr id="9" name="Rectangle 19"/>
          <p:cNvSpPr>
            <a:spLocks noGrp="1" noChangeArrowheads="1"/>
          </p:cNvSpPr>
          <p:nvPr>
            <p:ph type="sldNum" sz="quarter" idx="12"/>
          </p:nvPr>
        </p:nvSpPr>
        <p:spPr>
          <a:ln/>
        </p:spPr>
        <p:txBody>
          <a:bodyPr/>
          <a:lstStyle>
            <a:lvl1pPr>
              <a:defRPr/>
            </a:lvl1pPr>
          </a:lstStyle>
          <a:p>
            <a:pPr>
              <a:defRPr/>
            </a:pPr>
            <a:fld id="{E43FD05F-B1EA-46FD-A860-3A0F50A35ABB}" type="slidenum">
              <a:rPr lang="en-US"/>
              <a:pPr>
                <a:defRPr/>
              </a:pPr>
              <a:t>‹#›</a:t>
            </a:fld>
            <a:endParaRPr lang="en-US"/>
          </a:p>
        </p:txBody>
      </p:sp>
    </p:spTree>
    <p:extLst>
      <p:ext uri="{BB962C8B-B14F-4D97-AF65-F5344CB8AC3E}">
        <p14:creationId xmlns:p14="http://schemas.microsoft.com/office/powerpoint/2010/main" val="704741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7"/>
          <p:cNvSpPr>
            <a:spLocks noGrp="1" noChangeArrowheads="1"/>
          </p:cNvSpPr>
          <p:nvPr>
            <p:ph type="dt" sz="half" idx="10"/>
          </p:nvPr>
        </p:nvSpPr>
        <p:spPr>
          <a:ln/>
        </p:spPr>
        <p:txBody>
          <a:bodyPr/>
          <a:lstStyle>
            <a:lvl1pPr>
              <a:defRPr/>
            </a:lvl1pPr>
          </a:lstStyle>
          <a:p>
            <a:pPr>
              <a:defRPr/>
            </a:pPr>
            <a:endParaRPr lang="en-US"/>
          </a:p>
        </p:txBody>
      </p:sp>
      <p:sp>
        <p:nvSpPr>
          <p:cNvPr id="4" name="Rectangle 18"/>
          <p:cNvSpPr>
            <a:spLocks noGrp="1" noChangeArrowheads="1"/>
          </p:cNvSpPr>
          <p:nvPr>
            <p:ph type="ftr" sz="quarter" idx="11"/>
          </p:nvPr>
        </p:nvSpPr>
        <p:spPr>
          <a:ln/>
        </p:spPr>
        <p:txBody>
          <a:bodyPr/>
          <a:lstStyle>
            <a:lvl1pPr>
              <a:defRPr/>
            </a:lvl1pPr>
          </a:lstStyle>
          <a:p>
            <a:pPr>
              <a:defRPr/>
            </a:pPr>
            <a:endParaRPr lang="en-US"/>
          </a:p>
        </p:txBody>
      </p:sp>
      <p:sp>
        <p:nvSpPr>
          <p:cNvPr id="5" name="Rectangle 19"/>
          <p:cNvSpPr>
            <a:spLocks noGrp="1" noChangeArrowheads="1"/>
          </p:cNvSpPr>
          <p:nvPr>
            <p:ph type="sldNum" sz="quarter" idx="12"/>
          </p:nvPr>
        </p:nvSpPr>
        <p:spPr>
          <a:ln/>
        </p:spPr>
        <p:txBody>
          <a:bodyPr/>
          <a:lstStyle>
            <a:lvl1pPr>
              <a:defRPr/>
            </a:lvl1pPr>
          </a:lstStyle>
          <a:p>
            <a:pPr>
              <a:defRPr/>
            </a:pPr>
            <a:fld id="{BC67F90E-286D-46BE-8C8E-761F00D0E4C7}" type="slidenum">
              <a:rPr lang="en-US"/>
              <a:pPr>
                <a:defRPr/>
              </a:pPr>
              <a:t>‹#›</a:t>
            </a:fld>
            <a:endParaRPr lang="en-US"/>
          </a:p>
        </p:txBody>
      </p:sp>
    </p:spTree>
    <p:extLst>
      <p:ext uri="{BB962C8B-B14F-4D97-AF65-F5344CB8AC3E}">
        <p14:creationId xmlns:p14="http://schemas.microsoft.com/office/powerpoint/2010/main" val="2231145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endParaRPr lang="en-US"/>
          </a:p>
        </p:txBody>
      </p:sp>
      <p:sp>
        <p:nvSpPr>
          <p:cNvPr id="3" name="Rectangle 18"/>
          <p:cNvSpPr>
            <a:spLocks noGrp="1" noChangeArrowheads="1"/>
          </p:cNvSpPr>
          <p:nvPr>
            <p:ph type="ftr" sz="quarter" idx="11"/>
          </p:nvPr>
        </p:nvSpPr>
        <p:spPr>
          <a:ln/>
        </p:spPr>
        <p:txBody>
          <a:bodyPr/>
          <a:lstStyle>
            <a:lvl1pPr>
              <a:defRPr/>
            </a:lvl1pPr>
          </a:lstStyle>
          <a:p>
            <a:pPr>
              <a:defRPr/>
            </a:pPr>
            <a:endParaRPr lang="en-US"/>
          </a:p>
        </p:txBody>
      </p:sp>
      <p:sp>
        <p:nvSpPr>
          <p:cNvPr id="4" name="Rectangle 19"/>
          <p:cNvSpPr>
            <a:spLocks noGrp="1" noChangeArrowheads="1"/>
          </p:cNvSpPr>
          <p:nvPr>
            <p:ph type="sldNum" sz="quarter" idx="12"/>
          </p:nvPr>
        </p:nvSpPr>
        <p:spPr>
          <a:ln/>
        </p:spPr>
        <p:txBody>
          <a:bodyPr/>
          <a:lstStyle>
            <a:lvl1pPr>
              <a:defRPr/>
            </a:lvl1pPr>
          </a:lstStyle>
          <a:p>
            <a:pPr>
              <a:defRPr/>
            </a:pPr>
            <a:fld id="{40466E5F-A844-48EA-92B2-76A8BE319929}" type="slidenum">
              <a:rPr lang="en-US"/>
              <a:pPr>
                <a:defRPr/>
              </a:pPr>
              <a:t>‹#›</a:t>
            </a:fld>
            <a:endParaRPr lang="en-US"/>
          </a:p>
        </p:txBody>
      </p:sp>
    </p:spTree>
    <p:extLst>
      <p:ext uri="{BB962C8B-B14F-4D97-AF65-F5344CB8AC3E}">
        <p14:creationId xmlns:p14="http://schemas.microsoft.com/office/powerpoint/2010/main" val="2883130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2C94A723-345A-47BB-A724-9182F7127790}" type="slidenum">
              <a:rPr lang="en-US"/>
              <a:pPr>
                <a:defRPr/>
              </a:pPr>
              <a:t>‹#›</a:t>
            </a:fld>
            <a:endParaRPr lang="en-US"/>
          </a:p>
        </p:txBody>
      </p:sp>
    </p:spTree>
    <p:extLst>
      <p:ext uri="{BB962C8B-B14F-4D97-AF65-F5344CB8AC3E}">
        <p14:creationId xmlns:p14="http://schemas.microsoft.com/office/powerpoint/2010/main" val="241286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81620E1B-E11A-4C16-86FF-5C690A98918F}" type="slidenum">
              <a:rPr lang="en-US"/>
              <a:pPr>
                <a:defRPr/>
              </a:pPr>
              <a:t>‹#›</a:t>
            </a:fld>
            <a:endParaRPr lang="en-US"/>
          </a:p>
        </p:txBody>
      </p:sp>
    </p:spTree>
    <p:extLst>
      <p:ext uri="{BB962C8B-B14F-4D97-AF65-F5344CB8AC3E}">
        <p14:creationId xmlns:p14="http://schemas.microsoft.com/office/powerpoint/2010/main" val="2417209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6350"/>
            <a:ext cx="9140825" cy="6851650"/>
            <a:chOff x="0" y="4"/>
            <a:chExt cx="5758" cy="4316"/>
          </a:xfrm>
        </p:grpSpPr>
        <p:sp>
          <p:nvSpPr>
            <p:cNvPr id="1032" name="Freeform 3"/>
            <p:cNvSpPr>
              <a:spLocks/>
            </p:cNvSpPr>
            <p:nvPr/>
          </p:nvSpPr>
          <p:spPr bwMode="hidden">
            <a:xfrm>
              <a:off x="558" y="1161"/>
              <a:ext cx="5200" cy="3159"/>
            </a:xfrm>
            <a:custGeom>
              <a:avLst/>
              <a:gdLst>
                <a:gd name="T0" fmla="*/ 0 w 5184"/>
                <a:gd name="T1" fmla="*/ 3159 h 3159"/>
                <a:gd name="T2" fmla="*/ 5216 w 5184"/>
                <a:gd name="T3" fmla="*/ 3159 h 3159"/>
                <a:gd name="T4" fmla="*/ 5216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3" name="Freeform 4"/>
            <p:cNvSpPr>
              <a:spLocks/>
            </p:cNvSpPr>
            <p:nvPr/>
          </p:nvSpPr>
          <p:spPr bwMode="hidden">
            <a:xfrm>
              <a:off x="0" y="1161"/>
              <a:ext cx="558" cy="3159"/>
            </a:xfrm>
            <a:custGeom>
              <a:avLst/>
              <a:gdLst>
                <a:gd name="T0" fmla="*/ 0 w 556"/>
                <a:gd name="T1" fmla="*/ 0 h 3159"/>
                <a:gd name="T2" fmla="*/ 0 w 556"/>
                <a:gd name="T3" fmla="*/ 3159 h 3159"/>
                <a:gd name="T4" fmla="*/ 560 w 556"/>
                <a:gd name="T5" fmla="*/ 3159 h 3159"/>
                <a:gd name="T6" fmla="*/ 560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034" name="Group 5"/>
            <p:cNvGrpSpPr>
              <a:grpSpLocks/>
            </p:cNvGrpSpPr>
            <p:nvPr userDrawn="1"/>
          </p:nvGrpSpPr>
          <p:grpSpPr bwMode="auto">
            <a:xfrm>
              <a:off x="0" y="4"/>
              <a:ext cx="5758" cy="4316"/>
              <a:chOff x="0" y="4"/>
              <a:chExt cx="5758" cy="4316"/>
            </a:xfrm>
          </p:grpSpPr>
          <p:sp>
            <p:nvSpPr>
              <p:cNvPr id="1035" name="Freeform 6"/>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6" name="Freeform 7"/>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7" name="Freeform 8"/>
              <p:cNvSpPr>
                <a:spLocks/>
              </p:cNvSpPr>
              <p:nvPr/>
            </p:nvSpPr>
            <p:spPr bwMode="ltGray">
              <a:xfrm>
                <a:off x="1019" y="1155"/>
                <a:ext cx="4739" cy="12"/>
              </a:xfrm>
              <a:custGeom>
                <a:avLst/>
                <a:gdLst>
                  <a:gd name="T0" fmla="*/ 4754 w 4724"/>
                  <a:gd name="T1" fmla="*/ 0 h 12"/>
                  <a:gd name="T2" fmla="*/ 0 w 4724"/>
                  <a:gd name="T3" fmla="*/ 0 h 12"/>
                  <a:gd name="T4" fmla="*/ 0 w 4724"/>
                  <a:gd name="T5" fmla="*/ 12 h 12"/>
                  <a:gd name="T6" fmla="*/ 4754 w 4724"/>
                  <a:gd name="T7" fmla="*/ 12 h 12"/>
                  <a:gd name="T8" fmla="*/ 4754 w 4724"/>
                  <a:gd name="T9" fmla="*/ 0 h 12"/>
                  <a:gd name="T10" fmla="*/ 4754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8" name="Freeform 9"/>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9" name="Freeform 10"/>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131" name="Freeform 11"/>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a:defRPr/>
                </a:pPr>
                <a:endParaRPr lang="en-US"/>
              </a:p>
            </p:txBody>
          </p:sp>
          <p:sp>
            <p:nvSpPr>
              <p:cNvPr id="1041" name="Freeform 12"/>
              <p:cNvSpPr>
                <a:spLocks/>
              </p:cNvSpPr>
              <p:nvPr/>
            </p:nvSpPr>
            <p:spPr bwMode="ltGray">
              <a:xfrm>
                <a:off x="0" y="1155"/>
                <a:ext cx="351" cy="12"/>
              </a:xfrm>
              <a:custGeom>
                <a:avLst/>
                <a:gdLst>
                  <a:gd name="T0" fmla="*/ 0 w 251"/>
                  <a:gd name="T1" fmla="*/ 0 h 12"/>
                  <a:gd name="T2" fmla="*/ 0 w 251"/>
                  <a:gd name="T3" fmla="*/ 12 h 12"/>
                  <a:gd name="T4" fmla="*/ 491 w 251"/>
                  <a:gd name="T5" fmla="*/ 12 h 12"/>
                  <a:gd name="T6" fmla="*/ 491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2" name="Freeform 13"/>
              <p:cNvSpPr>
                <a:spLocks/>
              </p:cNvSpPr>
              <p:nvPr/>
            </p:nvSpPr>
            <p:spPr bwMode="ltGray">
              <a:xfrm>
                <a:off x="767" y="1155"/>
                <a:ext cx="252" cy="12"/>
              </a:xfrm>
              <a:custGeom>
                <a:avLst/>
                <a:gdLst>
                  <a:gd name="T0" fmla="*/ 253 w 251"/>
                  <a:gd name="T1" fmla="*/ 0 h 12"/>
                  <a:gd name="T2" fmla="*/ 0 w 251"/>
                  <a:gd name="T3" fmla="*/ 0 h 12"/>
                  <a:gd name="T4" fmla="*/ 0 w 251"/>
                  <a:gd name="T5" fmla="*/ 12 h 12"/>
                  <a:gd name="T6" fmla="*/ 253 w 251"/>
                  <a:gd name="T7" fmla="*/ 12 h 12"/>
                  <a:gd name="T8" fmla="*/ 253 w 251"/>
                  <a:gd name="T9" fmla="*/ 0 h 12"/>
                  <a:gd name="T10" fmla="*/ 253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134" name="Freeform 14"/>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a:defRPr/>
                </a:pPr>
                <a:endParaRPr lang="en-US"/>
              </a:p>
            </p:txBody>
          </p:sp>
        </p:grpSp>
      </p:grpSp>
      <p:sp>
        <p:nvSpPr>
          <p:cNvPr id="1027" name="Rectangle 15"/>
          <p:cNvSpPr>
            <a:spLocks noGrp="1" noChangeArrowheads="1"/>
          </p:cNvSpPr>
          <p:nvPr>
            <p:ph type="title"/>
          </p:nvPr>
        </p:nvSpPr>
        <p:spPr bwMode="auto">
          <a:xfrm>
            <a:off x="1066800" y="304800"/>
            <a:ext cx="75438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16"/>
          <p:cNvSpPr>
            <a:spLocks noGrp="1" noChangeArrowheads="1"/>
          </p:cNvSpPr>
          <p:nvPr>
            <p:ph type="body" idx="1"/>
          </p:nvPr>
        </p:nvSpPr>
        <p:spPr bwMode="auto">
          <a:xfrm>
            <a:off x="1066800" y="1981200"/>
            <a:ext cx="75438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3137" name="Rectangle 17"/>
          <p:cNvSpPr>
            <a:spLocks noGrp="1" noChangeArrowheads="1"/>
          </p:cNvSpPr>
          <p:nvPr>
            <p:ph type="dt" sz="half" idx="2"/>
          </p:nvPr>
        </p:nvSpPr>
        <p:spPr bwMode="auto">
          <a:xfrm>
            <a:off x="1066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latin typeface="+mn-lt"/>
              </a:defRPr>
            </a:lvl1pPr>
          </a:lstStyle>
          <a:p>
            <a:pPr>
              <a:defRPr/>
            </a:pPr>
            <a:endParaRPr lang="en-US"/>
          </a:p>
        </p:txBody>
      </p:sp>
      <p:sp>
        <p:nvSpPr>
          <p:cNvPr id="133138" name="Rectangle 18"/>
          <p:cNvSpPr>
            <a:spLocks noGrp="1" noChangeArrowheads="1"/>
          </p:cNvSpPr>
          <p:nvPr>
            <p:ph type="ftr" sz="quarter" idx="3"/>
          </p:nvPr>
        </p:nvSpPr>
        <p:spPr bwMode="auto">
          <a:xfrm>
            <a:off x="34290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latin typeface="+mn-lt"/>
              </a:defRPr>
            </a:lvl1pPr>
          </a:lstStyle>
          <a:p>
            <a:pPr>
              <a:defRPr/>
            </a:pPr>
            <a:endParaRPr lang="en-US"/>
          </a:p>
        </p:txBody>
      </p:sp>
      <p:sp>
        <p:nvSpPr>
          <p:cNvPr id="133139" name="Rectangle 19"/>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latin typeface="+mn-lt"/>
              </a:defRPr>
            </a:lvl1pPr>
          </a:lstStyle>
          <a:p>
            <a:pPr>
              <a:defRPr/>
            </a:pPr>
            <a:fld id="{9697C396-0A0D-4B00-9C5E-98E50ED3C15F}"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67"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 id="2147483764" r:id="rId12"/>
    <p:sldLayoutId id="2147483765" r:id="rId13"/>
    <p:sldLayoutId id="2147483766" r:id="rId14"/>
  </p:sldLayoutIdLst>
  <p:txStyles>
    <p:titleStyle>
      <a:lvl1pPr algn="ctr" rtl="0" eaLnBrk="0" fontAlgn="base" hangingPunct="0">
        <a:spcBef>
          <a:spcPct val="0"/>
        </a:spcBef>
        <a:spcAft>
          <a:spcPct val="0"/>
        </a:spcAft>
        <a:defRPr sz="4800" b="1">
          <a:solidFill>
            <a:schemeClr val="tx2"/>
          </a:solidFill>
          <a:latin typeface="+mj-lt"/>
          <a:ea typeface="+mj-ea"/>
          <a:cs typeface="+mj-cs"/>
        </a:defRPr>
      </a:lvl1pPr>
      <a:lvl2pPr algn="ctr" rtl="0" eaLnBrk="0" fontAlgn="base" hangingPunct="0">
        <a:spcBef>
          <a:spcPct val="0"/>
        </a:spcBef>
        <a:spcAft>
          <a:spcPct val="0"/>
        </a:spcAft>
        <a:defRPr sz="4800" b="1">
          <a:solidFill>
            <a:schemeClr val="tx2"/>
          </a:solidFill>
          <a:latin typeface="Tahoma" pitchFamily="34" charset="0"/>
        </a:defRPr>
      </a:lvl2pPr>
      <a:lvl3pPr algn="ctr" rtl="0" eaLnBrk="0" fontAlgn="base" hangingPunct="0">
        <a:spcBef>
          <a:spcPct val="0"/>
        </a:spcBef>
        <a:spcAft>
          <a:spcPct val="0"/>
        </a:spcAft>
        <a:defRPr sz="4800" b="1">
          <a:solidFill>
            <a:schemeClr val="tx2"/>
          </a:solidFill>
          <a:latin typeface="Tahoma" pitchFamily="34" charset="0"/>
        </a:defRPr>
      </a:lvl3pPr>
      <a:lvl4pPr algn="ctr" rtl="0" eaLnBrk="0" fontAlgn="base" hangingPunct="0">
        <a:spcBef>
          <a:spcPct val="0"/>
        </a:spcBef>
        <a:spcAft>
          <a:spcPct val="0"/>
        </a:spcAft>
        <a:defRPr sz="4800" b="1">
          <a:solidFill>
            <a:schemeClr val="tx2"/>
          </a:solidFill>
          <a:latin typeface="Tahoma" pitchFamily="34" charset="0"/>
        </a:defRPr>
      </a:lvl4pPr>
      <a:lvl5pPr algn="ctr" rtl="0" eaLnBrk="0" fontAlgn="base" hangingPunct="0">
        <a:spcBef>
          <a:spcPct val="0"/>
        </a:spcBef>
        <a:spcAft>
          <a:spcPct val="0"/>
        </a:spcAft>
        <a:defRPr sz="4800" b="1">
          <a:solidFill>
            <a:schemeClr val="tx2"/>
          </a:solidFill>
          <a:latin typeface="Tahoma" pitchFamily="34" charset="0"/>
        </a:defRPr>
      </a:lvl5pPr>
      <a:lvl6pPr marL="457200" algn="ctr" rtl="0" fontAlgn="base">
        <a:spcBef>
          <a:spcPct val="0"/>
        </a:spcBef>
        <a:spcAft>
          <a:spcPct val="0"/>
        </a:spcAft>
        <a:defRPr sz="4800" b="1">
          <a:solidFill>
            <a:schemeClr val="tx2"/>
          </a:solidFill>
          <a:latin typeface="Tahoma" pitchFamily="34" charset="0"/>
        </a:defRPr>
      </a:lvl6pPr>
      <a:lvl7pPr marL="914400" algn="ctr" rtl="0" fontAlgn="base">
        <a:spcBef>
          <a:spcPct val="0"/>
        </a:spcBef>
        <a:spcAft>
          <a:spcPct val="0"/>
        </a:spcAft>
        <a:defRPr sz="4800" b="1">
          <a:solidFill>
            <a:schemeClr val="tx2"/>
          </a:solidFill>
          <a:latin typeface="Tahoma" pitchFamily="34" charset="0"/>
        </a:defRPr>
      </a:lvl7pPr>
      <a:lvl8pPr marL="1371600" algn="ctr" rtl="0" fontAlgn="base">
        <a:spcBef>
          <a:spcPct val="0"/>
        </a:spcBef>
        <a:spcAft>
          <a:spcPct val="0"/>
        </a:spcAft>
        <a:defRPr sz="4800" b="1">
          <a:solidFill>
            <a:schemeClr val="tx2"/>
          </a:solidFill>
          <a:latin typeface="Tahoma" pitchFamily="34" charset="0"/>
        </a:defRPr>
      </a:lvl8pPr>
      <a:lvl9pPr marL="1828800" algn="ctr" rtl="0" fontAlgn="base">
        <a:spcBef>
          <a:spcPct val="0"/>
        </a:spcBef>
        <a:spcAft>
          <a:spcPct val="0"/>
        </a:spcAft>
        <a:defRPr sz="4800" b="1">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6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3200">
          <a:solidFill>
            <a:schemeClr val="tx1"/>
          </a:solidFill>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800">
          <a:solidFill>
            <a:schemeClr val="tx1"/>
          </a:solidFill>
          <a:latin typeface="+mn-lt"/>
        </a:defRPr>
      </a:lvl3pPr>
      <a:lvl4pPr marL="1600200" indent="-228600" algn="l" rtl="0" eaLnBrk="0" fontAlgn="base" hangingPunct="0">
        <a:spcBef>
          <a:spcPct val="20000"/>
        </a:spcBef>
        <a:spcAft>
          <a:spcPct val="0"/>
        </a:spcAft>
        <a:buClr>
          <a:schemeClr val="tx1"/>
        </a:buClr>
        <a:buChar char="–"/>
        <a:defRPr sz="2400">
          <a:solidFill>
            <a:schemeClr val="tx1"/>
          </a:solidFill>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400">
          <a:solidFill>
            <a:schemeClr val="tx1"/>
          </a:solidFill>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400">
          <a:solidFill>
            <a:schemeClr val="tx1"/>
          </a:solidFill>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400">
          <a:solidFill>
            <a:schemeClr val="tx1"/>
          </a:solidFill>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ext Box 4" descr="Rockville, MD &#10;June  2012&#10;"/>
          <p:cNvSpPr txBox="1">
            <a:spLocks noChangeArrowheads="1"/>
          </p:cNvSpPr>
          <p:nvPr/>
        </p:nvSpPr>
        <p:spPr bwMode="auto">
          <a:xfrm>
            <a:off x="3200400" y="5486400"/>
            <a:ext cx="2819400"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1600" b="1">
                <a:solidFill>
                  <a:srgbClr val="FFFFFF"/>
                </a:solidFill>
              </a:rPr>
              <a:t>Rockville, MD </a:t>
            </a:r>
          </a:p>
          <a:p>
            <a:pPr algn="ctr">
              <a:spcBef>
                <a:spcPct val="50000"/>
              </a:spcBef>
            </a:pPr>
            <a:r>
              <a:rPr lang="en-US" sz="1600" b="1">
                <a:solidFill>
                  <a:srgbClr val="FFFFFF"/>
                </a:solidFill>
              </a:rPr>
              <a:t>June  2012</a:t>
            </a:r>
          </a:p>
        </p:txBody>
      </p:sp>
      <p:sp>
        <p:nvSpPr>
          <p:cNvPr id="3075" name="Rectangle 3"/>
          <p:cNvSpPr>
            <a:spLocks noGrp="1" noChangeArrowheads="1"/>
          </p:cNvSpPr>
          <p:nvPr>
            <p:ph type="subTitle" idx="1"/>
          </p:nvPr>
        </p:nvSpPr>
        <p:spPr>
          <a:xfrm>
            <a:off x="1219200" y="2819400"/>
            <a:ext cx="6400800" cy="2514600"/>
          </a:xfrm>
        </p:spPr>
        <p:txBody>
          <a:bodyPr/>
          <a:lstStyle/>
          <a:p>
            <a:pPr eaLnBrk="1" hangingPunct="1">
              <a:lnSpc>
                <a:spcPct val="90000"/>
              </a:lnSpc>
            </a:pPr>
            <a:endParaRPr lang="en-US" sz="2800" b="1" smtClean="0">
              <a:solidFill>
                <a:srgbClr val="FFFFFF"/>
              </a:solidFill>
            </a:endParaRPr>
          </a:p>
          <a:p>
            <a:pPr eaLnBrk="1" hangingPunct="1">
              <a:lnSpc>
                <a:spcPct val="90000"/>
              </a:lnSpc>
            </a:pPr>
            <a:r>
              <a:rPr lang="en-US" sz="1800" b="1" smtClean="0">
                <a:solidFill>
                  <a:srgbClr val="FFFFFF"/>
                </a:solidFill>
              </a:rPr>
              <a:t>Dr. Dragan Momcilovic, Medicated Feeds Specialist</a:t>
            </a:r>
          </a:p>
          <a:p>
            <a:pPr eaLnBrk="1" hangingPunct="1">
              <a:lnSpc>
                <a:spcPct val="90000"/>
              </a:lnSpc>
            </a:pPr>
            <a:r>
              <a:rPr lang="en-US" sz="1800" b="1" smtClean="0">
                <a:solidFill>
                  <a:srgbClr val="FFFFFF"/>
                </a:solidFill>
              </a:rPr>
              <a:t>Dr. Gabriel Davila, Staff Fellow</a:t>
            </a:r>
          </a:p>
          <a:p>
            <a:pPr eaLnBrk="1" hangingPunct="1">
              <a:lnSpc>
                <a:spcPct val="90000"/>
              </a:lnSpc>
            </a:pPr>
            <a:endParaRPr lang="en-US" sz="1400" b="1" smtClean="0">
              <a:latin typeface="Arial" charset="0"/>
            </a:endParaRPr>
          </a:p>
          <a:p>
            <a:pPr eaLnBrk="1" hangingPunct="1">
              <a:lnSpc>
                <a:spcPct val="90000"/>
              </a:lnSpc>
            </a:pPr>
            <a:r>
              <a:rPr lang="en-US" sz="1400" b="1" smtClean="0">
                <a:latin typeface="Arial" charset="0"/>
              </a:rPr>
              <a:t>Food and Drug Administration</a:t>
            </a:r>
          </a:p>
          <a:p>
            <a:pPr eaLnBrk="1" hangingPunct="1">
              <a:lnSpc>
                <a:spcPct val="90000"/>
              </a:lnSpc>
            </a:pPr>
            <a:r>
              <a:rPr lang="en-US" sz="1400" b="1" smtClean="0">
                <a:latin typeface="Arial" charset="0"/>
              </a:rPr>
              <a:t>Center for Veterinary Medicine</a:t>
            </a:r>
          </a:p>
          <a:p>
            <a:pPr eaLnBrk="1" hangingPunct="1">
              <a:lnSpc>
                <a:spcPct val="90000"/>
              </a:lnSpc>
            </a:pPr>
            <a:r>
              <a:rPr lang="en-US" sz="1400" b="1" smtClean="0">
                <a:latin typeface="Arial" charset="0"/>
              </a:rPr>
              <a:t>Division of Animal Feeds</a:t>
            </a:r>
          </a:p>
          <a:p>
            <a:pPr eaLnBrk="1" hangingPunct="1">
              <a:lnSpc>
                <a:spcPct val="90000"/>
              </a:lnSpc>
            </a:pPr>
            <a:r>
              <a:rPr lang="en-US" sz="1400" b="1" smtClean="0">
                <a:latin typeface="Arial" charset="0"/>
              </a:rPr>
              <a:t>Medicated Feeds Team</a:t>
            </a:r>
          </a:p>
          <a:p>
            <a:pPr eaLnBrk="1" hangingPunct="1">
              <a:lnSpc>
                <a:spcPct val="90000"/>
              </a:lnSpc>
            </a:pPr>
            <a:endParaRPr lang="en-US" sz="1600" b="1" smtClean="0"/>
          </a:p>
        </p:txBody>
      </p:sp>
      <p:sp>
        <p:nvSpPr>
          <p:cNvPr id="3074" name="Rectangle 2"/>
          <p:cNvSpPr>
            <a:spLocks noGrp="1" noChangeArrowheads="1"/>
          </p:cNvSpPr>
          <p:nvPr>
            <p:ph type="ctrTitle"/>
          </p:nvPr>
        </p:nvSpPr>
        <p:spPr>
          <a:xfrm>
            <a:off x="533400" y="609600"/>
            <a:ext cx="8305800" cy="1295400"/>
          </a:xfrm>
        </p:spPr>
        <p:txBody>
          <a:bodyPr/>
          <a:lstStyle/>
          <a:p>
            <a:pPr eaLnBrk="1" hangingPunct="1"/>
            <a:r>
              <a:rPr lang="en-US" sz="4400" dirty="0" smtClean="0">
                <a:latin typeface="Arial" charset="0"/>
              </a:rPr>
              <a:t>Medicated Feeds Overview</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descr="o This slide contains a chart that describes the two drug categories in which new animal drugs for use in animal feeds are placed.  The slide states that Category I drugs are drugs with no withdrawal period required at the lowest use level for each species for which they are approved; and it states that Category II drugs are drugs with a withdrawal period required at the lowest use level for at least one of the species for which they are approved, Category II  drugs are drugs with a withdrawal period required at the lowest use level for at least one of the species for which they are approved and Category II drugs are drugs that are approved as veterinary feed directive. The drugs are organized in these two drug categories on the basis of their risk to create unsafe drug residues in products derived from the animals that were fed those drugs."/>
          <p:cNvGrpSpPr/>
          <p:nvPr/>
        </p:nvGrpSpPr>
        <p:grpSpPr>
          <a:xfrm>
            <a:off x="609600" y="304800"/>
            <a:ext cx="7924800" cy="6386513"/>
            <a:chOff x="609600" y="304800"/>
            <a:chExt cx="7924800" cy="6386513"/>
          </a:xfrm>
        </p:grpSpPr>
        <p:grpSp>
          <p:nvGrpSpPr>
            <p:cNvPr id="12290" name="Group 1" descr="This slide contains a chart that describes the two drug categories in which new animal drugs for use in animal feeds are placed.  The slide states that Category I drugs are drugs with no withdrawal period required at the lowest use level for each species for which they are approved; and it states that Category II drugs are drugs with a withdrawal period required at the lowest use level for at least one of the species for which they are approved, Category II  drugs are drugs with a withdrawal period required at the lowest use level for at least one of the species for which they are approved and Category II drugs are drugs that are approved as veterinary feed directive. The drugs are organized in these two drug categories on the basis of their risk to create unsafe drug residues in products derived from the animals that were fed those drugs."/>
            <p:cNvGrpSpPr>
              <a:grpSpLocks/>
            </p:cNvGrpSpPr>
            <p:nvPr/>
          </p:nvGrpSpPr>
          <p:grpSpPr bwMode="auto">
            <a:xfrm>
              <a:off x="609600" y="304800"/>
              <a:ext cx="7924800" cy="6386513"/>
              <a:chOff x="609600" y="304800"/>
              <a:chExt cx="7924800" cy="6386513"/>
            </a:xfrm>
          </p:grpSpPr>
          <p:sp>
            <p:nvSpPr>
              <p:cNvPr id="12292" name="Text Box 2" descr="Drug Categories &#10;"/>
              <p:cNvSpPr txBox="1">
                <a:spLocks noChangeArrowheads="1"/>
              </p:cNvSpPr>
              <p:nvPr/>
            </p:nvSpPr>
            <p:spPr bwMode="auto">
              <a:xfrm>
                <a:off x="3429000" y="304800"/>
                <a:ext cx="2209800" cy="711200"/>
              </a:xfrm>
              <a:prstGeom prst="rect">
                <a:avLst/>
              </a:prstGeom>
              <a:solidFill>
                <a:srgbClr val="FF6600"/>
              </a:solidFill>
              <a:ln w="9525" algn="ctr">
                <a:solidFill>
                  <a:schemeClr val="tx1"/>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Drug Categories</a:t>
                </a:r>
                <a:r>
                  <a:rPr lang="en-US" sz="2000" b="1">
                    <a:latin typeface="Tahoma" pitchFamily="34" charset="0"/>
                    <a:cs typeface="Arial" charset="0"/>
                  </a:rPr>
                  <a:t> </a:t>
                </a:r>
              </a:p>
            </p:txBody>
          </p:sp>
          <p:sp>
            <p:nvSpPr>
              <p:cNvPr id="12293" name="Text Box 3" descr="Category II&#10;"/>
              <p:cNvSpPr txBox="1">
                <a:spLocks noChangeArrowheads="1"/>
              </p:cNvSpPr>
              <p:nvPr/>
            </p:nvSpPr>
            <p:spPr bwMode="auto">
              <a:xfrm>
                <a:off x="5638800" y="1905000"/>
                <a:ext cx="1828800" cy="3968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Category II</a:t>
                </a:r>
                <a:endParaRPr lang="en-US" sz="2000" b="1">
                  <a:latin typeface="Tahoma" pitchFamily="34" charset="0"/>
                  <a:cs typeface="Arial" charset="0"/>
                </a:endParaRPr>
              </a:p>
            </p:txBody>
          </p:sp>
          <p:sp>
            <p:nvSpPr>
              <p:cNvPr id="12294" name="Text Box 4" descr="Category I&#10;"/>
              <p:cNvSpPr txBox="1">
                <a:spLocks noChangeArrowheads="1"/>
              </p:cNvSpPr>
              <p:nvPr/>
            </p:nvSpPr>
            <p:spPr bwMode="auto">
              <a:xfrm>
                <a:off x="1600200" y="1905000"/>
                <a:ext cx="1828800" cy="3968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Category I</a:t>
                </a:r>
              </a:p>
            </p:txBody>
          </p:sp>
          <p:sp>
            <p:nvSpPr>
              <p:cNvPr id="12295" name="Line 5"/>
              <p:cNvSpPr>
                <a:spLocks noChangeShapeType="1"/>
              </p:cNvSpPr>
              <p:nvPr/>
            </p:nvSpPr>
            <p:spPr bwMode="auto">
              <a:xfrm>
                <a:off x="4343400" y="10668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296" name="Line 6"/>
              <p:cNvSpPr>
                <a:spLocks noChangeShapeType="1"/>
              </p:cNvSpPr>
              <p:nvPr/>
            </p:nvSpPr>
            <p:spPr bwMode="auto">
              <a:xfrm>
                <a:off x="4724400" y="10668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297" name="Line 7"/>
              <p:cNvSpPr>
                <a:spLocks noChangeShapeType="1"/>
              </p:cNvSpPr>
              <p:nvPr/>
            </p:nvSpPr>
            <p:spPr bwMode="auto">
              <a:xfrm>
                <a:off x="4724400" y="1524000"/>
                <a:ext cx="1676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298" name="Line 8"/>
              <p:cNvSpPr>
                <a:spLocks noChangeShapeType="1"/>
              </p:cNvSpPr>
              <p:nvPr/>
            </p:nvSpPr>
            <p:spPr bwMode="auto">
              <a:xfrm flipH="1">
                <a:off x="2667000" y="1524000"/>
                <a:ext cx="1676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299" name="Line 9"/>
              <p:cNvSpPr>
                <a:spLocks noChangeShapeType="1"/>
              </p:cNvSpPr>
              <p:nvPr/>
            </p:nvSpPr>
            <p:spPr bwMode="auto">
              <a:xfrm>
                <a:off x="2667000" y="15240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2300" name="Line 10"/>
              <p:cNvSpPr>
                <a:spLocks noChangeShapeType="1"/>
              </p:cNvSpPr>
              <p:nvPr/>
            </p:nvSpPr>
            <p:spPr bwMode="auto">
              <a:xfrm>
                <a:off x="6400800" y="15240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2301" name="Text Box 11" descr="Drugs with no withdrawal period required at the lowest use level for each species for which they are approved&#10;"/>
              <p:cNvSpPr txBox="1">
                <a:spLocks noChangeArrowheads="1"/>
              </p:cNvSpPr>
              <p:nvPr/>
            </p:nvSpPr>
            <p:spPr bwMode="auto">
              <a:xfrm>
                <a:off x="914400" y="2819400"/>
                <a:ext cx="3352800" cy="9429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with no withdrawal period required at the lowest use level for each species for which they are approved</a:t>
                </a:r>
              </a:p>
            </p:txBody>
          </p:sp>
          <p:sp>
            <p:nvSpPr>
              <p:cNvPr id="12302" name="Text Box 12" descr="Drugs with a withdrawal period required at the lowest use level for at least one of the species for which they are approved&#10;"/>
              <p:cNvSpPr txBox="1">
                <a:spLocks noChangeArrowheads="1"/>
              </p:cNvSpPr>
              <p:nvPr/>
            </p:nvSpPr>
            <p:spPr bwMode="auto">
              <a:xfrm>
                <a:off x="4876800" y="2819400"/>
                <a:ext cx="3352800" cy="9429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with a withdrawal period required at the lowest use level for at least one of the species for which they are approved</a:t>
                </a:r>
              </a:p>
            </p:txBody>
          </p:sp>
          <p:sp>
            <p:nvSpPr>
              <p:cNvPr id="12303" name="Text Box 13" descr="Drugs regulated on a “no-residue” basis or  with a “zero” tolerance level because of a carcinogenic concern&#10;"/>
              <p:cNvSpPr txBox="1">
                <a:spLocks noChangeArrowheads="1"/>
              </p:cNvSpPr>
              <p:nvPr/>
            </p:nvSpPr>
            <p:spPr bwMode="auto">
              <a:xfrm>
                <a:off x="4876800" y="3962400"/>
                <a:ext cx="3352800" cy="739775"/>
              </a:xfrm>
              <a:prstGeom prst="rect">
                <a:avLst/>
              </a:prstGeom>
              <a:solidFill>
                <a:srgbClr val="FF6600"/>
              </a:solidFill>
              <a:ln w="9525" algn="ctr">
                <a:solidFill>
                  <a:srgbClr val="000000"/>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regulated on a “no-residue” basis or  with a “zero” tolerance level because of a carcinogenic concern</a:t>
                </a:r>
              </a:p>
            </p:txBody>
          </p:sp>
          <p:sp>
            <p:nvSpPr>
              <p:cNvPr id="12304" name="Text Box 14" descr="Drugs that are veterinary feed directive&#10;"/>
              <p:cNvSpPr txBox="1">
                <a:spLocks noChangeArrowheads="1"/>
              </p:cNvSpPr>
              <p:nvPr/>
            </p:nvSpPr>
            <p:spPr bwMode="auto">
              <a:xfrm>
                <a:off x="4876800" y="4876800"/>
                <a:ext cx="3352800" cy="527050"/>
              </a:xfrm>
              <a:prstGeom prst="rect">
                <a:avLst/>
              </a:prstGeom>
              <a:solidFill>
                <a:srgbClr val="FF6600"/>
              </a:solidFill>
              <a:ln w="9525" algn="ctr">
                <a:solidFill>
                  <a:srgbClr val="000000"/>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that are veterinary feed directive</a:t>
                </a:r>
              </a:p>
            </p:txBody>
          </p:sp>
          <p:sp>
            <p:nvSpPr>
              <p:cNvPr id="12305" name="Line 15"/>
              <p:cNvSpPr>
                <a:spLocks noChangeShapeType="1"/>
              </p:cNvSpPr>
              <p:nvPr/>
            </p:nvSpPr>
            <p:spPr bwMode="auto">
              <a:xfrm flipH="1">
                <a:off x="609600" y="2057400"/>
                <a:ext cx="990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06" name="Line 16"/>
              <p:cNvSpPr>
                <a:spLocks noChangeShapeType="1"/>
              </p:cNvSpPr>
              <p:nvPr/>
            </p:nvSpPr>
            <p:spPr bwMode="auto">
              <a:xfrm>
                <a:off x="609600" y="2057400"/>
                <a:ext cx="0" cy="1219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07" name="Line 17"/>
              <p:cNvSpPr>
                <a:spLocks noChangeShapeType="1"/>
              </p:cNvSpPr>
              <p:nvPr/>
            </p:nvSpPr>
            <p:spPr bwMode="auto">
              <a:xfrm>
                <a:off x="609600" y="32766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08" name="Line 18"/>
              <p:cNvSpPr>
                <a:spLocks noChangeShapeType="1"/>
              </p:cNvSpPr>
              <p:nvPr/>
            </p:nvSpPr>
            <p:spPr bwMode="auto">
              <a:xfrm>
                <a:off x="7467600" y="20574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09" name="Line 19"/>
              <p:cNvSpPr>
                <a:spLocks noChangeShapeType="1"/>
              </p:cNvSpPr>
              <p:nvPr/>
            </p:nvSpPr>
            <p:spPr bwMode="auto">
              <a:xfrm>
                <a:off x="8534400" y="2057400"/>
                <a:ext cx="0" cy="2057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10" name="Line 20"/>
              <p:cNvSpPr>
                <a:spLocks noChangeShapeType="1"/>
              </p:cNvSpPr>
              <p:nvPr/>
            </p:nvSpPr>
            <p:spPr bwMode="auto">
              <a:xfrm flipH="1">
                <a:off x="8229600" y="5105400"/>
                <a:ext cx="152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11" name="Line 21"/>
              <p:cNvSpPr>
                <a:spLocks noChangeShapeType="1"/>
              </p:cNvSpPr>
              <p:nvPr/>
            </p:nvSpPr>
            <p:spPr bwMode="auto">
              <a:xfrm flipH="1">
                <a:off x="8229600" y="4267200"/>
                <a:ext cx="152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12" name="Line 22"/>
              <p:cNvSpPr>
                <a:spLocks noChangeShapeType="1"/>
              </p:cNvSpPr>
              <p:nvPr/>
            </p:nvSpPr>
            <p:spPr bwMode="auto">
              <a:xfrm flipH="1">
                <a:off x="8229600" y="3276600"/>
                <a:ext cx="152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13" name="AutoShape 23"/>
              <p:cNvSpPr>
                <a:spLocks/>
              </p:cNvSpPr>
              <p:nvPr/>
            </p:nvSpPr>
            <p:spPr bwMode="auto">
              <a:xfrm rot="5400000">
                <a:off x="4419600" y="2438400"/>
                <a:ext cx="304800" cy="7315200"/>
              </a:xfrm>
              <a:prstGeom prst="rightBrace">
                <a:avLst>
                  <a:gd name="adj1" fmla="val 200000"/>
                  <a:gd name="adj2" fmla="val 5069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2314" name="Text Box 24" descr="Level of risk&#10;"/>
              <p:cNvSpPr txBox="1">
                <a:spLocks noChangeArrowheads="1"/>
              </p:cNvSpPr>
              <p:nvPr/>
            </p:nvSpPr>
            <p:spPr bwMode="auto">
              <a:xfrm>
                <a:off x="3810000" y="6324600"/>
                <a:ext cx="1752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Level of risk</a:t>
                </a:r>
              </a:p>
            </p:txBody>
          </p:sp>
          <p:sp>
            <p:nvSpPr>
              <p:cNvPr id="12315" name="Line 27"/>
              <p:cNvSpPr>
                <a:spLocks noChangeShapeType="1"/>
              </p:cNvSpPr>
              <p:nvPr/>
            </p:nvSpPr>
            <p:spPr bwMode="auto">
              <a:xfrm>
                <a:off x="4524375" y="1447800"/>
                <a:ext cx="0" cy="4724400"/>
              </a:xfrm>
              <a:prstGeom prst="line">
                <a:avLst/>
              </a:prstGeom>
              <a:noFill/>
              <a:ln w="25400">
                <a:solidFill>
                  <a:srgbClr val="FFFF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2316" name="Line 28"/>
              <p:cNvSpPr>
                <a:spLocks noChangeShapeType="1"/>
              </p:cNvSpPr>
              <p:nvPr/>
            </p:nvSpPr>
            <p:spPr bwMode="auto">
              <a:xfrm>
                <a:off x="8382000" y="3276600"/>
                <a:ext cx="0" cy="1828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2291" name="Line 29"/>
            <p:cNvSpPr>
              <a:spLocks noChangeShapeType="1"/>
            </p:cNvSpPr>
            <p:nvPr/>
          </p:nvSpPr>
          <p:spPr bwMode="auto">
            <a:xfrm>
              <a:off x="8382000" y="4114800"/>
              <a:ext cx="152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 name="Title 3"/>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descr="o This slide contains a chart that describes the two drug categories in which new animal drugs for use in animal feeds are placed.  The slide states that Category I drugs are drugs with no withdrawal period required at the lowest use level for each species for which they are approved; and it states that Category II drugs are drugs with a withdrawal period required at the lowest use level for at least one of the species for which they are approved, Category II  drugs are drugs with a withdrawal period required at the lowest use level for at least one of the species for which they are approved and Category II drugs are drugs that are approved as veterinary feed directive. The drugs are organized in these two drug categories on the basis of their risk to create unsafe drug residues in products derived from the animals that were fed those drugs. Drugs in Category I are less risky for unsafe residues."/>
          <p:cNvGrpSpPr/>
          <p:nvPr/>
        </p:nvGrpSpPr>
        <p:grpSpPr>
          <a:xfrm>
            <a:off x="381000" y="304800"/>
            <a:ext cx="8153400" cy="6386513"/>
            <a:chOff x="381000" y="304800"/>
            <a:chExt cx="8153400" cy="6386513"/>
          </a:xfrm>
        </p:grpSpPr>
        <p:sp>
          <p:nvSpPr>
            <p:cNvPr id="13314" name="Text Box 27" descr="Less risky&#10;"/>
            <p:cNvSpPr txBox="1">
              <a:spLocks noChangeArrowheads="1"/>
            </p:cNvSpPr>
            <p:nvPr/>
          </p:nvSpPr>
          <p:spPr bwMode="auto">
            <a:xfrm>
              <a:off x="1524000" y="5486400"/>
              <a:ext cx="1752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t>Less risky</a:t>
              </a:r>
            </a:p>
          </p:txBody>
        </p:sp>
        <p:grpSp>
          <p:nvGrpSpPr>
            <p:cNvPr id="13315" name="Group 1" descr="This slide contains a chart that describes the two drug categories in which new animal drugs for use in animal feeds are placed.  The slide states that Category I drugs are drugs with no withdrawal period required at the lowest use level for each species for which they are approved; and it states that Category II drugs are drugs with a withdrawal period required at the lowest use level for at least one of the species for which they are approved, Category II  drugs are drugs with a withdrawal period required at the lowest use level for at least one of the species for which they are approved and Category II drugs are drugs that are approved as veterinary feed directive. The drugs are organized in these two drug categories on the basis of their risk to create unsafe drug residues in products derived from the animals that were fed those drugs. Drugs in Category I are less risky for unsafe residues."/>
            <p:cNvGrpSpPr>
              <a:grpSpLocks/>
            </p:cNvGrpSpPr>
            <p:nvPr/>
          </p:nvGrpSpPr>
          <p:grpSpPr bwMode="auto">
            <a:xfrm>
              <a:off x="381000" y="304800"/>
              <a:ext cx="8153400" cy="6386513"/>
              <a:chOff x="381000" y="304800"/>
              <a:chExt cx="8153400" cy="6386513"/>
            </a:xfrm>
          </p:grpSpPr>
          <p:sp>
            <p:nvSpPr>
              <p:cNvPr id="13317" name="Rectangle 25"/>
              <p:cNvSpPr>
                <a:spLocks noChangeArrowheads="1"/>
              </p:cNvSpPr>
              <p:nvPr/>
            </p:nvSpPr>
            <p:spPr bwMode="auto">
              <a:xfrm>
                <a:off x="381000" y="1828800"/>
                <a:ext cx="3962400" cy="4114800"/>
              </a:xfrm>
              <a:prstGeom prst="rect">
                <a:avLst/>
              </a:prstGeom>
              <a:solidFill>
                <a:srgbClr val="FFFF99">
                  <a:alpha val="25882"/>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3318" name="Text Box 2" descr="Drug Categories &#10;"/>
              <p:cNvSpPr txBox="1">
                <a:spLocks noChangeArrowheads="1"/>
              </p:cNvSpPr>
              <p:nvPr/>
            </p:nvSpPr>
            <p:spPr bwMode="auto">
              <a:xfrm>
                <a:off x="3429000" y="304800"/>
                <a:ext cx="2209800" cy="711200"/>
              </a:xfrm>
              <a:prstGeom prst="rect">
                <a:avLst/>
              </a:prstGeom>
              <a:solidFill>
                <a:srgbClr val="FF6600"/>
              </a:solidFill>
              <a:ln w="9525" algn="ctr">
                <a:solidFill>
                  <a:schemeClr val="tx1"/>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Drug Categories</a:t>
                </a:r>
                <a:r>
                  <a:rPr lang="en-US" sz="2000" b="1">
                    <a:latin typeface="Tahoma" pitchFamily="34" charset="0"/>
                    <a:cs typeface="Arial" charset="0"/>
                  </a:rPr>
                  <a:t> </a:t>
                </a:r>
              </a:p>
            </p:txBody>
          </p:sp>
          <p:sp>
            <p:nvSpPr>
              <p:cNvPr id="13319" name="Text Box 3" descr="Category II&#10;"/>
              <p:cNvSpPr txBox="1">
                <a:spLocks noChangeArrowheads="1"/>
              </p:cNvSpPr>
              <p:nvPr/>
            </p:nvSpPr>
            <p:spPr bwMode="auto">
              <a:xfrm>
                <a:off x="5638800" y="1905000"/>
                <a:ext cx="1828800" cy="3968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Category II</a:t>
                </a:r>
                <a:endParaRPr lang="en-US" sz="2000" b="1">
                  <a:latin typeface="Tahoma" pitchFamily="34" charset="0"/>
                  <a:cs typeface="Arial" charset="0"/>
                </a:endParaRPr>
              </a:p>
            </p:txBody>
          </p:sp>
          <p:sp>
            <p:nvSpPr>
              <p:cNvPr id="13320" name="Text Box 4" descr="Category I&#10;"/>
              <p:cNvSpPr txBox="1">
                <a:spLocks noChangeArrowheads="1"/>
              </p:cNvSpPr>
              <p:nvPr/>
            </p:nvSpPr>
            <p:spPr bwMode="auto">
              <a:xfrm>
                <a:off x="1600200" y="1905000"/>
                <a:ext cx="1828800" cy="3968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Category I</a:t>
                </a:r>
              </a:p>
            </p:txBody>
          </p:sp>
          <p:sp>
            <p:nvSpPr>
              <p:cNvPr id="13321" name="Line 5"/>
              <p:cNvSpPr>
                <a:spLocks noChangeShapeType="1"/>
              </p:cNvSpPr>
              <p:nvPr/>
            </p:nvSpPr>
            <p:spPr bwMode="auto">
              <a:xfrm>
                <a:off x="4343400" y="10668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3322" name="Line 6"/>
              <p:cNvSpPr>
                <a:spLocks noChangeShapeType="1"/>
              </p:cNvSpPr>
              <p:nvPr/>
            </p:nvSpPr>
            <p:spPr bwMode="auto">
              <a:xfrm>
                <a:off x="4724400" y="10668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3323" name="Line 7"/>
              <p:cNvSpPr>
                <a:spLocks noChangeShapeType="1"/>
              </p:cNvSpPr>
              <p:nvPr/>
            </p:nvSpPr>
            <p:spPr bwMode="auto">
              <a:xfrm>
                <a:off x="4724400" y="1524000"/>
                <a:ext cx="1676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3324" name="Line 8"/>
              <p:cNvSpPr>
                <a:spLocks noChangeShapeType="1"/>
              </p:cNvSpPr>
              <p:nvPr/>
            </p:nvSpPr>
            <p:spPr bwMode="auto">
              <a:xfrm flipH="1">
                <a:off x="2667000" y="1524000"/>
                <a:ext cx="1676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3325" name="Line 9"/>
              <p:cNvSpPr>
                <a:spLocks noChangeShapeType="1"/>
              </p:cNvSpPr>
              <p:nvPr/>
            </p:nvSpPr>
            <p:spPr bwMode="auto">
              <a:xfrm>
                <a:off x="2667000" y="15240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3326" name="Line 10"/>
              <p:cNvSpPr>
                <a:spLocks noChangeShapeType="1"/>
              </p:cNvSpPr>
              <p:nvPr/>
            </p:nvSpPr>
            <p:spPr bwMode="auto">
              <a:xfrm>
                <a:off x="6400800" y="15240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3327" name="Text Box 11" descr="Drugs with no withdrawal period required at the lowest use level for each species for which they are approved&#10;"/>
              <p:cNvSpPr txBox="1">
                <a:spLocks noChangeArrowheads="1"/>
              </p:cNvSpPr>
              <p:nvPr/>
            </p:nvSpPr>
            <p:spPr bwMode="auto">
              <a:xfrm>
                <a:off x="914400" y="2819400"/>
                <a:ext cx="3352800" cy="9429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with no withdrawal period required at the lowest use level for each species for which they are approved</a:t>
                </a:r>
              </a:p>
            </p:txBody>
          </p:sp>
          <p:sp>
            <p:nvSpPr>
              <p:cNvPr id="13328" name="Text Box 12" descr="Drugs with a withdrawal period required at the lowest use level for at least one of the species for which they are approved&#10;"/>
              <p:cNvSpPr txBox="1">
                <a:spLocks noChangeArrowheads="1"/>
              </p:cNvSpPr>
              <p:nvPr/>
            </p:nvSpPr>
            <p:spPr bwMode="auto">
              <a:xfrm>
                <a:off x="4876800" y="2819400"/>
                <a:ext cx="3352800" cy="9429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with a withdrawal period required at the lowest use level for at least one of the species for which they are approved</a:t>
                </a:r>
              </a:p>
            </p:txBody>
          </p:sp>
          <p:sp>
            <p:nvSpPr>
              <p:cNvPr id="13329" name="Text Box 13" descr="Drugs regulated on a “no-residue” basis or  with a “zero” tolerance level because of a carcinogenic concern&#10;"/>
              <p:cNvSpPr txBox="1">
                <a:spLocks noChangeArrowheads="1"/>
              </p:cNvSpPr>
              <p:nvPr/>
            </p:nvSpPr>
            <p:spPr bwMode="auto">
              <a:xfrm>
                <a:off x="4876800" y="3962400"/>
                <a:ext cx="3352800" cy="739775"/>
              </a:xfrm>
              <a:prstGeom prst="rect">
                <a:avLst/>
              </a:prstGeom>
              <a:solidFill>
                <a:srgbClr val="FF6600"/>
              </a:solidFill>
              <a:ln w="9525" algn="ctr">
                <a:solidFill>
                  <a:srgbClr val="000000"/>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regulated on a “no-residue” basis or  with a “zero” tolerance level because of a carcinogenic concern</a:t>
                </a:r>
              </a:p>
            </p:txBody>
          </p:sp>
          <p:sp>
            <p:nvSpPr>
              <p:cNvPr id="13330" name="Text Box 14" descr="Drugs that are veterinary feed directive&#10;"/>
              <p:cNvSpPr txBox="1">
                <a:spLocks noChangeArrowheads="1"/>
              </p:cNvSpPr>
              <p:nvPr/>
            </p:nvSpPr>
            <p:spPr bwMode="auto">
              <a:xfrm>
                <a:off x="4876800" y="4876800"/>
                <a:ext cx="3352800" cy="527050"/>
              </a:xfrm>
              <a:prstGeom prst="rect">
                <a:avLst/>
              </a:prstGeom>
              <a:solidFill>
                <a:srgbClr val="FF6600"/>
              </a:solidFill>
              <a:ln w="9525" algn="ctr">
                <a:solidFill>
                  <a:srgbClr val="000000"/>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that are veterinary feed directive</a:t>
                </a:r>
              </a:p>
            </p:txBody>
          </p:sp>
          <p:sp>
            <p:nvSpPr>
              <p:cNvPr id="13331" name="Line 15"/>
              <p:cNvSpPr>
                <a:spLocks noChangeShapeType="1"/>
              </p:cNvSpPr>
              <p:nvPr/>
            </p:nvSpPr>
            <p:spPr bwMode="auto">
              <a:xfrm flipH="1">
                <a:off x="609600" y="2057400"/>
                <a:ext cx="990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2" name="Line 16"/>
              <p:cNvSpPr>
                <a:spLocks noChangeShapeType="1"/>
              </p:cNvSpPr>
              <p:nvPr/>
            </p:nvSpPr>
            <p:spPr bwMode="auto">
              <a:xfrm>
                <a:off x="609600" y="2057400"/>
                <a:ext cx="0" cy="1219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3" name="Line 17"/>
              <p:cNvSpPr>
                <a:spLocks noChangeShapeType="1"/>
              </p:cNvSpPr>
              <p:nvPr/>
            </p:nvSpPr>
            <p:spPr bwMode="auto">
              <a:xfrm>
                <a:off x="609600" y="32766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34" name="Line 18"/>
              <p:cNvSpPr>
                <a:spLocks noChangeShapeType="1"/>
              </p:cNvSpPr>
              <p:nvPr/>
            </p:nvSpPr>
            <p:spPr bwMode="auto">
              <a:xfrm>
                <a:off x="7467600" y="20574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5" name="Line 19"/>
              <p:cNvSpPr>
                <a:spLocks noChangeShapeType="1"/>
              </p:cNvSpPr>
              <p:nvPr/>
            </p:nvSpPr>
            <p:spPr bwMode="auto">
              <a:xfrm>
                <a:off x="8534400" y="2057400"/>
                <a:ext cx="0" cy="2057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6" name="Line 20"/>
              <p:cNvSpPr>
                <a:spLocks noChangeShapeType="1"/>
              </p:cNvSpPr>
              <p:nvPr/>
            </p:nvSpPr>
            <p:spPr bwMode="auto">
              <a:xfrm flipH="1">
                <a:off x="8229600" y="5105400"/>
                <a:ext cx="152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37" name="Line 21"/>
              <p:cNvSpPr>
                <a:spLocks noChangeShapeType="1"/>
              </p:cNvSpPr>
              <p:nvPr/>
            </p:nvSpPr>
            <p:spPr bwMode="auto">
              <a:xfrm flipH="1">
                <a:off x="8229600" y="4267200"/>
                <a:ext cx="152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38" name="Line 22"/>
              <p:cNvSpPr>
                <a:spLocks noChangeShapeType="1"/>
              </p:cNvSpPr>
              <p:nvPr/>
            </p:nvSpPr>
            <p:spPr bwMode="auto">
              <a:xfrm flipH="1">
                <a:off x="8229600" y="3276600"/>
                <a:ext cx="152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39" name="AutoShape 23"/>
              <p:cNvSpPr>
                <a:spLocks/>
              </p:cNvSpPr>
              <p:nvPr/>
            </p:nvSpPr>
            <p:spPr bwMode="auto">
              <a:xfrm rot="5400000">
                <a:off x="4419600" y="2438400"/>
                <a:ext cx="304800" cy="7315200"/>
              </a:xfrm>
              <a:prstGeom prst="rightBrace">
                <a:avLst>
                  <a:gd name="adj1" fmla="val 200000"/>
                  <a:gd name="adj2" fmla="val 5069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340" name="Text Box 24" descr="Level of risk&#10;"/>
              <p:cNvSpPr txBox="1">
                <a:spLocks noChangeArrowheads="1"/>
              </p:cNvSpPr>
              <p:nvPr/>
            </p:nvSpPr>
            <p:spPr bwMode="auto">
              <a:xfrm>
                <a:off x="3810000" y="6324600"/>
                <a:ext cx="1752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Level of risk</a:t>
                </a:r>
              </a:p>
            </p:txBody>
          </p:sp>
          <p:sp>
            <p:nvSpPr>
              <p:cNvPr id="13341" name="Line 28"/>
              <p:cNvSpPr>
                <a:spLocks noChangeShapeType="1"/>
              </p:cNvSpPr>
              <p:nvPr/>
            </p:nvSpPr>
            <p:spPr bwMode="auto">
              <a:xfrm>
                <a:off x="4524375" y="1447800"/>
                <a:ext cx="0" cy="4724400"/>
              </a:xfrm>
              <a:prstGeom prst="line">
                <a:avLst/>
              </a:prstGeom>
              <a:noFill/>
              <a:ln w="25400">
                <a:solidFill>
                  <a:srgbClr val="FFFF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342" name="Line 29"/>
              <p:cNvSpPr>
                <a:spLocks noChangeShapeType="1"/>
              </p:cNvSpPr>
              <p:nvPr/>
            </p:nvSpPr>
            <p:spPr bwMode="auto">
              <a:xfrm>
                <a:off x="8382000" y="3276600"/>
                <a:ext cx="0" cy="1828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3316" name="Line 30"/>
            <p:cNvSpPr>
              <a:spLocks noChangeShapeType="1"/>
            </p:cNvSpPr>
            <p:nvPr/>
          </p:nvSpPr>
          <p:spPr bwMode="auto">
            <a:xfrm>
              <a:off x="8382000" y="4114800"/>
              <a:ext cx="152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 name="Title 3"/>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descr="This slide contains a chart that describes the two drug categories in which new animal drugs for use in animal feeds are placed.  The slide states that Category I drugs are drugs with no withdrawal period required at the lowest use level for each species for which they are approved; and it states that Category II drugs are drugs with a withdrawal period required at the lowest use level for at least one of the species for which they are approved, Category II  drugs are drugs with a withdrawal period required at the lowest use level for at least one of the species for which they are approved and Category II drugs are drugs that are approved as veterinary feed directive. The drugs are organized in these two drug categories on the basis of their risk to create unsafe drug residues in products derived from the animals that were fed those drugs. Drugs in Category I are less risky for unsafe residues while drugs in Category II are more risky for unsafe residues in products for human consumption."/>
          <p:cNvGrpSpPr/>
          <p:nvPr/>
        </p:nvGrpSpPr>
        <p:grpSpPr>
          <a:xfrm>
            <a:off x="381000" y="304800"/>
            <a:ext cx="8305800" cy="6386513"/>
            <a:chOff x="381000" y="304800"/>
            <a:chExt cx="8305800" cy="6386513"/>
          </a:xfrm>
        </p:grpSpPr>
        <p:grpSp>
          <p:nvGrpSpPr>
            <p:cNvPr id="14338" name="Group 1" descr="This slide contains a chart that describes the two drug categories in which new animal drugs for use in animal feeds are placed.  The slide states that Category I drugs are drugs with no withdrawal period required at the lowest use level for each species for which they are approved; and it states that Category II drugs are drugs with a withdrawal period required at the lowest use level for at least one of the species for which they are approved, Category II  drugs are drugs with a withdrawal period required at the lowest use level for at least one of the species for which they are approved and Category II drugs are drugs that are approved as veterinary feed directive. The drugs are organized in these two drug categories on the basis of their risk to create unsafe drug residues in products derived from the animals that were fed those drugs. Drugs in Category I are less risky for unsafe residues while drugs in Category II are more risky for unsafe residues in products for human consumption."/>
            <p:cNvGrpSpPr>
              <a:grpSpLocks/>
            </p:cNvGrpSpPr>
            <p:nvPr/>
          </p:nvGrpSpPr>
          <p:grpSpPr bwMode="auto">
            <a:xfrm>
              <a:off x="381000" y="304800"/>
              <a:ext cx="8305800" cy="6386513"/>
              <a:chOff x="381000" y="304800"/>
              <a:chExt cx="8305800" cy="6386513"/>
            </a:xfrm>
          </p:grpSpPr>
          <p:sp>
            <p:nvSpPr>
              <p:cNvPr id="14340" name="Rectangle 29"/>
              <p:cNvSpPr>
                <a:spLocks noChangeArrowheads="1"/>
              </p:cNvSpPr>
              <p:nvPr/>
            </p:nvSpPr>
            <p:spPr bwMode="auto">
              <a:xfrm>
                <a:off x="381000" y="1828800"/>
                <a:ext cx="3962400" cy="4114800"/>
              </a:xfrm>
              <a:prstGeom prst="rect">
                <a:avLst/>
              </a:prstGeom>
              <a:solidFill>
                <a:srgbClr val="FFFF99">
                  <a:alpha val="25882"/>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4341" name="Rectangle 30"/>
              <p:cNvSpPr>
                <a:spLocks noChangeArrowheads="1"/>
              </p:cNvSpPr>
              <p:nvPr/>
            </p:nvSpPr>
            <p:spPr bwMode="auto">
              <a:xfrm>
                <a:off x="4724400" y="1828800"/>
                <a:ext cx="3962400" cy="4114800"/>
              </a:xfrm>
              <a:prstGeom prst="rect">
                <a:avLst/>
              </a:prstGeom>
              <a:solidFill>
                <a:srgbClr val="FF0000">
                  <a:alpha val="25098"/>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4342" name="Text Box 3" descr="Drug Categories &#10;"/>
              <p:cNvSpPr txBox="1">
                <a:spLocks noChangeArrowheads="1"/>
              </p:cNvSpPr>
              <p:nvPr/>
            </p:nvSpPr>
            <p:spPr bwMode="auto">
              <a:xfrm>
                <a:off x="3429000" y="304800"/>
                <a:ext cx="2209800" cy="711200"/>
              </a:xfrm>
              <a:prstGeom prst="rect">
                <a:avLst/>
              </a:prstGeom>
              <a:solidFill>
                <a:srgbClr val="FF6600"/>
              </a:solidFill>
              <a:ln w="9525" algn="ctr">
                <a:solidFill>
                  <a:schemeClr val="tx1"/>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Drug Categories</a:t>
                </a:r>
                <a:r>
                  <a:rPr lang="en-US" sz="2000" b="1">
                    <a:latin typeface="Tahoma" pitchFamily="34" charset="0"/>
                    <a:cs typeface="Arial" charset="0"/>
                  </a:rPr>
                  <a:t> </a:t>
                </a:r>
              </a:p>
            </p:txBody>
          </p:sp>
          <p:sp>
            <p:nvSpPr>
              <p:cNvPr id="14343" name="Text Box 4" descr="Category II&#10;"/>
              <p:cNvSpPr txBox="1">
                <a:spLocks noChangeArrowheads="1"/>
              </p:cNvSpPr>
              <p:nvPr/>
            </p:nvSpPr>
            <p:spPr bwMode="auto">
              <a:xfrm>
                <a:off x="5638800" y="1905000"/>
                <a:ext cx="1828800" cy="3968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Category II</a:t>
                </a:r>
                <a:endParaRPr lang="en-US" sz="2000" b="1">
                  <a:latin typeface="Tahoma" pitchFamily="34" charset="0"/>
                  <a:cs typeface="Arial" charset="0"/>
                </a:endParaRPr>
              </a:p>
            </p:txBody>
          </p:sp>
          <p:sp>
            <p:nvSpPr>
              <p:cNvPr id="14344" name="Text Box 5" descr="Category I&#10;"/>
              <p:cNvSpPr txBox="1">
                <a:spLocks noChangeArrowheads="1"/>
              </p:cNvSpPr>
              <p:nvPr/>
            </p:nvSpPr>
            <p:spPr bwMode="auto">
              <a:xfrm>
                <a:off x="1600200" y="1905000"/>
                <a:ext cx="1828800" cy="3968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Category I</a:t>
                </a:r>
              </a:p>
            </p:txBody>
          </p:sp>
          <p:sp>
            <p:nvSpPr>
              <p:cNvPr id="14345" name="Line 6"/>
              <p:cNvSpPr>
                <a:spLocks noChangeShapeType="1"/>
              </p:cNvSpPr>
              <p:nvPr/>
            </p:nvSpPr>
            <p:spPr bwMode="auto">
              <a:xfrm>
                <a:off x="4343400" y="10668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4346" name="Line 7"/>
              <p:cNvSpPr>
                <a:spLocks noChangeShapeType="1"/>
              </p:cNvSpPr>
              <p:nvPr/>
            </p:nvSpPr>
            <p:spPr bwMode="auto">
              <a:xfrm>
                <a:off x="4724400" y="10668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4347" name="Line 8"/>
              <p:cNvSpPr>
                <a:spLocks noChangeShapeType="1"/>
              </p:cNvSpPr>
              <p:nvPr/>
            </p:nvSpPr>
            <p:spPr bwMode="auto">
              <a:xfrm>
                <a:off x="4724400" y="1524000"/>
                <a:ext cx="1676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4348" name="Line 9"/>
              <p:cNvSpPr>
                <a:spLocks noChangeShapeType="1"/>
              </p:cNvSpPr>
              <p:nvPr/>
            </p:nvSpPr>
            <p:spPr bwMode="auto">
              <a:xfrm flipH="1">
                <a:off x="2667000" y="1524000"/>
                <a:ext cx="1676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4349" name="Line 10"/>
              <p:cNvSpPr>
                <a:spLocks noChangeShapeType="1"/>
              </p:cNvSpPr>
              <p:nvPr/>
            </p:nvSpPr>
            <p:spPr bwMode="auto">
              <a:xfrm>
                <a:off x="2667000" y="15240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4350" name="Line 11"/>
              <p:cNvSpPr>
                <a:spLocks noChangeShapeType="1"/>
              </p:cNvSpPr>
              <p:nvPr/>
            </p:nvSpPr>
            <p:spPr bwMode="auto">
              <a:xfrm>
                <a:off x="6400800" y="15240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4351" name="Text Box 13" descr="Drugs with no withdrawal period required at the lowest use level for each species for which they are approved&#10;"/>
              <p:cNvSpPr txBox="1">
                <a:spLocks noChangeArrowheads="1"/>
              </p:cNvSpPr>
              <p:nvPr/>
            </p:nvSpPr>
            <p:spPr bwMode="auto">
              <a:xfrm>
                <a:off x="914400" y="2819400"/>
                <a:ext cx="3352800" cy="9429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with no withdrawal period required at the lowest use level for each species for which they are approved</a:t>
                </a:r>
              </a:p>
            </p:txBody>
          </p:sp>
          <p:sp>
            <p:nvSpPr>
              <p:cNvPr id="14352" name="Text Box 14" descr="Drugs with a withdrawal period required at the lowest use level for at least one of the species for which they are approved&#10;"/>
              <p:cNvSpPr txBox="1">
                <a:spLocks noChangeArrowheads="1"/>
              </p:cNvSpPr>
              <p:nvPr/>
            </p:nvSpPr>
            <p:spPr bwMode="auto">
              <a:xfrm>
                <a:off x="4876800" y="2819400"/>
                <a:ext cx="3352800" cy="9429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with a withdrawal period required at the lowest use level for at least one of the species for which they are approved</a:t>
                </a:r>
              </a:p>
            </p:txBody>
          </p:sp>
          <p:sp>
            <p:nvSpPr>
              <p:cNvPr id="14353" name="Text Box 15" descr="Drugs regulated on a “no-residue” basis or  with a “zero” tolerance level because of a carcinogenic concern&#10;"/>
              <p:cNvSpPr txBox="1">
                <a:spLocks noChangeArrowheads="1"/>
              </p:cNvSpPr>
              <p:nvPr/>
            </p:nvSpPr>
            <p:spPr bwMode="auto">
              <a:xfrm>
                <a:off x="4876800" y="3962400"/>
                <a:ext cx="3352800" cy="739775"/>
              </a:xfrm>
              <a:prstGeom prst="rect">
                <a:avLst/>
              </a:prstGeom>
              <a:solidFill>
                <a:srgbClr val="FF6600"/>
              </a:solidFill>
              <a:ln w="9525" algn="ctr">
                <a:solidFill>
                  <a:srgbClr val="000000"/>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regulated on a “no-residue” basis or  with a “zero” tolerance level because of a carcinogenic concern</a:t>
                </a:r>
              </a:p>
            </p:txBody>
          </p:sp>
          <p:sp>
            <p:nvSpPr>
              <p:cNvPr id="14354" name="Text Box 17" descr="Drugs that are veterinary feed directive&#10;"/>
              <p:cNvSpPr txBox="1">
                <a:spLocks noChangeArrowheads="1"/>
              </p:cNvSpPr>
              <p:nvPr/>
            </p:nvSpPr>
            <p:spPr bwMode="auto">
              <a:xfrm>
                <a:off x="4876800" y="4876800"/>
                <a:ext cx="3352800" cy="527050"/>
              </a:xfrm>
              <a:prstGeom prst="rect">
                <a:avLst/>
              </a:prstGeom>
              <a:solidFill>
                <a:srgbClr val="FF6600"/>
              </a:solidFill>
              <a:ln w="9525" algn="ctr">
                <a:solidFill>
                  <a:srgbClr val="000000"/>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that are veterinary feed directive</a:t>
                </a:r>
              </a:p>
            </p:txBody>
          </p:sp>
          <p:sp>
            <p:nvSpPr>
              <p:cNvPr id="14355" name="Line 18"/>
              <p:cNvSpPr>
                <a:spLocks noChangeShapeType="1"/>
              </p:cNvSpPr>
              <p:nvPr/>
            </p:nvSpPr>
            <p:spPr bwMode="auto">
              <a:xfrm flipH="1">
                <a:off x="609600" y="2057400"/>
                <a:ext cx="990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56" name="Line 19"/>
              <p:cNvSpPr>
                <a:spLocks noChangeShapeType="1"/>
              </p:cNvSpPr>
              <p:nvPr/>
            </p:nvSpPr>
            <p:spPr bwMode="auto">
              <a:xfrm>
                <a:off x="609600" y="2057400"/>
                <a:ext cx="0" cy="1219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57" name="Line 20"/>
              <p:cNvSpPr>
                <a:spLocks noChangeShapeType="1"/>
              </p:cNvSpPr>
              <p:nvPr/>
            </p:nvSpPr>
            <p:spPr bwMode="auto">
              <a:xfrm>
                <a:off x="609600" y="32766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358" name="Line 21"/>
              <p:cNvSpPr>
                <a:spLocks noChangeShapeType="1"/>
              </p:cNvSpPr>
              <p:nvPr/>
            </p:nvSpPr>
            <p:spPr bwMode="auto">
              <a:xfrm>
                <a:off x="7467600" y="20574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59" name="Line 22"/>
              <p:cNvSpPr>
                <a:spLocks noChangeShapeType="1"/>
              </p:cNvSpPr>
              <p:nvPr/>
            </p:nvSpPr>
            <p:spPr bwMode="auto">
              <a:xfrm>
                <a:off x="8534400" y="2057400"/>
                <a:ext cx="0" cy="2057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60" name="Line 23"/>
              <p:cNvSpPr>
                <a:spLocks noChangeShapeType="1"/>
              </p:cNvSpPr>
              <p:nvPr/>
            </p:nvSpPr>
            <p:spPr bwMode="auto">
              <a:xfrm flipH="1">
                <a:off x="8229600" y="5105400"/>
                <a:ext cx="152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361" name="Line 24"/>
              <p:cNvSpPr>
                <a:spLocks noChangeShapeType="1"/>
              </p:cNvSpPr>
              <p:nvPr/>
            </p:nvSpPr>
            <p:spPr bwMode="auto">
              <a:xfrm flipH="1">
                <a:off x="8229600" y="4267200"/>
                <a:ext cx="152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362" name="Line 25"/>
              <p:cNvSpPr>
                <a:spLocks noChangeShapeType="1"/>
              </p:cNvSpPr>
              <p:nvPr/>
            </p:nvSpPr>
            <p:spPr bwMode="auto">
              <a:xfrm flipH="1">
                <a:off x="8229600" y="3276600"/>
                <a:ext cx="152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363" name="AutoShape 27"/>
              <p:cNvSpPr>
                <a:spLocks/>
              </p:cNvSpPr>
              <p:nvPr/>
            </p:nvSpPr>
            <p:spPr bwMode="auto">
              <a:xfrm rot="5400000">
                <a:off x="4419600" y="2438400"/>
                <a:ext cx="304800" cy="7315200"/>
              </a:xfrm>
              <a:prstGeom prst="rightBrace">
                <a:avLst>
                  <a:gd name="adj1" fmla="val 200000"/>
                  <a:gd name="adj2" fmla="val 5069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4364" name="Text Box 28" descr="Level of risk&#10;"/>
              <p:cNvSpPr txBox="1">
                <a:spLocks noChangeArrowheads="1"/>
              </p:cNvSpPr>
              <p:nvPr/>
            </p:nvSpPr>
            <p:spPr bwMode="auto">
              <a:xfrm>
                <a:off x="3810000" y="6324600"/>
                <a:ext cx="1752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Level of risk</a:t>
                </a:r>
              </a:p>
            </p:txBody>
          </p:sp>
          <p:sp>
            <p:nvSpPr>
              <p:cNvPr id="14365" name="Text Box 31" descr="Less risky&#10;"/>
              <p:cNvSpPr txBox="1">
                <a:spLocks noChangeArrowheads="1"/>
              </p:cNvSpPr>
              <p:nvPr/>
            </p:nvSpPr>
            <p:spPr bwMode="auto">
              <a:xfrm>
                <a:off x="1524000" y="5486400"/>
                <a:ext cx="1752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t>Less risky</a:t>
                </a:r>
              </a:p>
            </p:txBody>
          </p:sp>
          <p:sp>
            <p:nvSpPr>
              <p:cNvPr id="14366" name="Text Box 32" descr="More risky&#10;"/>
              <p:cNvSpPr txBox="1">
                <a:spLocks noChangeArrowheads="1"/>
              </p:cNvSpPr>
              <p:nvPr/>
            </p:nvSpPr>
            <p:spPr bwMode="auto">
              <a:xfrm>
                <a:off x="5638800" y="5486400"/>
                <a:ext cx="1752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t>More risky</a:t>
                </a:r>
              </a:p>
            </p:txBody>
          </p:sp>
          <p:sp>
            <p:nvSpPr>
              <p:cNvPr id="14367" name="Line 33"/>
              <p:cNvSpPr>
                <a:spLocks noChangeShapeType="1"/>
              </p:cNvSpPr>
              <p:nvPr/>
            </p:nvSpPr>
            <p:spPr bwMode="auto">
              <a:xfrm>
                <a:off x="4524375" y="1447800"/>
                <a:ext cx="0" cy="4724400"/>
              </a:xfrm>
              <a:prstGeom prst="line">
                <a:avLst/>
              </a:prstGeom>
              <a:noFill/>
              <a:ln w="25400">
                <a:solidFill>
                  <a:srgbClr val="FFFF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4368" name="Line 34"/>
              <p:cNvSpPr>
                <a:spLocks noChangeShapeType="1"/>
              </p:cNvSpPr>
              <p:nvPr/>
            </p:nvSpPr>
            <p:spPr bwMode="auto">
              <a:xfrm>
                <a:off x="8382000" y="3276600"/>
                <a:ext cx="0" cy="1828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4339" name="Line 35"/>
            <p:cNvSpPr>
              <a:spLocks noChangeShapeType="1"/>
            </p:cNvSpPr>
            <p:nvPr/>
          </p:nvSpPr>
          <p:spPr bwMode="auto">
            <a:xfrm>
              <a:off x="8382000" y="4114800"/>
              <a:ext cx="152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 name="Title 3"/>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body" idx="1"/>
          </p:nvPr>
        </p:nvSpPr>
        <p:spPr>
          <a:xfrm>
            <a:off x="228600" y="2438400"/>
            <a:ext cx="8077200" cy="3200400"/>
          </a:xfrm>
        </p:spPr>
        <p:txBody>
          <a:bodyPr/>
          <a:lstStyle/>
          <a:p>
            <a:pPr>
              <a:buClr>
                <a:schemeClr val="accent2"/>
              </a:buClr>
              <a:buFont typeface="Wingdings" pitchFamily="2" charset="2"/>
              <a:buNone/>
            </a:pPr>
            <a:r>
              <a:rPr lang="en-US" sz="2800" b="1" dirty="0" smtClean="0">
                <a:solidFill>
                  <a:schemeClr val="accent2"/>
                </a:solidFill>
                <a:latin typeface="Arial" charset="0"/>
              </a:rPr>
              <a:t>			</a:t>
            </a:r>
            <a:r>
              <a:rPr lang="en-US" sz="2800" b="1" dirty="0" smtClean="0">
                <a:solidFill>
                  <a:srgbClr val="FFFFFF"/>
                </a:solidFill>
              </a:rPr>
              <a:t>Medicated Feeds are distributed:</a:t>
            </a:r>
          </a:p>
          <a:p>
            <a:pPr>
              <a:buClr>
                <a:schemeClr val="accent2"/>
              </a:buClr>
              <a:buFont typeface="Wingdings" pitchFamily="2" charset="2"/>
              <a:buNone/>
            </a:pPr>
            <a:endParaRPr lang="en-US" sz="2800" b="1" dirty="0" smtClean="0">
              <a:solidFill>
                <a:schemeClr val="accent2"/>
              </a:solidFill>
              <a:latin typeface="Arial" charset="0"/>
            </a:endParaRPr>
          </a:p>
          <a:p>
            <a:pPr>
              <a:buClr>
                <a:schemeClr val="accent2"/>
              </a:buClr>
              <a:buFont typeface="Wingdings" pitchFamily="2" charset="2"/>
              <a:buNone/>
            </a:pPr>
            <a:r>
              <a:rPr lang="en-US" sz="2800" b="1" dirty="0" smtClean="0">
                <a:solidFill>
                  <a:schemeClr val="accent2"/>
                </a:solidFill>
                <a:latin typeface="Arial" charset="0"/>
              </a:rPr>
              <a:t>			</a:t>
            </a:r>
            <a:r>
              <a:rPr lang="en-US" sz="2400" b="1" dirty="0" smtClean="0">
                <a:solidFill>
                  <a:srgbClr val="FFFFFF"/>
                </a:solidFill>
                <a:latin typeface="Arial" charset="0"/>
              </a:rPr>
              <a:t>- Over-The-Counter</a:t>
            </a:r>
          </a:p>
          <a:p>
            <a:pPr>
              <a:buClr>
                <a:schemeClr val="accent2"/>
              </a:buClr>
              <a:buFont typeface="Wingdings" pitchFamily="2" charset="2"/>
              <a:buNone/>
            </a:pPr>
            <a:endParaRPr lang="en-US" sz="2400" b="1" dirty="0" smtClean="0">
              <a:solidFill>
                <a:srgbClr val="FFFFFF"/>
              </a:solidFill>
              <a:latin typeface="Arial" charset="0"/>
            </a:endParaRPr>
          </a:p>
          <a:p>
            <a:pPr>
              <a:buClr>
                <a:schemeClr val="accent2"/>
              </a:buClr>
              <a:buFont typeface="Wingdings" pitchFamily="2" charset="2"/>
              <a:buNone/>
            </a:pPr>
            <a:r>
              <a:rPr lang="en-US" sz="2400" b="1" dirty="0" smtClean="0">
                <a:solidFill>
                  <a:srgbClr val="FFFFFF"/>
                </a:solidFill>
                <a:latin typeface="Arial" charset="0"/>
              </a:rPr>
              <a:t>			- Veterinary Feed Directive</a:t>
            </a:r>
            <a:endParaRPr lang="en-US" sz="2800" b="1" dirty="0" smtClean="0">
              <a:solidFill>
                <a:srgbClr val="FFFFFF"/>
              </a:solidFill>
              <a:latin typeface="Arial" charset="0"/>
            </a:endParaRPr>
          </a:p>
          <a:p>
            <a:endParaRPr lang="en-US" sz="2800" b="1" dirty="0" smtClean="0">
              <a:solidFill>
                <a:schemeClr val="accent2"/>
              </a:solidFill>
              <a:latin typeface="Arial" charset="0"/>
            </a:endParaRPr>
          </a:p>
        </p:txBody>
      </p:sp>
      <p:sp>
        <p:nvSpPr>
          <p:cNvPr id="15363" name="Rectangle 4"/>
          <p:cNvSpPr>
            <a:spLocks noGrp="1" noChangeArrowheads="1"/>
          </p:cNvSpPr>
          <p:nvPr>
            <p:ph type="title"/>
          </p:nvPr>
        </p:nvSpPr>
        <p:spPr>
          <a:xfrm>
            <a:off x="990600" y="609600"/>
            <a:ext cx="7772400" cy="1143000"/>
          </a:xfrm>
        </p:spPr>
        <p:txBody>
          <a:bodyPr/>
          <a:lstStyle/>
          <a:p>
            <a:pPr algn="l"/>
            <a:r>
              <a:rPr lang="en-US" sz="4000" dirty="0" smtClean="0">
                <a:latin typeface="Arial" charset="0"/>
              </a:rPr>
              <a:t>Types of Distribution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1066800" y="2895600"/>
            <a:ext cx="7543800" cy="1431925"/>
          </a:xfrm>
        </p:spPr>
        <p:txBody>
          <a:bodyPr/>
          <a:lstStyle/>
          <a:p>
            <a:pPr>
              <a:defRPr/>
            </a:pPr>
            <a:r>
              <a:rPr lang="en-US" sz="4000" kern="1200" dirty="0" smtClean="0">
                <a:solidFill>
                  <a:schemeClr val="tx1"/>
                </a:solidFill>
                <a:latin typeface="Arial"/>
                <a:ea typeface="+mn-ea"/>
                <a:cs typeface="+mn-cs"/>
              </a:rPr>
              <a:t>Medicated Products</a:t>
            </a:r>
            <a:br>
              <a:rPr lang="en-US" sz="4000" kern="1200" dirty="0" smtClean="0">
                <a:solidFill>
                  <a:schemeClr val="tx1"/>
                </a:solidFill>
                <a:latin typeface="Arial"/>
                <a:ea typeface="+mn-ea"/>
                <a:cs typeface="+mn-cs"/>
              </a:rPr>
            </a:br>
            <a:r>
              <a:rPr lang="en-US" dirty="0" smtClean="0">
                <a:solidFill>
                  <a:schemeClr val="accent2"/>
                </a:solidFill>
              </a:rPr>
              <a:t/>
            </a:r>
            <a:br>
              <a:rPr lang="en-US" dirty="0" smtClean="0">
                <a:solidFill>
                  <a:schemeClr val="accent2"/>
                </a:solidFill>
              </a:rPr>
            </a:br>
            <a:r>
              <a:rPr lang="en-US" dirty="0" smtClean="0">
                <a:solidFill>
                  <a:schemeClr val="accent2"/>
                </a:solidFill>
              </a:rPr>
              <a:t> </a:t>
            </a:r>
            <a:r>
              <a:rPr lang="en-US" sz="2400" dirty="0" smtClean="0"/>
              <a:t>Type A medicated article </a:t>
            </a:r>
            <a:br>
              <a:rPr lang="en-US" sz="2400" dirty="0" smtClean="0"/>
            </a:br>
            <a:r>
              <a:rPr lang="en-US" sz="2400" dirty="0" smtClean="0"/>
              <a:t/>
            </a:r>
            <a:br>
              <a:rPr lang="en-US" sz="2400" dirty="0" smtClean="0"/>
            </a:br>
            <a:r>
              <a:rPr lang="en-US" sz="2400" dirty="0" smtClean="0"/>
              <a:t> Type B medicated feed</a:t>
            </a:r>
            <a:br>
              <a:rPr lang="en-US" sz="2400" dirty="0" smtClean="0"/>
            </a:br>
            <a:r>
              <a:rPr lang="en-US" sz="2400" dirty="0" smtClean="0"/>
              <a:t/>
            </a:r>
            <a:br>
              <a:rPr lang="en-US" sz="2400" dirty="0" smtClean="0"/>
            </a:br>
            <a:r>
              <a:rPr lang="en-US" sz="2400" dirty="0" smtClean="0"/>
              <a:t> Type C medicated feed</a:t>
            </a:r>
            <a:r>
              <a:rPr lang="en-US" dirty="0" smtClean="0"/>
              <a:t/>
            </a:r>
            <a:br>
              <a:rPr lang="en-US" dirty="0" smtClean="0"/>
            </a:br>
            <a:endParaRPr lang="en-US" dirty="0"/>
          </a:p>
        </p:txBody>
      </p:sp>
      <p:sp>
        <p:nvSpPr>
          <p:cNvPr id="16386" name="Text Box 3" descr="This slide reads:&#10;Medicated Products&#10;Type A medicated article &#10;Type B medicated feed&#10;Type C medicated feed"/>
          <p:cNvSpPr txBox="1">
            <a:spLocks noChangeArrowheads="1"/>
          </p:cNvSpPr>
          <p:nvPr/>
        </p:nvSpPr>
        <p:spPr bwMode="auto">
          <a:xfrm>
            <a:off x="609600" y="1524000"/>
            <a:ext cx="7024688" cy="474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140000"/>
              </a:lnSpc>
              <a:buClr>
                <a:srgbClr val="FF0000"/>
              </a:buClr>
            </a:pPr>
            <a:r>
              <a:rPr lang="en-US" sz="2000" b="1">
                <a:solidFill>
                  <a:schemeClr val="accent2"/>
                </a:solidFill>
              </a:rPr>
              <a:t> </a:t>
            </a:r>
            <a:endParaRPr lang="en-US" sz="2400" b="1"/>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1066800" y="2454275"/>
            <a:ext cx="7543800" cy="1431925"/>
          </a:xfrm>
        </p:spPr>
        <p:txBody>
          <a:bodyPr/>
          <a:lstStyle/>
          <a:p>
            <a:pPr>
              <a:defRPr/>
            </a:pPr>
            <a:r>
              <a:rPr lang="en-US" sz="4000" kern="1200" dirty="0" smtClean="0">
                <a:solidFill>
                  <a:schemeClr val="tx1"/>
                </a:solidFill>
                <a:latin typeface="Arial"/>
                <a:ea typeface="+mn-ea"/>
                <a:cs typeface="+mn-cs"/>
              </a:rPr>
              <a:t>Medicated Products</a:t>
            </a:r>
            <a:br>
              <a:rPr lang="en-US" sz="4000" kern="1200" dirty="0" smtClean="0">
                <a:solidFill>
                  <a:schemeClr val="tx1"/>
                </a:solidFill>
                <a:latin typeface="Arial"/>
                <a:ea typeface="+mn-ea"/>
                <a:cs typeface="+mn-cs"/>
              </a:rPr>
            </a:br>
            <a:r>
              <a:rPr lang="en-US" dirty="0" smtClean="0"/>
              <a:t/>
            </a:r>
            <a:br>
              <a:rPr lang="en-US" dirty="0" smtClean="0"/>
            </a:br>
            <a:r>
              <a:rPr lang="en-US" sz="2400" dirty="0" smtClean="0">
                <a:solidFill>
                  <a:schemeClr val="accent2"/>
                </a:solidFill>
              </a:rPr>
              <a:t> </a:t>
            </a:r>
            <a:r>
              <a:rPr lang="en-US" sz="2400" dirty="0" smtClean="0"/>
              <a:t>Type A medicated article</a:t>
            </a:r>
            <a:r>
              <a:rPr lang="en-US" sz="2400" dirty="0" smtClean="0">
                <a:solidFill>
                  <a:schemeClr val="accent2"/>
                </a:solidFill>
              </a:rPr>
              <a:t> </a:t>
            </a:r>
            <a:br>
              <a:rPr lang="en-US" sz="2400" dirty="0" smtClean="0">
                <a:solidFill>
                  <a:schemeClr val="accent2"/>
                </a:solidFill>
              </a:rPr>
            </a:br>
            <a:r>
              <a:rPr lang="en-US" sz="2400" dirty="0" smtClean="0">
                <a:solidFill>
                  <a:schemeClr val="accent2"/>
                </a:solidFill>
              </a:rPr>
              <a:t> </a:t>
            </a:r>
            <a:r>
              <a:rPr lang="en-US" sz="2400" dirty="0" smtClean="0">
                <a:solidFill>
                  <a:srgbClr val="FFFFFF"/>
                </a:solidFill>
              </a:rPr>
              <a:t>is a new animal drug</a:t>
            </a:r>
            <a:br>
              <a:rPr lang="en-US" sz="2400" dirty="0" smtClean="0">
                <a:solidFill>
                  <a:srgbClr val="FFFFFF"/>
                </a:solidFill>
              </a:rPr>
            </a:br>
            <a:endParaRPr lang="en-US" dirty="0"/>
          </a:p>
        </p:txBody>
      </p:sp>
      <p:sp>
        <p:nvSpPr>
          <p:cNvPr id="17410" name="Text Box 2" descr="This slide reads:&#10;Medicated Products&#10;Type A medicated article is a new animal drug"/>
          <p:cNvSpPr txBox="1">
            <a:spLocks noChangeArrowheads="1"/>
          </p:cNvSpPr>
          <p:nvPr/>
        </p:nvSpPr>
        <p:spPr bwMode="auto">
          <a:xfrm>
            <a:off x="609600" y="1524000"/>
            <a:ext cx="7616825" cy="106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140000"/>
              </a:lnSpc>
              <a:buClr>
                <a:srgbClr val="FF0000"/>
              </a:buClr>
            </a:pPr>
            <a:r>
              <a:rPr lang="en-US" sz="2000" b="1">
                <a:solidFill>
                  <a:schemeClr val="accent2"/>
                </a:solidFill>
              </a:rPr>
              <a:t> </a:t>
            </a:r>
            <a:endParaRPr lang="en-US" sz="2400" b="1">
              <a:solidFill>
                <a:schemeClr val="accent2"/>
              </a:solidFill>
            </a:endParaRPr>
          </a:p>
          <a:p>
            <a:pPr lvl="3">
              <a:lnSpc>
                <a:spcPct val="170000"/>
              </a:lnSpc>
              <a:buClr>
                <a:schemeClr val="hlink"/>
              </a:buClr>
              <a:buFont typeface="Times New Roman" pitchFamily="18" charset="0"/>
              <a:buChar char="–"/>
            </a:pPr>
            <a:endParaRPr lang="en-US" sz="2400" b="1">
              <a:solidFill>
                <a:srgbClr val="FFFFFF"/>
              </a:solidFill>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Text Box 5"/>
          <p:cNvSpPr txBox="1">
            <a:spLocks noChangeArrowheads="1"/>
          </p:cNvSpPr>
          <p:nvPr/>
        </p:nvSpPr>
        <p:spPr bwMode="auto">
          <a:xfrm>
            <a:off x="5105400" y="6172200"/>
            <a:ext cx="3505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a:t>
            </a:r>
            <a:r>
              <a:rPr lang="en-US" sz="1400" b="1"/>
              <a:t>Federal Food, Drug, and Cosmetic Act</a:t>
            </a:r>
          </a:p>
        </p:txBody>
      </p:sp>
      <p:sp>
        <p:nvSpPr>
          <p:cNvPr id="18435" name="Rectangle 3"/>
          <p:cNvSpPr>
            <a:spLocks noGrp="1" noChangeArrowheads="1"/>
          </p:cNvSpPr>
          <p:nvPr>
            <p:ph type="subTitle" idx="1"/>
          </p:nvPr>
        </p:nvSpPr>
        <p:spPr>
          <a:xfrm>
            <a:off x="1143000" y="2209800"/>
            <a:ext cx="8001000" cy="3429000"/>
          </a:xfrm>
        </p:spPr>
        <p:txBody>
          <a:bodyPr/>
          <a:lstStyle/>
          <a:p>
            <a:pPr marL="450850" indent="-450850" eaLnBrk="1" hangingPunct="1">
              <a:buClr>
                <a:srgbClr val="FF0000"/>
              </a:buClr>
            </a:pPr>
            <a:r>
              <a:rPr lang="en-US" b="1" smtClean="0">
                <a:solidFill>
                  <a:srgbClr val="FFFFFF"/>
                </a:solidFill>
                <a:latin typeface="Arial" charset="0"/>
              </a:rPr>
              <a:t>Section 201(v)*:</a:t>
            </a:r>
          </a:p>
          <a:p>
            <a:pPr marL="450850" indent="-450850" eaLnBrk="1" hangingPunct="1"/>
            <a:r>
              <a:rPr lang="en-US" b="1" smtClean="0">
                <a:solidFill>
                  <a:srgbClr val="FFFFFF"/>
                </a:solidFill>
                <a:latin typeface="Arial" charset="0"/>
              </a:rPr>
              <a:t> 	</a:t>
            </a:r>
            <a:r>
              <a:rPr lang="en-US" sz="2400" b="1" smtClean="0">
                <a:solidFill>
                  <a:srgbClr val="FFFFFF"/>
                </a:solidFill>
                <a:latin typeface="Arial" charset="0"/>
              </a:rPr>
              <a:t>- any drug intended for use for animals other than man, including any drug intended for use in </a:t>
            </a:r>
            <a:r>
              <a:rPr lang="en-US" sz="2400" b="1" i="1" smtClean="0">
                <a:solidFill>
                  <a:srgbClr val="FFFFFF"/>
                </a:solidFill>
                <a:latin typeface="Arial" charset="0"/>
              </a:rPr>
              <a:t>animal feed </a:t>
            </a:r>
          </a:p>
          <a:p>
            <a:pPr marL="450850" indent="-450850" eaLnBrk="1" hangingPunct="1"/>
            <a:r>
              <a:rPr lang="en-US" sz="2400" b="1" i="1" smtClean="0">
                <a:solidFill>
                  <a:srgbClr val="FFFFFF"/>
                </a:solidFill>
                <a:latin typeface="Arial" charset="0"/>
              </a:rPr>
              <a:t>	</a:t>
            </a:r>
          </a:p>
          <a:p>
            <a:pPr marL="450850" indent="-450850" eaLnBrk="1" hangingPunct="1"/>
            <a:r>
              <a:rPr lang="en-US" sz="2400" b="1" i="1" smtClean="0">
                <a:solidFill>
                  <a:srgbClr val="FFFFFF"/>
                </a:solidFill>
                <a:latin typeface="Arial" charset="0"/>
              </a:rPr>
              <a:t>	- does</a:t>
            </a:r>
            <a:r>
              <a:rPr lang="en-US" sz="2400" b="1" smtClean="0">
                <a:solidFill>
                  <a:srgbClr val="FFFFFF"/>
                </a:solidFill>
                <a:latin typeface="Arial" charset="0"/>
              </a:rPr>
              <a:t> not include animal feed</a:t>
            </a:r>
            <a:endParaRPr lang="en-US" sz="2400" smtClean="0">
              <a:solidFill>
                <a:srgbClr val="FFFFFF"/>
              </a:solidFill>
              <a:latin typeface="Arial" charset="0"/>
            </a:endParaRPr>
          </a:p>
          <a:p>
            <a:pPr marL="450850" indent="-450850" eaLnBrk="1" hangingPunct="1"/>
            <a:endParaRPr lang="en-US" sz="2400" smtClean="0">
              <a:solidFill>
                <a:srgbClr val="FFFFFF"/>
              </a:solidFill>
              <a:latin typeface="Arial" charset="0"/>
            </a:endParaRPr>
          </a:p>
        </p:txBody>
      </p:sp>
      <p:sp>
        <p:nvSpPr>
          <p:cNvPr id="18434" name="Rectangle 2"/>
          <p:cNvSpPr>
            <a:spLocks noGrp="1" noChangeArrowheads="1"/>
          </p:cNvSpPr>
          <p:nvPr>
            <p:ph type="ctrTitle"/>
          </p:nvPr>
        </p:nvSpPr>
        <p:spPr>
          <a:xfrm>
            <a:off x="990600" y="762000"/>
            <a:ext cx="7772400" cy="1143000"/>
          </a:xfrm>
        </p:spPr>
        <p:txBody>
          <a:bodyPr/>
          <a:lstStyle/>
          <a:p>
            <a:pPr algn="l" eaLnBrk="1" hangingPunct="1"/>
            <a:r>
              <a:rPr lang="en-US" sz="3600" b="0" smtClean="0">
                <a:latin typeface="Arial" charset="0"/>
              </a:rPr>
              <a:t>A new animal drug is….</a:t>
            </a:r>
            <a:endParaRPr lang="en-US" smtClean="0">
              <a:latin typeface="Arial"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1066800" y="3140075"/>
            <a:ext cx="7543800" cy="1431925"/>
          </a:xfrm>
        </p:spPr>
        <p:txBody>
          <a:bodyPr/>
          <a:lstStyle/>
          <a:p>
            <a:pPr>
              <a:defRPr/>
            </a:pPr>
            <a:r>
              <a:rPr lang="en-US" sz="4000" kern="1200" dirty="0" smtClean="0">
                <a:solidFill>
                  <a:schemeClr val="tx1"/>
                </a:solidFill>
                <a:latin typeface="Arial"/>
                <a:ea typeface="+mn-ea"/>
                <a:cs typeface="+mn-cs"/>
              </a:rPr>
              <a:t>Medicated Products</a:t>
            </a:r>
            <a:br>
              <a:rPr lang="en-US" sz="4000" kern="1200" dirty="0" smtClean="0">
                <a:solidFill>
                  <a:schemeClr val="tx1"/>
                </a:solidFill>
                <a:latin typeface="Arial"/>
                <a:ea typeface="+mn-ea"/>
                <a:cs typeface="+mn-cs"/>
              </a:rPr>
            </a:br>
            <a:r>
              <a:rPr lang="en-US" dirty="0" smtClean="0"/>
              <a:t/>
            </a:r>
            <a:br>
              <a:rPr lang="en-US" dirty="0" smtClean="0"/>
            </a:br>
            <a:r>
              <a:rPr lang="en-US" sz="2800" dirty="0" smtClean="0">
                <a:solidFill>
                  <a:schemeClr val="accent2"/>
                </a:solidFill>
              </a:rPr>
              <a:t> </a:t>
            </a:r>
            <a:br>
              <a:rPr lang="en-US" sz="2800" dirty="0" smtClean="0">
                <a:solidFill>
                  <a:schemeClr val="accent2"/>
                </a:solidFill>
              </a:rPr>
            </a:br>
            <a:r>
              <a:rPr lang="en-US" sz="2800" dirty="0" smtClean="0">
                <a:solidFill>
                  <a:schemeClr val="accent2"/>
                </a:solidFill>
              </a:rPr>
              <a:t> </a:t>
            </a:r>
            <a:r>
              <a:rPr lang="en-US" sz="2800" dirty="0" smtClean="0"/>
              <a:t>Type A medicated article</a:t>
            </a:r>
            <a:r>
              <a:rPr lang="en-US" sz="2800" dirty="0" smtClean="0">
                <a:solidFill>
                  <a:schemeClr val="accent2"/>
                </a:solidFill>
              </a:rPr>
              <a:t> </a:t>
            </a:r>
            <a:br>
              <a:rPr lang="en-US" sz="2800" dirty="0" smtClean="0">
                <a:solidFill>
                  <a:schemeClr val="accent2"/>
                </a:solidFill>
              </a:rPr>
            </a:br>
            <a:r>
              <a:rPr lang="en-US" sz="2800" dirty="0" smtClean="0">
                <a:solidFill>
                  <a:schemeClr val="accent2"/>
                </a:solidFill>
              </a:rPr>
              <a:t> </a:t>
            </a:r>
            <a:r>
              <a:rPr lang="en-US" sz="2800" dirty="0" smtClean="0">
                <a:solidFill>
                  <a:srgbClr val="FFFFFF"/>
                </a:solidFill>
              </a:rPr>
              <a:t>is a new animal drug</a:t>
            </a:r>
            <a:br>
              <a:rPr lang="en-US" sz="2800" dirty="0" smtClean="0">
                <a:solidFill>
                  <a:srgbClr val="FFFFFF"/>
                </a:solidFill>
              </a:rPr>
            </a:br>
            <a:r>
              <a:rPr lang="en-US" sz="2800" dirty="0" smtClean="0">
                <a:solidFill>
                  <a:srgbClr val="FFFFFF"/>
                </a:solidFill>
              </a:rPr>
              <a:t> with or without inactive ingredients</a:t>
            </a:r>
            <a:br>
              <a:rPr lang="en-US" sz="2800" dirty="0" smtClean="0">
                <a:solidFill>
                  <a:srgbClr val="FFFFFF"/>
                </a:solidFill>
              </a:rPr>
            </a:br>
            <a:r>
              <a:rPr lang="en-US" sz="2800" dirty="0" smtClean="0">
                <a:solidFill>
                  <a:srgbClr val="FFFFFF"/>
                </a:solidFill>
              </a:rPr>
              <a:t> intended for use in animal feed</a:t>
            </a:r>
            <a:br>
              <a:rPr lang="en-US" sz="2800" dirty="0" smtClean="0">
                <a:solidFill>
                  <a:srgbClr val="FFFFFF"/>
                </a:solidFill>
              </a:rPr>
            </a:br>
            <a:r>
              <a:rPr lang="en-US" sz="2800" dirty="0" smtClean="0">
                <a:solidFill>
                  <a:srgbClr val="FFFFFF"/>
                </a:solidFill>
              </a:rPr>
              <a:t> intended </a:t>
            </a:r>
            <a:r>
              <a:rPr lang="en-US" sz="2800" u="sng" dirty="0" smtClean="0">
                <a:solidFill>
                  <a:srgbClr val="FFFFFF"/>
                </a:solidFill>
              </a:rPr>
              <a:t>solely</a:t>
            </a:r>
            <a:r>
              <a:rPr lang="en-US" sz="2800" dirty="0" smtClean="0">
                <a:solidFill>
                  <a:srgbClr val="FFFFFF"/>
                </a:solidFill>
              </a:rPr>
              <a:t> for further manufacture</a:t>
            </a:r>
            <a:r>
              <a:rPr lang="en-US" dirty="0" smtClean="0">
                <a:solidFill>
                  <a:srgbClr val="FFFFFF"/>
                </a:solidFill>
              </a:rPr>
              <a:t/>
            </a:r>
            <a:br>
              <a:rPr lang="en-US" dirty="0" smtClean="0">
                <a:solidFill>
                  <a:srgbClr val="FFFFFF"/>
                </a:solidFill>
              </a:rPr>
            </a:br>
            <a:endParaRPr lang="en-US"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1066800" y="3200400"/>
            <a:ext cx="7543800" cy="1431925"/>
          </a:xfrm>
        </p:spPr>
        <p:txBody>
          <a:bodyPr/>
          <a:lstStyle/>
          <a:p>
            <a:pPr>
              <a:defRPr/>
            </a:pPr>
            <a:r>
              <a:rPr lang="en-US" sz="4000" kern="1200" dirty="0" smtClean="0">
                <a:solidFill>
                  <a:schemeClr val="tx1"/>
                </a:solidFill>
                <a:latin typeface="Arial"/>
                <a:ea typeface="+mn-ea"/>
                <a:cs typeface="+mn-cs"/>
              </a:rPr>
              <a:t>Medicated Products</a:t>
            </a:r>
            <a:br>
              <a:rPr lang="en-US" sz="4000" kern="1200" dirty="0" smtClean="0">
                <a:solidFill>
                  <a:schemeClr val="tx1"/>
                </a:solidFill>
                <a:latin typeface="Arial"/>
                <a:ea typeface="+mn-ea"/>
                <a:cs typeface="+mn-cs"/>
              </a:rPr>
            </a:br>
            <a:r>
              <a:rPr lang="en-US" dirty="0" smtClean="0"/>
              <a:t/>
            </a:r>
            <a:br>
              <a:rPr lang="en-US" dirty="0" smtClean="0"/>
            </a:br>
            <a:r>
              <a:rPr lang="en-US" sz="2400" dirty="0" smtClean="0">
                <a:solidFill>
                  <a:srgbClr val="292929"/>
                </a:solidFill>
              </a:rPr>
              <a:t> </a:t>
            </a:r>
            <a:r>
              <a:rPr lang="en-US" sz="2400" dirty="0" smtClean="0"/>
              <a:t>Type A medicated article is used to make</a:t>
            </a:r>
            <a:br>
              <a:rPr lang="en-US" sz="2400" dirty="0" smtClean="0"/>
            </a:br>
            <a:r>
              <a:rPr lang="en-US" sz="2400" dirty="0" smtClean="0">
                <a:solidFill>
                  <a:schemeClr val="accent2"/>
                </a:solidFill>
              </a:rPr>
              <a:t> </a:t>
            </a:r>
            <a:r>
              <a:rPr lang="en-US" sz="2400" dirty="0" smtClean="0">
                <a:solidFill>
                  <a:srgbClr val="FFFFFF"/>
                </a:solidFill>
              </a:rPr>
              <a:t>another Type A medicated article </a:t>
            </a:r>
            <a:br>
              <a:rPr lang="en-US" sz="2400" dirty="0" smtClean="0">
                <a:solidFill>
                  <a:srgbClr val="FFFFFF"/>
                </a:solidFill>
              </a:rPr>
            </a:br>
            <a:r>
              <a:rPr lang="en-US" sz="2400" dirty="0" smtClean="0">
                <a:solidFill>
                  <a:srgbClr val="FFFFFF"/>
                </a:solidFill>
              </a:rPr>
              <a:t> a Type B medicated feed</a:t>
            </a:r>
            <a:br>
              <a:rPr lang="en-US" sz="2400" dirty="0" smtClean="0">
                <a:solidFill>
                  <a:srgbClr val="FFFFFF"/>
                </a:solidFill>
              </a:rPr>
            </a:br>
            <a:r>
              <a:rPr lang="en-US" sz="2400" dirty="0" smtClean="0">
                <a:solidFill>
                  <a:srgbClr val="FFFFFF"/>
                </a:solidFill>
              </a:rPr>
              <a:t> a Type C medicated feed</a:t>
            </a:r>
            <a:br>
              <a:rPr lang="en-US" sz="2400" dirty="0" smtClean="0">
                <a:solidFill>
                  <a:srgbClr val="FFFFFF"/>
                </a:solidFill>
              </a:rPr>
            </a:br>
            <a:endParaRPr lang="en-US"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Text Box 5"/>
          <p:cNvSpPr txBox="1">
            <a:spLocks noChangeArrowheads="1"/>
          </p:cNvSpPr>
          <p:nvPr/>
        </p:nvSpPr>
        <p:spPr bwMode="auto">
          <a:xfrm>
            <a:off x="5105400" y="6172200"/>
            <a:ext cx="3505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a:t>
            </a:r>
            <a:r>
              <a:rPr lang="en-US" sz="1400" b="1"/>
              <a:t>Federal Food, Drug, and Cosmetic Act</a:t>
            </a:r>
          </a:p>
        </p:txBody>
      </p:sp>
      <p:sp>
        <p:nvSpPr>
          <p:cNvPr id="21507" name="Rectangle 3"/>
          <p:cNvSpPr>
            <a:spLocks noGrp="1" noChangeArrowheads="1"/>
          </p:cNvSpPr>
          <p:nvPr>
            <p:ph type="body" idx="1"/>
          </p:nvPr>
        </p:nvSpPr>
        <p:spPr/>
        <p:txBody>
          <a:bodyPr/>
          <a:lstStyle/>
          <a:p>
            <a:pPr eaLnBrk="1" hangingPunct="1">
              <a:buClr>
                <a:srgbClr val="FF0000"/>
              </a:buClr>
            </a:pPr>
            <a:r>
              <a:rPr lang="en-US" sz="2400" b="1" dirty="0" smtClean="0">
                <a:solidFill>
                  <a:srgbClr val="FFFFFF"/>
                </a:solidFill>
                <a:latin typeface="Arial" charset="0"/>
              </a:rPr>
              <a:t>Section 201(w)*: </a:t>
            </a:r>
          </a:p>
          <a:p>
            <a:pPr lvl="1" eaLnBrk="1" hangingPunct="1"/>
            <a:r>
              <a:rPr lang="en-US" sz="2400" b="1" dirty="0" smtClean="0">
                <a:solidFill>
                  <a:srgbClr val="FFFFFF"/>
                </a:solidFill>
                <a:latin typeface="Arial" charset="0"/>
              </a:rPr>
              <a:t>an article intended for use for </a:t>
            </a:r>
            <a:r>
              <a:rPr lang="en-US" sz="2400" b="1" i="1" dirty="0" smtClean="0">
                <a:solidFill>
                  <a:srgbClr val="FFFFFF"/>
                </a:solidFill>
                <a:latin typeface="Arial" charset="0"/>
              </a:rPr>
              <a:t>food</a:t>
            </a:r>
            <a:r>
              <a:rPr lang="en-US" sz="2400" b="1" dirty="0" smtClean="0">
                <a:solidFill>
                  <a:srgbClr val="FFFFFF"/>
                </a:solidFill>
                <a:latin typeface="Arial" charset="0"/>
              </a:rPr>
              <a:t> for animals other than man </a:t>
            </a:r>
          </a:p>
          <a:p>
            <a:pPr lvl="1" eaLnBrk="1" hangingPunct="1"/>
            <a:endParaRPr lang="en-US" sz="2400" b="1" dirty="0" smtClean="0">
              <a:solidFill>
                <a:srgbClr val="FFFFFF"/>
              </a:solidFill>
              <a:latin typeface="Arial" charset="0"/>
            </a:endParaRPr>
          </a:p>
          <a:p>
            <a:pPr lvl="1" eaLnBrk="1" hangingPunct="1"/>
            <a:r>
              <a:rPr lang="en-US" sz="2400" b="1" dirty="0" smtClean="0">
                <a:solidFill>
                  <a:srgbClr val="FFFFFF"/>
                </a:solidFill>
                <a:latin typeface="Arial" charset="0"/>
              </a:rPr>
              <a:t>intended for use as a substantial source of nutrients in the diet of the animal</a:t>
            </a:r>
          </a:p>
          <a:p>
            <a:pPr lvl="1" eaLnBrk="1" hangingPunct="1"/>
            <a:endParaRPr lang="en-US" sz="2400" b="1" dirty="0" smtClean="0">
              <a:solidFill>
                <a:srgbClr val="FFFFFF"/>
              </a:solidFill>
              <a:latin typeface="Arial" charset="0"/>
            </a:endParaRPr>
          </a:p>
          <a:p>
            <a:pPr lvl="1" eaLnBrk="1" hangingPunct="1"/>
            <a:r>
              <a:rPr lang="en-US" sz="2400" b="1" dirty="0" smtClean="0">
                <a:solidFill>
                  <a:srgbClr val="FFFFFF"/>
                </a:solidFill>
                <a:latin typeface="Arial" charset="0"/>
              </a:rPr>
              <a:t>is not limited to a mixture intended to be the sole ration of the animal. </a:t>
            </a:r>
          </a:p>
          <a:p>
            <a:pPr lvl="1" eaLnBrk="1" hangingPunct="1"/>
            <a:endParaRPr lang="en-US" sz="2400" b="1" dirty="0" smtClean="0">
              <a:solidFill>
                <a:srgbClr val="FFFFFF"/>
              </a:solidFill>
              <a:latin typeface="Arial" charset="0"/>
            </a:endParaRPr>
          </a:p>
        </p:txBody>
      </p:sp>
      <p:sp>
        <p:nvSpPr>
          <p:cNvPr id="21506" name="Rectangle 2"/>
          <p:cNvSpPr>
            <a:spLocks noGrp="1" noChangeArrowheads="1"/>
          </p:cNvSpPr>
          <p:nvPr>
            <p:ph type="title"/>
          </p:nvPr>
        </p:nvSpPr>
        <p:spPr/>
        <p:txBody>
          <a:bodyPr/>
          <a:lstStyle/>
          <a:p>
            <a:pPr algn="l" eaLnBrk="1" hangingPunct="1"/>
            <a:r>
              <a:rPr lang="en-US" sz="3600" b="0" smtClean="0">
                <a:latin typeface="Arial" charset="0"/>
              </a:rPr>
              <a:t>Animal feed is...</a:t>
            </a:r>
            <a:endParaRPr lang="en-US" smtClean="0">
              <a:latin typeface="Arial"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1143000" y="1981200"/>
            <a:ext cx="8001000" cy="4419600"/>
          </a:xfrm>
        </p:spPr>
        <p:txBody>
          <a:bodyPr/>
          <a:lstStyle/>
          <a:p>
            <a:pPr eaLnBrk="1" hangingPunct="1">
              <a:lnSpc>
                <a:spcPct val="80000"/>
              </a:lnSpc>
            </a:pPr>
            <a:r>
              <a:rPr lang="en-US" sz="2000" b="1" dirty="0" smtClean="0">
                <a:latin typeface="Arial" charset="0"/>
              </a:rPr>
              <a:t>Definitions and usages</a:t>
            </a:r>
          </a:p>
          <a:p>
            <a:pPr lvl="2" eaLnBrk="1" hangingPunct="1">
              <a:lnSpc>
                <a:spcPct val="80000"/>
              </a:lnSpc>
            </a:pPr>
            <a:r>
              <a:rPr lang="en-US" sz="1400" b="1" dirty="0" smtClean="0">
                <a:solidFill>
                  <a:srgbClr val="FFFFFF"/>
                </a:solidFill>
                <a:latin typeface="Arial" charset="0"/>
              </a:rPr>
              <a:t>Drug Categories</a:t>
            </a:r>
          </a:p>
          <a:p>
            <a:pPr lvl="2" eaLnBrk="1" hangingPunct="1">
              <a:lnSpc>
                <a:spcPct val="80000"/>
              </a:lnSpc>
            </a:pPr>
            <a:r>
              <a:rPr lang="en-US" sz="1400" b="1" dirty="0" smtClean="0">
                <a:solidFill>
                  <a:srgbClr val="FFFFFF"/>
                </a:solidFill>
                <a:latin typeface="Arial" charset="0"/>
              </a:rPr>
              <a:t>Types of Distribution</a:t>
            </a:r>
          </a:p>
          <a:p>
            <a:pPr lvl="2" eaLnBrk="1" hangingPunct="1">
              <a:lnSpc>
                <a:spcPct val="80000"/>
              </a:lnSpc>
            </a:pPr>
            <a:r>
              <a:rPr lang="en-US" sz="1400" b="1" dirty="0" smtClean="0">
                <a:solidFill>
                  <a:srgbClr val="FFFFFF"/>
                </a:solidFill>
                <a:latin typeface="Arial" charset="0"/>
              </a:rPr>
              <a:t>Medicated Products</a:t>
            </a:r>
          </a:p>
          <a:p>
            <a:pPr lvl="3" eaLnBrk="1" hangingPunct="1">
              <a:lnSpc>
                <a:spcPct val="80000"/>
              </a:lnSpc>
              <a:buClr>
                <a:schemeClr val="hlink"/>
              </a:buClr>
            </a:pPr>
            <a:endParaRPr lang="en-US" sz="1400" b="1" dirty="0" smtClean="0">
              <a:latin typeface="Arial" charset="0"/>
            </a:endParaRPr>
          </a:p>
          <a:p>
            <a:pPr eaLnBrk="1" hangingPunct="1">
              <a:lnSpc>
                <a:spcPct val="80000"/>
              </a:lnSpc>
            </a:pPr>
            <a:r>
              <a:rPr lang="en-US" sz="2000" b="1" dirty="0" smtClean="0">
                <a:latin typeface="Arial" charset="0"/>
              </a:rPr>
              <a:t>Pre-approval activities</a:t>
            </a:r>
          </a:p>
          <a:p>
            <a:pPr lvl="2" eaLnBrk="1" hangingPunct="1">
              <a:lnSpc>
                <a:spcPct val="80000"/>
              </a:lnSpc>
            </a:pPr>
            <a:r>
              <a:rPr lang="en-US" sz="1400" b="1" dirty="0" smtClean="0">
                <a:latin typeface="Arial" charset="0"/>
              </a:rPr>
              <a:t>FDA’s new animal drug approval process (basics)</a:t>
            </a:r>
          </a:p>
          <a:p>
            <a:pPr lvl="3" eaLnBrk="1" hangingPunct="1">
              <a:lnSpc>
                <a:spcPct val="80000"/>
              </a:lnSpc>
            </a:pPr>
            <a:r>
              <a:rPr lang="en-US" sz="1400" b="1" dirty="0" smtClean="0">
                <a:latin typeface="Arial" charset="0"/>
              </a:rPr>
              <a:t>Label review</a:t>
            </a:r>
          </a:p>
          <a:p>
            <a:pPr lvl="2" eaLnBrk="1" hangingPunct="1">
              <a:lnSpc>
                <a:spcPct val="80000"/>
              </a:lnSpc>
            </a:pPr>
            <a:r>
              <a:rPr lang="en-US" sz="1400" b="1" dirty="0" smtClean="0">
                <a:latin typeface="Arial" charset="0"/>
              </a:rPr>
              <a:t>Labeling of medicated products</a:t>
            </a:r>
          </a:p>
          <a:p>
            <a:pPr eaLnBrk="1" hangingPunct="1">
              <a:lnSpc>
                <a:spcPct val="80000"/>
              </a:lnSpc>
            </a:pPr>
            <a:endParaRPr lang="en-US" sz="2000" b="1" dirty="0" smtClean="0">
              <a:latin typeface="Arial" charset="0"/>
            </a:endParaRPr>
          </a:p>
          <a:p>
            <a:pPr eaLnBrk="1" hangingPunct="1">
              <a:lnSpc>
                <a:spcPct val="80000"/>
              </a:lnSpc>
            </a:pPr>
            <a:r>
              <a:rPr lang="en-US" sz="2000" b="1" dirty="0" smtClean="0">
                <a:latin typeface="Arial" charset="0"/>
              </a:rPr>
              <a:t>Post-approval activities </a:t>
            </a:r>
          </a:p>
          <a:p>
            <a:pPr lvl="2" eaLnBrk="1" hangingPunct="1">
              <a:lnSpc>
                <a:spcPct val="80000"/>
              </a:lnSpc>
            </a:pPr>
            <a:r>
              <a:rPr lang="en-US" sz="1400" b="1" dirty="0" smtClean="0">
                <a:latin typeface="Arial" charset="0"/>
              </a:rPr>
              <a:t>Current Good Manufacturing Practices (</a:t>
            </a:r>
            <a:r>
              <a:rPr lang="en-US" sz="1400" b="1" dirty="0" err="1" smtClean="0">
                <a:latin typeface="Arial" charset="0"/>
              </a:rPr>
              <a:t>cGMP</a:t>
            </a:r>
            <a:r>
              <a:rPr lang="en-US" sz="1400" b="1" dirty="0" smtClean="0">
                <a:latin typeface="Arial" charset="0"/>
              </a:rPr>
              <a:t>)</a:t>
            </a:r>
          </a:p>
          <a:p>
            <a:pPr lvl="2" eaLnBrk="1" hangingPunct="1">
              <a:lnSpc>
                <a:spcPct val="80000"/>
              </a:lnSpc>
            </a:pPr>
            <a:r>
              <a:rPr lang="en-US" sz="1400" b="1" dirty="0" smtClean="0">
                <a:latin typeface="Arial" charset="0"/>
              </a:rPr>
              <a:t>Program Monitoring</a:t>
            </a:r>
          </a:p>
          <a:p>
            <a:pPr lvl="2" eaLnBrk="1" hangingPunct="1">
              <a:lnSpc>
                <a:spcPct val="80000"/>
              </a:lnSpc>
            </a:pPr>
            <a:r>
              <a:rPr lang="en-US" sz="1400" b="1" dirty="0" smtClean="0">
                <a:latin typeface="Arial" charset="0"/>
              </a:rPr>
              <a:t>Licensing and Registration</a:t>
            </a:r>
          </a:p>
          <a:p>
            <a:pPr lvl="2" eaLnBrk="1" hangingPunct="1">
              <a:lnSpc>
                <a:spcPct val="80000"/>
              </a:lnSpc>
            </a:pPr>
            <a:endParaRPr lang="en-US" sz="1600" b="1" dirty="0" smtClean="0">
              <a:latin typeface="Arial" charset="0"/>
            </a:endParaRPr>
          </a:p>
          <a:p>
            <a:pPr eaLnBrk="1" hangingPunct="1">
              <a:lnSpc>
                <a:spcPct val="80000"/>
              </a:lnSpc>
            </a:pPr>
            <a:r>
              <a:rPr lang="en-US" sz="2000" b="1" dirty="0" smtClean="0">
                <a:latin typeface="Arial" charset="0"/>
              </a:rPr>
              <a:t>Where to look for more information</a:t>
            </a:r>
          </a:p>
          <a:p>
            <a:pPr lvl="2" eaLnBrk="1" hangingPunct="1">
              <a:lnSpc>
                <a:spcPct val="80000"/>
              </a:lnSpc>
            </a:pPr>
            <a:endParaRPr lang="en-US" sz="1400" b="1" dirty="0" smtClean="0">
              <a:latin typeface="Arial" charset="0"/>
            </a:endParaRPr>
          </a:p>
          <a:p>
            <a:pPr eaLnBrk="1" hangingPunct="1">
              <a:lnSpc>
                <a:spcPct val="80000"/>
              </a:lnSpc>
            </a:pPr>
            <a:endParaRPr lang="en-US" sz="2000" b="1" dirty="0" smtClean="0">
              <a:solidFill>
                <a:srgbClr val="FFFFFF"/>
              </a:solidFill>
              <a:latin typeface="Arial" charset="0"/>
            </a:endParaRPr>
          </a:p>
          <a:p>
            <a:pPr eaLnBrk="1" hangingPunct="1">
              <a:lnSpc>
                <a:spcPct val="80000"/>
              </a:lnSpc>
            </a:pPr>
            <a:endParaRPr lang="en-US" sz="2400" b="1" dirty="0" smtClean="0">
              <a:latin typeface="Arial" charset="0"/>
            </a:endParaRPr>
          </a:p>
        </p:txBody>
      </p:sp>
      <p:sp>
        <p:nvSpPr>
          <p:cNvPr id="4098" name="Rectangle 2"/>
          <p:cNvSpPr>
            <a:spLocks noGrp="1" noChangeArrowheads="1"/>
          </p:cNvSpPr>
          <p:nvPr>
            <p:ph type="title"/>
          </p:nvPr>
        </p:nvSpPr>
        <p:spPr>
          <a:xfrm>
            <a:off x="914400" y="533400"/>
            <a:ext cx="7772400" cy="1143000"/>
          </a:xfrm>
        </p:spPr>
        <p:txBody>
          <a:bodyPr/>
          <a:lstStyle/>
          <a:p>
            <a:pPr algn="l" eaLnBrk="1" hangingPunct="1"/>
            <a:r>
              <a:rPr lang="en-US" sz="4000" smtClean="0">
                <a:latin typeface="Arial" charset="0"/>
              </a:rPr>
              <a:t>Agenda</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676400"/>
            <a:ext cx="8610600" cy="4114800"/>
          </a:xfrm>
        </p:spPr>
        <p:txBody>
          <a:bodyPr/>
          <a:lstStyle/>
          <a:p>
            <a:pPr marL="457200" lvl="1" indent="0" eaLnBrk="1" hangingPunct="1">
              <a:lnSpc>
                <a:spcPct val="190000"/>
              </a:lnSpc>
              <a:spcBef>
                <a:spcPct val="0"/>
              </a:spcBef>
              <a:buClr>
                <a:srgbClr val="FF0000"/>
              </a:buClr>
              <a:buFontTx/>
              <a:buChar char="•"/>
              <a:defRPr/>
            </a:pPr>
            <a:r>
              <a:rPr lang="en-US" sz="2400" b="1" kern="1200" dirty="0" smtClean="0">
                <a:solidFill>
                  <a:srgbClr val="0066FF"/>
                </a:solidFill>
                <a:latin typeface="Arial" charset="0"/>
                <a:ea typeface="+mn-ea"/>
                <a:cs typeface="+mn-cs"/>
              </a:rPr>
              <a:t> </a:t>
            </a:r>
            <a:r>
              <a:rPr lang="en-US" sz="2400" b="1" kern="1200" dirty="0">
                <a:solidFill>
                  <a:srgbClr val="FFFFFF"/>
                </a:solidFill>
                <a:latin typeface="Arial" charset="0"/>
                <a:ea typeface="+mn-ea"/>
                <a:cs typeface="+mn-cs"/>
              </a:rPr>
              <a:t>Type A medicated article	- DRUG </a:t>
            </a:r>
          </a:p>
          <a:p>
            <a:pPr marL="457200" lvl="1" indent="0" eaLnBrk="1" hangingPunct="1">
              <a:lnSpc>
                <a:spcPct val="190000"/>
              </a:lnSpc>
              <a:spcBef>
                <a:spcPct val="0"/>
              </a:spcBef>
              <a:buClr>
                <a:srgbClr val="FF0000"/>
              </a:buClr>
              <a:buFontTx/>
              <a:buChar char="•"/>
              <a:defRPr/>
            </a:pPr>
            <a:endParaRPr lang="en-US" sz="2400" b="1" kern="1200" dirty="0">
              <a:solidFill>
                <a:srgbClr val="FFFFFF"/>
              </a:solidFill>
              <a:latin typeface="Arial" charset="0"/>
              <a:ea typeface="+mn-ea"/>
              <a:cs typeface="+mn-cs"/>
            </a:endParaRPr>
          </a:p>
          <a:p>
            <a:pPr marL="457200" lvl="1" indent="0" eaLnBrk="1" hangingPunct="1">
              <a:lnSpc>
                <a:spcPct val="190000"/>
              </a:lnSpc>
              <a:spcBef>
                <a:spcPct val="0"/>
              </a:spcBef>
              <a:buClr>
                <a:srgbClr val="FF0000"/>
              </a:buClr>
              <a:buFontTx/>
              <a:buChar char="•"/>
              <a:defRPr/>
            </a:pPr>
            <a:r>
              <a:rPr lang="en-US" sz="2400" b="1" kern="1200" dirty="0">
                <a:solidFill>
                  <a:srgbClr val="FFFFFF"/>
                </a:solidFill>
                <a:latin typeface="Arial" charset="0"/>
                <a:ea typeface="+mn-ea"/>
                <a:cs typeface="+mn-cs"/>
              </a:rPr>
              <a:t> Type B medicated feed	- FEED containing DRUG</a:t>
            </a:r>
          </a:p>
          <a:p>
            <a:pPr marL="457200" lvl="1" indent="0" eaLnBrk="1" hangingPunct="1">
              <a:lnSpc>
                <a:spcPct val="190000"/>
              </a:lnSpc>
              <a:spcBef>
                <a:spcPct val="0"/>
              </a:spcBef>
              <a:buClr>
                <a:srgbClr val="FF0000"/>
              </a:buClr>
              <a:buFontTx/>
              <a:buChar char="•"/>
              <a:defRPr/>
            </a:pPr>
            <a:endParaRPr lang="en-US" sz="2400" b="1" kern="1200" dirty="0">
              <a:solidFill>
                <a:srgbClr val="FFFFFF"/>
              </a:solidFill>
              <a:latin typeface="Arial" charset="0"/>
              <a:ea typeface="+mn-ea"/>
              <a:cs typeface="+mn-cs"/>
            </a:endParaRPr>
          </a:p>
          <a:p>
            <a:pPr marL="457200" lvl="1" indent="0" eaLnBrk="1" hangingPunct="1">
              <a:lnSpc>
                <a:spcPct val="190000"/>
              </a:lnSpc>
              <a:spcBef>
                <a:spcPct val="0"/>
              </a:spcBef>
              <a:buClr>
                <a:srgbClr val="FF0000"/>
              </a:buClr>
              <a:buFontTx/>
              <a:buChar char="•"/>
              <a:defRPr/>
            </a:pPr>
            <a:r>
              <a:rPr lang="en-US" sz="2400" b="1" kern="1200" dirty="0">
                <a:solidFill>
                  <a:srgbClr val="FFFFFF"/>
                </a:solidFill>
                <a:latin typeface="Arial" charset="0"/>
                <a:ea typeface="+mn-ea"/>
                <a:cs typeface="+mn-cs"/>
              </a:rPr>
              <a:t> Type C medicated feed	- FEED containing DRUG</a:t>
            </a:r>
          </a:p>
          <a:p>
            <a:pPr>
              <a:defRPr/>
            </a:pPr>
            <a:endParaRPr lang="en-US" dirty="0"/>
          </a:p>
        </p:txBody>
      </p:sp>
      <p:sp>
        <p:nvSpPr>
          <p:cNvPr id="4" name="Title 3"/>
          <p:cNvSpPr>
            <a:spLocks noGrp="1"/>
          </p:cNvSpPr>
          <p:nvPr>
            <p:ph type="title"/>
          </p:nvPr>
        </p:nvSpPr>
        <p:spPr/>
        <p:txBody>
          <a:bodyPr/>
          <a:lstStyle/>
          <a:p>
            <a:pPr>
              <a:defRPr/>
            </a:pPr>
            <a:r>
              <a:rPr lang="en-US" sz="4000" kern="1200" dirty="0" smtClean="0">
                <a:solidFill>
                  <a:schemeClr val="tx1"/>
                </a:solidFill>
                <a:latin typeface="Arial"/>
                <a:ea typeface="+mn-ea"/>
                <a:cs typeface="+mn-cs"/>
              </a:rPr>
              <a:t>Medicated Products</a:t>
            </a:r>
            <a:endParaRPr lang="en-US"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1981200"/>
            <a:ext cx="9220200" cy="4114800"/>
          </a:xfrm>
        </p:spPr>
        <p:txBody>
          <a:bodyPr/>
          <a:lstStyle/>
          <a:p>
            <a:pPr marL="1371600" lvl="3" indent="0" eaLnBrk="1" hangingPunct="1">
              <a:lnSpc>
                <a:spcPct val="130000"/>
              </a:lnSpc>
              <a:spcBef>
                <a:spcPct val="0"/>
              </a:spcBef>
              <a:buClr>
                <a:srgbClr val="FF0000"/>
              </a:buClr>
              <a:buFontTx/>
              <a:buChar char="•"/>
              <a:defRPr/>
            </a:pPr>
            <a:r>
              <a:rPr lang="en-US" sz="2000" b="1" kern="1200" dirty="0" smtClean="0">
                <a:solidFill>
                  <a:srgbClr val="0066FF"/>
                </a:solidFill>
                <a:latin typeface="Arial" charset="0"/>
                <a:ea typeface="+mn-ea"/>
                <a:cs typeface="+mn-cs"/>
              </a:rPr>
              <a:t> </a:t>
            </a:r>
            <a:r>
              <a:rPr lang="en-US" sz="2000" b="1" kern="1200" dirty="0">
                <a:solidFill>
                  <a:srgbClr val="FFFFFF"/>
                </a:solidFill>
                <a:latin typeface="Arial" charset="0"/>
                <a:ea typeface="+mn-ea"/>
                <a:cs typeface="+mn-cs"/>
              </a:rPr>
              <a:t>contains a substantial quantity of nutrients</a:t>
            </a:r>
          </a:p>
          <a:p>
            <a:pPr marL="914400" lvl="2" indent="0" algn="ctr" eaLnBrk="1" hangingPunct="1">
              <a:lnSpc>
                <a:spcPct val="130000"/>
              </a:lnSpc>
              <a:spcBef>
                <a:spcPct val="0"/>
              </a:spcBef>
              <a:buClr>
                <a:srgbClr val="FF0000"/>
              </a:buClr>
              <a:buSzTx/>
              <a:buFontTx/>
              <a:buChar char="•"/>
              <a:defRPr/>
            </a:pPr>
            <a:endParaRPr lang="en-US" sz="2000" b="1" kern="1200" dirty="0">
              <a:solidFill>
                <a:srgbClr val="FFFFFF"/>
              </a:solidFill>
              <a:latin typeface="Arial" charset="0"/>
              <a:ea typeface="+mn-ea"/>
              <a:cs typeface="+mn-cs"/>
            </a:endParaRPr>
          </a:p>
          <a:p>
            <a:pPr marL="1371600" lvl="3" indent="0" eaLnBrk="1" hangingPunct="1">
              <a:lnSpc>
                <a:spcPct val="170000"/>
              </a:lnSpc>
              <a:spcBef>
                <a:spcPct val="0"/>
              </a:spcBef>
              <a:buClr>
                <a:srgbClr val="FF0000"/>
              </a:buClr>
              <a:buFontTx/>
              <a:buChar char="•"/>
              <a:defRPr/>
            </a:pPr>
            <a:r>
              <a:rPr lang="en-US" sz="2000" b="1" kern="1200" dirty="0">
                <a:solidFill>
                  <a:srgbClr val="FFFFFF"/>
                </a:solidFill>
                <a:latin typeface="Arial" charset="0"/>
                <a:ea typeface="+mn-ea"/>
                <a:cs typeface="+mn-cs"/>
              </a:rPr>
              <a:t> originates from:	a)  a Type A medicated article                                       			b)  another Type B medicated feed                                 			c)  an unstandardized drug 						     component  (bulk or “drum run”)</a:t>
            </a:r>
          </a:p>
          <a:p>
            <a:pPr>
              <a:defRPr/>
            </a:pPr>
            <a:endParaRPr lang="en-US" dirty="0"/>
          </a:p>
        </p:txBody>
      </p:sp>
      <p:sp>
        <p:nvSpPr>
          <p:cNvPr id="4" name="Title 3"/>
          <p:cNvSpPr>
            <a:spLocks noGrp="1"/>
          </p:cNvSpPr>
          <p:nvPr>
            <p:ph type="title"/>
          </p:nvPr>
        </p:nvSpPr>
        <p:spPr/>
        <p:txBody>
          <a:bodyPr/>
          <a:lstStyle/>
          <a:p>
            <a:pPr>
              <a:defRPr/>
            </a:pPr>
            <a:r>
              <a:rPr lang="en-US" sz="3200" kern="1200" dirty="0" smtClean="0">
                <a:solidFill>
                  <a:schemeClr val="tx1"/>
                </a:solidFill>
                <a:latin typeface="Arial"/>
                <a:ea typeface="+mn-ea"/>
                <a:cs typeface="+mn-cs"/>
              </a:rPr>
              <a:t>Type B Medicated Feed</a:t>
            </a:r>
            <a:endParaRPr lang="en-US"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981200"/>
            <a:ext cx="9144000" cy="4114800"/>
          </a:xfrm>
        </p:spPr>
        <p:txBody>
          <a:bodyPr/>
          <a:lstStyle/>
          <a:p>
            <a:pPr marL="914400" lvl="2" indent="0" eaLnBrk="1" hangingPunct="1">
              <a:lnSpc>
                <a:spcPct val="190000"/>
              </a:lnSpc>
              <a:spcBef>
                <a:spcPct val="0"/>
              </a:spcBef>
              <a:buClr>
                <a:srgbClr val="FF0000"/>
              </a:buClr>
              <a:buSzTx/>
              <a:buFontTx/>
              <a:buChar char="•"/>
              <a:defRPr/>
            </a:pPr>
            <a:r>
              <a:rPr lang="en-US" sz="2400" b="1" kern="1200" dirty="0" smtClean="0">
                <a:solidFill>
                  <a:srgbClr val="0066FF"/>
                </a:solidFill>
                <a:latin typeface="Arial" charset="0"/>
                <a:ea typeface="+mn-ea"/>
                <a:cs typeface="+mn-cs"/>
              </a:rPr>
              <a:t> </a:t>
            </a:r>
            <a:r>
              <a:rPr lang="en-US" sz="2400" b="1" kern="1200" dirty="0">
                <a:solidFill>
                  <a:srgbClr val="FFFFFF"/>
                </a:solidFill>
                <a:latin typeface="Arial" charset="0"/>
                <a:ea typeface="+mn-ea"/>
                <a:cs typeface="+mn-cs"/>
              </a:rPr>
              <a:t>intended solely for the manufacture of:					- other Type B medicated feed				- Type C medicated feed</a:t>
            </a:r>
          </a:p>
          <a:p>
            <a:pPr>
              <a:defRPr/>
            </a:pPr>
            <a:endParaRPr lang="en-US" dirty="0"/>
          </a:p>
        </p:txBody>
      </p:sp>
      <p:sp>
        <p:nvSpPr>
          <p:cNvPr id="4" name="Title 3"/>
          <p:cNvSpPr>
            <a:spLocks noGrp="1"/>
          </p:cNvSpPr>
          <p:nvPr>
            <p:ph type="title"/>
          </p:nvPr>
        </p:nvSpPr>
        <p:spPr/>
        <p:txBody>
          <a:bodyPr/>
          <a:lstStyle/>
          <a:p>
            <a:pPr>
              <a:defRPr/>
            </a:pPr>
            <a:r>
              <a:rPr lang="en-US" sz="3200" kern="1200" dirty="0" smtClean="0">
                <a:solidFill>
                  <a:schemeClr val="tx1"/>
                </a:solidFill>
                <a:latin typeface="Arial"/>
                <a:ea typeface="+mn-ea"/>
                <a:cs typeface="+mn-cs"/>
              </a:rPr>
              <a:t>Type B Medicated Feed</a:t>
            </a:r>
            <a:endParaRPr lang="en-US"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1981200"/>
            <a:ext cx="9144000" cy="4114800"/>
          </a:xfrm>
        </p:spPr>
        <p:txBody>
          <a:bodyPr/>
          <a:lstStyle/>
          <a:p>
            <a:pPr marL="914400" lvl="2" indent="0" eaLnBrk="1" hangingPunct="1">
              <a:lnSpc>
                <a:spcPct val="120000"/>
              </a:lnSpc>
              <a:spcBef>
                <a:spcPct val="0"/>
              </a:spcBef>
              <a:buClr>
                <a:srgbClr val="FF0000"/>
              </a:buClr>
              <a:buSzTx/>
              <a:buFontTx/>
              <a:buChar char="•"/>
              <a:defRPr/>
            </a:pPr>
            <a:r>
              <a:rPr lang="en-US" sz="2400" b="1" kern="1200" dirty="0" smtClean="0">
                <a:solidFill>
                  <a:srgbClr val="0066FF"/>
                </a:solidFill>
                <a:latin typeface="Arial" charset="0"/>
                <a:ea typeface="+mn-ea"/>
                <a:cs typeface="+mn-cs"/>
              </a:rPr>
              <a:t> </a:t>
            </a:r>
            <a:r>
              <a:rPr lang="en-US" sz="2400" b="1" kern="1200" dirty="0">
                <a:solidFill>
                  <a:srgbClr val="FFFFFF"/>
                </a:solidFill>
                <a:latin typeface="Arial" charset="0"/>
                <a:ea typeface="+mn-ea"/>
                <a:cs typeface="+mn-cs"/>
              </a:rPr>
              <a:t>the maximum concentration of drug(s) is:</a:t>
            </a:r>
          </a:p>
          <a:p>
            <a:pPr marL="914400" lvl="2" indent="0" eaLnBrk="1" hangingPunct="1">
              <a:lnSpc>
                <a:spcPct val="120000"/>
              </a:lnSpc>
              <a:spcBef>
                <a:spcPct val="0"/>
              </a:spcBef>
              <a:buClrTx/>
              <a:buSzTx/>
              <a:buFont typeface="Wingdings" pitchFamily="2" charset="2"/>
              <a:buNone/>
              <a:defRPr/>
            </a:pPr>
            <a:endParaRPr lang="en-US" sz="2400" b="1" kern="1200" dirty="0">
              <a:solidFill>
                <a:srgbClr val="FFFFFF"/>
              </a:solidFill>
              <a:latin typeface="Arial" charset="0"/>
              <a:ea typeface="+mn-ea"/>
              <a:cs typeface="+mn-cs"/>
            </a:endParaRPr>
          </a:p>
          <a:p>
            <a:pPr marL="1371600" lvl="3" indent="0" eaLnBrk="1" hangingPunct="1">
              <a:lnSpc>
                <a:spcPct val="110000"/>
              </a:lnSpc>
              <a:spcBef>
                <a:spcPct val="0"/>
              </a:spcBef>
              <a:buClrTx/>
              <a:buFontTx/>
              <a:buNone/>
              <a:defRPr/>
            </a:pPr>
            <a:r>
              <a:rPr lang="en-US" sz="2000" b="1" kern="1200" dirty="0">
                <a:solidFill>
                  <a:srgbClr val="FFFFFF"/>
                </a:solidFill>
                <a:latin typeface="Arial" charset="0"/>
                <a:ea typeface="+mn-ea"/>
                <a:cs typeface="+mn-cs"/>
              </a:rPr>
              <a:t>	a) if a Category I drug 							- 200 X the highest continuous use level                    </a:t>
            </a:r>
          </a:p>
          <a:p>
            <a:pPr marL="1371600" lvl="3" indent="0" eaLnBrk="1" hangingPunct="1">
              <a:lnSpc>
                <a:spcPct val="110000"/>
              </a:lnSpc>
              <a:spcBef>
                <a:spcPct val="0"/>
              </a:spcBef>
              <a:buClrTx/>
              <a:buFontTx/>
              <a:buNone/>
              <a:defRPr/>
            </a:pPr>
            <a:endParaRPr lang="en-US" sz="2000" b="1" kern="1200" dirty="0">
              <a:solidFill>
                <a:srgbClr val="FFFFFF"/>
              </a:solidFill>
              <a:latin typeface="Arial" charset="0"/>
              <a:ea typeface="+mn-ea"/>
              <a:cs typeface="+mn-cs"/>
            </a:endParaRPr>
          </a:p>
          <a:p>
            <a:pPr marL="1371600" lvl="3" indent="0" eaLnBrk="1" hangingPunct="1">
              <a:lnSpc>
                <a:spcPct val="90000"/>
              </a:lnSpc>
              <a:spcBef>
                <a:spcPct val="0"/>
              </a:spcBef>
              <a:buClrTx/>
              <a:buFontTx/>
              <a:buNone/>
              <a:defRPr/>
            </a:pPr>
            <a:r>
              <a:rPr lang="en-US" sz="2000" b="1" kern="1200" dirty="0">
                <a:solidFill>
                  <a:srgbClr val="FFFFFF"/>
                </a:solidFill>
                <a:latin typeface="Arial" charset="0"/>
                <a:ea typeface="+mn-ea"/>
                <a:cs typeface="+mn-cs"/>
              </a:rPr>
              <a:t>	b) if a Category II drug 						- 100 X the highest continuous use level </a:t>
            </a:r>
          </a:p>
          <a:p>
            <a:pPr marL="1371600" lvl="3" indent="0" eaLnBrk="1" hangingPunct="1">
              <a:lnSpc>
                <a:spcPct val="90000"/>
              </a:lnSpc>
              <a:spcBef>
                <a:spcPct val="0"/>
              </a:spcBef>
              <a:buClrTx/>
              <a:buFontTx/>
              <a:buNone/>
              <a:defRPr/>
            </a:pPr>
            <a:endParaRPr lang="en-US" sz="2000" b="1" kern="1200" dirty="0">
              <a:solidFill>
                <a:srgbClr val="FFFFFF"/>
              </a:solidFill>
              <a:latin typeface="Arial" charset="0"/>
              <a:ea typeface="+mn-ea"/>
              <a:cs typeface="+mn-cs"/>
            </a:endParaRPr>
          </a:p>
          <a:p>
            <a:pPr marL="1371600" lvl="3" indent="0" eaLnBrk="1" hangingPunct="1">
              <a:lnSpc>
                <a:spcPct val="90000"/>
              </a:lnSpc>
              <a:spcBef>
                <a:spcPct val="0"/>
              </a:spcBef>
              <a:buClrTx/>
              <a:buFontTx/>
              <a:buNone/>
              <a:defRPr/>
            </a:pPr>
            <a:r>
              <a:rPr lang="en-US" sz="2000" b="1" kern="1200" dirty="0">
                <a:solidFill>
                  <a:srgbClr val="FFFFFF"/>
                </a:solidFill>
                <a:latin typeface="Arial" charset="0"/>
                <a:ea typeface="+mn-ea"/>
                <a:cs typeface="+mn-cs"/>
              </a:rPr>
              <a:t>	c) if a drug is not approved for continuous use </a:t>
            </a:r>
          </a:p>
          <a:p>
            <a:pPr marL="1371600" lvl="3" indent="0" eaLnBrk="1" hangingPunct="1">
              <a:lnSpc>
                <a:spcPct val="90000"/>
              </a:lnSpc>
              <a:spcBef>
                <a:spcPct val="0"/>
              </a:spcBef>
              <a:buClrTx/>
              <a:buFontTx/>
              <a:buNone/>
              <a:defRPr/>
            </a:pPr>
            <a:r>
              <a:rPr lang="en-US" sz="2000" b="1" kern="1200" dirty="0">
                <a:solidFill>
                  <a:srgbClr val="FFFFFF"/>
                </a:solidFill>
                <a:latin typeface="Arial" charset="0"/>
                <a:ea typeface="+mn-ea"/>
                <a:cs typeface="+mn-cs"/>
              </a:rPr>
              <a:t>		- the highest level used for disease 			               prevention/control</a:t>
            </a:r>
            <a:r>
              <a:rPr lang="en-US" b="1" kern="1200" dirty="0">
                <a:solidFill>
                  <a:srgbClr val="FFFFFF"/>
                </a:solidFill>
                <a:latin typeface="Arial" charset="0"/>
                <a:ea typeface="+mn-ea"/>
                <a:cs typeface="+mn-cs"/>
              </a:rPr>
              <a:t> </a:t>
            </a:r>
          </a:p>
          <a:p>
            <a:pPr>
              <a:defRPr/>
            </a:pPr>
            <a:endParaRPr lang="en-US" dirty="0"/>
          </a:p>
        </p:txBody>
      </p:sp>
      <p:sp>
        <p:nvSpPr>
          <p:cNvPr id="4" name="Title 3"/>
          <p:cNvSpPr>
            <a:spLocks noGrp="1"/>
          </p:cNvSpPr>
          <p:nvPr>
            <p:ph type="title"/>
          </p:nvPr>
        </p:nvSpPr>
        <p:spPr/>
        <p:txBody>
          <a:bodyPr/>
          <a:lstStyle/>
          <a:p>
            <a:pPr>
              <a:defRPr/>
            </a:pPr>
            <a:r>
              <a:rPr lang="en-US" sz="3200" kern="1200" dirty="0" smtClean="0">
                <a:solidFill>
                  <a:schemeClr val="tx1"/>
                </a:solidFill>
                <a:latin typeface="Arial"/>
                <a:ea typeface="+mn-ea"/>
                <a:cs typeface="+mn-cs"/>
              </a:rPr>
              <a:t>Type B Medicated Feed</a:t>
            </a:r>
            <a:endParaRPr lang="en-US"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524000"/>
            <a:ext cx="7543800" cy="4114800"/>
          </a:xfrm>
        </p:spPr>
        <p:txBody>
          <a:bodyPr/>
          <a:lstStyle/>
          <a:p>
            <a:pPr marL="457200" lvl="1" indent="0">
              <a:spcBef>
                <a:spcPct val="0"/>
              </a:spcBef>
              <a:buClr>
                <a:srgbClr val="FF0000"/>
              </a:buClr>
              <a:buFontTx/>
              <a:buChar char="•"/>
              <a:defRPr/>
            </a:pPr>
            <a:r>
              <a:rPr lang="en-US" sz="2000" b="1" kern="1200" dirty="0" smtClean="0">
                <a:solidFill>
                  <a:srgbClr val="0066FF"/>
                </a:solidFill>
                <a:latin typeface="Arial" charset="0"/>
                <a:ea typeface="+mn-ea"/>
                <a:cs typeface="+mn-cs"/>
              </a:rPr>
              <a:t> </a:t>
            </a:r>
            <a:r>
              <a:rPr lang="en-US" sz="2000" b="1" kern="1200" dirty="0">
                <a:solidFill>
                  <a:srgbClr val="FFFFFF"/>
                </a:solidFill>
                <a:latin typeface="Arial" charset="0"/>
                <a:ea typeface="+mn-ea"/>
                <a:cs typeface="+mn-cs"/>
              </a:rPr>
              <a:t>product name</a:t>
            </a:r>
          </a:p>
          <a:p>
            <a:pPr marL="457200" lvl="1" indent="0">
              <a:spcBef>
                <a:spcPct val="0"/>
              </a:spcBef>
              <a:buClr>
                <a:srgbClr val="FF0000"/>
              </a:buClr>
              <a:buFontTx/>
              <a:buChar char="•"/>
              <a:defRPr/>
            </a:pPr>
            <a:endParaRPr lang="en-US" sz="2000" b="1" kern="1200" dirty="0">
              <a:solidFill>
                <a:srgbClr val="FFFFFF"/>
              </a:solidFill>
              <a:latin typeface="Arial" charset="0"/>
              <a:ea typeface="+mn-ea"/>
              <a:cs typeface="+mn-cs"/>
            </a:endParaRPr>
          </a:p>
          <a:p>
            <a:pPr marL="457200" lvl="1" indent="0">
              <a:spcBef>
                <a:spcPct val="0"/>
              </a:spcBef>
              <a:buClr>
                <a:srgbClr val="FF0000"/>
              </a:buClr>
              <a:buFontTx/>
              <a:buChar char="•"/>
              <a:defRPr/>
            </a:pPr>
            <a:r>
              <a:rPr lang="en-US" sz="2000" b="1" kern="1200" dirty="0">
                <a:solidFill>
                  <a:srgbClr val="FFFFFF"/>
                </a:solidFill>
                <a:latin typeface="Arial" charset="0"/>
                <a:ea typeface="+mn-ea"/>
                <a:cs typeface="+mn-cs"/>
              </a:rPr>
              <a:t> purpose or indications for use</a:t>
            </a:r>
          </a:p>
          <a:p>
            <a:pPr marL="457200" lvl="1" indent="0">
              <a:spcBef>
                <a:spcPct val="0"/>
              </a:spcBef>
              <a:buClr>
                <a:srgbClr val="FF0000"/>
              </a:buClr>
              <a:buFontTx/>
              <a:buChar char="•"/>
              <a:defRPr/>
            </a:pPr>
            <a:endParaRPr lang="en-US" sz="2000" b="1" kern="1200" dirty="0">
              <a:solidFill>
                <a:srgbClr val="FFFFFF"/>
              </a:solidFill>
              <a:latin typeface="Arial" charset="0"/>
              <a:ea typeface="+mn-ea"/>
              <a:cs typeface="+mn-cs"/>
            </a:endParaRPr>
          </a:p>
          <a:p>
            <a:pPr marL="457200" lvl="1" indent="0">
              <a:spcBef>
                <a:spcPct val="0"/>
              </a:spcBef>
              <a:buClr>
                <a:srgbClr val="FF0000"/>
              </a:buClr>
              <a:buFontTx/>
              <a:buChar char="•"/>
              <a:defRPr/>
            </a:pPr>
            <a:r>
              <a:rPr lang="en-US" sz="2000" b="1" kern="1200" dirty="0">
                <a:solidFill>
                  <a:srgbClr val="FFFFFF"/>
                </a:solidFill>
                <a:latin typeface="Arial" charset="0"/>
                <a:ea typeface="+mn-ea"/>
                <a:cs typeface="+mn-cs"/>
              </a:rPr>
              <a:t> active ingredients </a:t>
            </a:r>
          </a:p>
          <a:p>
            <a:pPr marL="457200" lvl="1" indent="0">
              <a:spcBef>
                <a:spcPct val="0"/>
              </a:spcBef>
              <a:buClr>
                <a:srgbClr val="FF0000"/>
              </a:buClr>
              <a:buFontTx/>
              <a:buChar char="•"/>
              <a:defRPr/>
            </a:pPr>
            <a:endParaRPr lang="en-US" sz="2000" b="1" kern="1200" dirty="0">
              <a:solidFill>
                <a:srgbClr val="FFFFFF"/>
              </a:solidFill>
              <a:latin typeface="Arial" charset="0"/>
              <a:ea typeface="+mn-ea"/>
              <a:cs typeface="+mn-cs"/>
            </a:endParaRPr>
          </a:p>
          <a:p>
            <a:pPr marL="457200" lvl="1" indent="0">
              <a:spcBef>
                <a:spcPct val="0"/>
              </a:spcBef>
              <a:buClr>
                <a:srgbClr val="FF0000"/>
              </a:buClr>
              <a:buFontTx/>
              <a:buChar char="•"/>
              <a:defRPr/>
            </a:pPr>
            <a:r>
              <a:rPr lang="en-US" sz="2000" b="1" kern="1200" dirty="0">
                <a:solidFill>
                  <a:srgbClr val="FFFFFF"/>
                </a:solidFill>
                <a:latin typeface="Arial" charset="0"/>
                <a:ea typeface="+mn-ea"/>
                <a:cs typeface="+mn-cs"/>
              </a:rPr>
              <a:t> guaranteed analysis</a:t>
            </a:r>
          </a:p>
          <a:p>
            <a:pPr marL="457200" lvl="1" indent="0">
              <a:spcBef>
                <a:spcPct val="0"/>
              </a:spcBef>
              <a:buClr>
                <a:srgbClr val="FF0000"/>
              </a:buClr>
              <a:buFontTx/>
              <a:buChar char="•"/>
              <a:defRPr/>
            </a:pPr>
            <a:endParaRPr lang="en-US" sz="2000" b="1" kern="1200" dirty="0">
              <a:solidFill>
                <a:srgbClr val="FFFFFF"/>
              </a:solidFill>
              <a:latin typeface="Arial" charset="0"/>
              <a:ea typeface="+mn-ea"/>
              <a:cs typeface="+mn-cs"/>
            </a:endParaRPr>
          </a:p>
          <a:p>
            <a:pPr marL="457200" lvl="1" indent="0">
              <a:spcBef>
                <a:spcPct val="0"/>
              </a:spcBef>
              <a:buClr>
                <a:srgbClr val="FF0000"/>
              </a:buClr>
              <a:buFontTx/>
              <a:buChar char="•"/>
              <a:defRPr/>
            </a:pPr>
            <a:r>
              <a:rPr lang="en-US" sz="2000" b="1" kern="1200" dirty="0">
                <a:solidFill>
                  <a:srgbClr val="FFFFFF"/>
                </a:solidFill>
                <a:latin typeface="Arial" charset="0"/>
                <a:ea typeface="+mn-ea"/>
                <a:cs typeface="+mn-cs"/>
              </a:rPr>
              <a:t> ingredients</a:t>
            </a:r>
          </a:p>
          <a:p>
            <a:pPr marL="457200" lvl="1" indent="0">
              <a:spcBef>
                <a:spcPct val="0"/>
              </a:spcBef>
              <a:buClr>
                <a:srgbClr val="FF0000"/>
              </a:buClr>
              <a:buFontTx/>
              <a:buChar char="•"/>
              <a:defRPr/>
            </a:pPr>
            <a:endParaRPr lang="en-US" sz="2000" b="1" kern="1200" dirty="0">
              <a:solidFill>
                <a:srgbClr val="FFFFFF"/>
              </a:solidFill>
              <a:latin typeface="Arial" charset="0"/>
              <a:ea typeface="+mn-ea"/>
              <a:cs typeface="+mn-cs"/>
            </a:endParaRPr>
          </a:p>
          <a:p>
            <a:pPr marL="457200" lvl="1" indent="0">
              <a:spcBef>
                <a:spcPct val="0"/>
              </a:spcBef>
              <a:buClr>
                <a:srgbClr val="FF0000"/>
              </a:buClr>
              <a:buFontTx/>
              <a:buChar char="•"/>
              <a:defRPr/>
            </a:pPr>
            <a:r>
              <a:rPr lang="en-US" sz="2000" b="1" kern="1200" dirty="0">
                <a:solidFill>
                  <a:srgbClr val="FFFFFF"/>
                </a:solidFill>
                <a:latin typeface="Arial" charset="0"/>
                <a:ea typeface="+mn-ea"/>
                <a:cs typeface="+mn-cs"/>
              </a:rPr>
              <a:t> mixing directions</a:t>
            </a:r>
          </a:p>
          <a:p>
            <a:pPr marL="457200" lvl="1" indent="0">
              <a:spcBef>
                <a:spcPct val="0"/>
              </a:spcBef>
              <a:buClr>
                <a:srgbClr val="FF0000"/>
              </a:buClr>
              <a:buFontTx/>
              <a:buChar char="•"/>
              <a:defRPr/>
            </a:pPr>
            <a:endParaRPr lang="en-US" sz="2000" b="1" kern="1200" dirty="0">
              <a:solidFill>
                <a:srgbClr val="FFFFFF"/>
              </a:solidFill>
              <a:latin typeface="Arial" charset="0"/>
              <a:ea typeface="+mn-ea"/>
              <a:cs typeface="+mn-cs"/>
            </a:endParaRPr>
          </a:p>
          <a:p>
            <a:pPr marL="457200" lvl="1" indent="0">
              <a:spcBef>
                <a:spcPct val="0"/>
              </a:spcBef>
              <a:buClr>
                <a:srgbClr val="FF0000"/>
              </a:buClr>
              <a:buFontTx/>
              <a:buChar char="•"/>
              <a:defRPr/>
            </a:pPr>
            <a:r>
              <a:rPr lang="en-US" sz="2000" b="1" kern="1200" dirty="0">
                <a:solidFill>
                  <a:srgbClr val="FFFFFF"/>
                </a:solidFill>
                <a:latin typeface="Arial" charset="0"/>
                <a:ea typeface="+mn-ea"/>
                <a:cs typeface="+mn-cs"/>
              </a:rPr>
              <a:t> warning and caution sections (if any)</a:t>
            </a:r>
          </a:p>
          <a:p>
            <a:pPr marL="457200" lvl="1" indent="0">
              <a:spcBef>
                <a:spcPct val="0"/>
              </a:spcBef>
              <a:buClr>
                <a:srgbClr val="FF0000"/>
              </a:buClr>
              <a:buFontTx/>
              <a:buChar char="•"/>
              <a:defRPr/>
            </a:pPr>
            <a:endParaRPr lang="en-US" sz="2000" b="1" kern="1200" dirty="0">
              <a:solidFill>
                <a:srgbClr val="FFFFFF"/>
              </a:solidFill>
              <a:latin typeface="Arial" charset="0"/>
              <a:ea typeface="+mn-ea"/>
              <a:cs typeface="+mn-cs"/>
            </a:endParaRPr>
          </a:p>
          <a:p>
            <a:pPr marL="457200" lvl="1" indent="0">
              <a:spcBef>
                <a:spcPct val="0"/>
              </a:spcBef>
              <a:buClr>
                <a:srgbClr val="FF0000"/>
              </a:buClr>
              <a:buFontTx/>
              <a:buChar char="•"/>
              <a:defRPr/>
            </a:pPr>
            <a:r>
              <a:rPr lang="en-US" sz="2000" b="1" kern="1200" dirty="0">
                <a:solidFill>
                  <a:srgbClr val="FFFFFF"/>
                </a:solidFill>
                <a:latin typeface="Arial" charset="0"/>
                <a:ea typeface="+mn-ea"/>
                <a:cs typeface="+mn-cs"/>
              </a:rPr>
              <a:t> name and address of manufacturer</a:t>
            </a:r>
          </a:p>
          <a:p>
            <a:pPr marL="457200" lvl="1" indent="0">
              <a:spcBef>
                <a:spcPct val="0"/>
              </a:spcBef>
              <a:buClr>
                <a:srgbClr val="FF0000"/>
              </a:buClr>
              <a:buFontTx/>
              <a:buChar char="•"/>
              <a:defRPr/>
            </a:pPr>
            <a:endParaRPr lang="en-US" sz="2000" b="1" kern="1200" dirty="0">
              <a:solidFill>
                <a:srgbClr val="FFFFFF"/>
              </a:solidFill>
              <a:latin typeface="Arial" charset="0"/>
              <a:ea typeface="+mn-ea"/>
              <a:cs typeface="+mn-cs"/>
            </a:endParaRPr>
          </a:p>
          <a:p>
            <a:pPr marL="457200" lvl="1" indent="0">
              <a:spcBef>
                <a:spcPct val="0"/>
              </a:spcBef>
              <a:buClr>
                <a:srgbClr val="FF0000"/>
              </a:buClr>
              <a:buFontTx/>
              <a:buChar char="•"/>
              <a:defRPr/>
            </a:pPr>
            <a:r>
              <a:rPr lang="en-US" sz="2000" b="1" kern="1200" dirty="0">
                <a:solidFill>
                  <a:srgbClr val="FFFFFF"/>
                </a:solidFill>
                <a:latin typeface="Arial" charset="0"/>
                <a:ea typeface="+mn-ea"/>
                <a:cs typeface="+mn-cs"/>
              </a:rPr>
              <a:t> net weight statement</a:t>
            </a:r>
          </a:p>
          <a:p>
            <a:pPr>
              <a:defRPr/>
            </a:pPr>
            <a:endParaRPr lang="en-US" dirty="0"/>
          </a:p>
        </p:txBody>
      </p:sp>
      <p:sp>
        <p:nvSpPr>
          <p:cNvPr id="4" name="Title 3"/>
          <p:cNvSpPr>
            <a:spLocks noGrp="1"/>
          </p:cNvSpPr>
          <p:nvPr>
            <p:ph type="title"/>
          </p:nvPr>
        </p:nvSpPr>
        <p:spPr/>
        <p:txBody>
          <a:bodyPr/>
          <a:lstStyle/>
          <a:p>
            <a:pPr>
              <a:defRPr/>
            </a:pPr>
            <a:r>
              <a:rPr lang="en-US" sz="3200" kern="1200" dirty="0" smtClean="0">
                <a:solidFill>
                  <a:schemeClr val="tx1"/>
                </a:solidFill>
                <a:latin typeface="Arial"/>
                <a:ea typeface="+mn-ea"/>
                <a:cs typeface="+mn-cs"/>
              </a:rPr>
              <a:t>Components of a Type B Blue Bird Label </a:t>
            </a:r>
            <a:endParaRPr lang="en-US" dirty="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600200"/>
            <a:ext cx="8153400" cy="4114800"/>
          </a:xfrm>
        </p:spPr>
        <p:txBody>
          <a:bodyPr/>
          <a:lstStyle/>
          <a:p>
            <a:pPr marL="457200" lvl="1" indent="0">
              <a:lnSpc>
                <a:spcPct val="140000"/>
              </a:lnSpc>
              <a:spcBef>
                <a:spcPct val="0"/>
              </a:spcBef>
              <a:buClr>
                <a:srgbClr val="FF0000"/>
              </a:buClr>
              <a:buFontTx/>
              <a:buChar char="•"/>
              <a:defRPr/>
            </a:pPr>
            <a:r>
              <a:rPr lang="en-US" sz="2400" b="1" kern="1200" dirty="0" smtClean="0">
                <a:solidFill>
                  <a:srgbClr val="0066FF"/>
                </a:solidFill>
                <a:latin typeface="Arial" charset="0"/>
                <a:ea typeface="+mn-ea"/>
                <a:cs typeface="+mn-cs"/>
              </a:rPr>
              <a:t> </a:t>
            </a:r>
            <a:r>
              <a:rPr lang="en-US" sz="2400" b="1" kern="1200" dirty="0">
                <a:solidFill>
                  <a:srgbClr val="FFFFFF"/>
                </a:solidFill>
                <a:latin typeface="Arial" charset="0"/>
                <a:ea typeface="+mn-ea"/>
                <a:cs typeface="+mn-cs"/>
              </a:rPr>
              <a:t>Originates from:	</a:t>
            </a:r>
          </a:p>
          <a:p>
            <a:pPr marL="457200" lvl="1" indent="0">
              <a:lnSpc>
                <a:spcPct val="140000"/>
              </a:lnSpc>
              <a:spcBef>
                <a:spcPct val="0"/>
              </a:spcBef>
              <a:buClr>
                <a:srgbClr val="FF0000"/>
              </a:buClr>
              <a:buFontTx/>
              <a:buNone/>
              <a:defRPr/>
            </a:pPr>
            <a:r>
              <a:rPr lang="en-US" sz="2400" b="1" kern="1200" dirty="0">
                <a:solidFill>
                  <a:srgbClr val="FFFFFF"/>
                </a:solidFill>
                <a:latin typeface="Arial" charset="0"/>
                <a:ea typeface="+mn-ea"/>
                <a:cs typeface="+mn-cs"/>
              </a:rPr>
              <a:t>		</a:t>
            </a:r>
          </a:p>
          <a:p>
            <a:pPr marL="457200" lvl="1" indent="0">
              <a:lnSpc>
                <a:spcPct val="140000"/>
              </a:lnSpc>
              <a:spcBef>
                <a:spcPct val="0"/>
              </a:spcBef>
              <a:buClr>
                <a:srgbClr val="FF0000"/>
              </a:buClr>
              <a:buFontTx/>
              <a:buNone/>
              <a:defRPr/>
            </a:pPr>
            <a:r>
              <a:rPr lang="en-US" sz="2400" b="1" kern="1200" dirty="0">
                <a:solidFill>
                  <a:srgbClr val="FFFFFF"/>
                </a:solidFill>
                <a:latin typeface="Arial" charset="0"/>
                <a:ea typeface="+mn-ea"/>
                <a:cs typeface="+mn-cs"/>
              </a:rPr>
              <a:t>		a) a Type A medicated article</a:t>
            </a:r>
          </a:p>
          <a:p>
            <a:pPr marL="1371600" lvl="3" indent="0">
              <a:lnSpc>
                <a:spcPct val="140000"/>
              </a:lnSpc>
              <a:spcBef>
                <a:spcPct val="0"/>
              </a:spcBef>
              <a:buClrTx/>
              <a:buFontTx/>
              <a:buNone/>
              <a:defRPr/>
            </a:pPr>
            <a:r>
              <a:rPr lang="en-US" b="1" kern="1200" dirty="0">
                <a:solidFill>
                  <a:srgbClr val="FFFFFF"/>
                </a:solidFill>
                <a:latin typeface="Arial" charset="0"/>
                <a:ea typeface="+mn-ea"/>
                <a:cs typeface="+mn-cs"/>
              </a:rPr>
              <a:t>	b) a Type B medicated feed</a:t>
            </a:r>
          </a:p>
          <a:p>
            <a:pPr marL="1371600" lvl="3" indent="0">
              <a:lnSpc>
                <a:spcPct val="140000"/>
              </a:lnSpc>
              <a:spcBef>
                <a:spcPct val="0"/>
              </a:spcBef>
              <a:buClrTx/>
              <a:buFontTx/>
              <a:buNone/>
              <a:defRPr/>
            </a:pPr>
            <a:r>
              <a:rPr lang="en-US" b="1" kern="1200" dirty="0">
                <a:solidFill>
                  <a:srgbClr val="FFFFFF"/>
                </a:solidFill>
                <a:latin typeface="Arial" charset="0"/>
                <a:ea typeface="+mn-ea"/>
                <a:cs typeface="+mn-cs"/>
              </a:rPr>
              <a:t>	c) another Type C medicated feed </a:t>
            </a:r>
          </a:p>
          <a:p>
            <a:pPr marL="1371600" lvl="3" indent="0">
              <a:lnSpc>
                <a:spcPct val="140000"/>
              </a:lnSpc>
              <a:spcBef>
                <a:spcPct val="0"/>
              </a:spcBef>
              <a:buClrTx/>
              <a:buFontTx/>
              <a:buNone/>
              <a:defRPr/>
            </a:pPr>
            <a:r>
              <a:rPr lang="en-US" b="1" kern="1200" dirty="0">
                <a:solidFill>
                  <a:srgbClr val="FFFFFF"/>
                </a:solidFill>
                <a:latin typeface="Arial" charset="0"/>
                <a:ea typeface="+mn-ea"/>
                <a:cs typeface="+mn-cs"/>
              </a:rPr>
              <a:t>	d) an unstandardized drug component</a:t>
            </a:r>
          </a:p>
          <a:p>
            <a:pPr marL="1371600" lvl="3" indent="0">
              <a:lnSpc>
                <a:spcPct val="140000"/>
              </a:lnSpc>
              <a:spcBef>
                <a:spcPct val="0"/>
              </a:spcBef>
              <a:buClrTx/>
              <a:buFontTx/>
              <a:buNone/>
              <a:defRPr/>
            </a:pPr>
            <a:r>
              <a:rPr lang="en-US" b="1" kern="1200" dirty="0">
                <a:solidFill>
                  <a:srgbClr val="FFFFFF"/>
                </a:solidFill>
                <a:latin typeface="Arial" charset="0"/>
                <a:ea typeface="+mn-ea"/>
                <a:cs typeface="+mn-cs"/>
              </a:rPr>
              <a:t>	 (bulk or drum run)</a:t>
            </a:r>
            <a:endParaRPr lang="en-US" sz="2800" b="1" kern="1200" dirty="0">
              <a:solidFill>
                <a:srgbClr val="FFFFFF"/>
              </a:solidFill>
              <a:latin typeface="Arial" charset="0"/>
              <a:ea typeface="+mn-ea"/>
              <a:cs typeface="+mn-cs"/>
            </a:endParaRPr>
          </a:p>
          <a:p>
            <a:pPr>
              <a:defRPr/>
            </a:pPr>
            <a:endParaRPr lang="en-US" dirty="0"/>
          </a:p>
        </p:txBody>
      </p:sp>
      <p:sp>
        <p:nvSpPr>
          <p:cNvPr id="4" name="Title 3"/>
          <p:cNvSpPr>
            <a:spLocks noGrp="1"/>
          </p:cNvSpPr>
          <p:nvPr>
            <p:ph type="title"/>
          </p:nvPr>
        </p:nvSpPr>
        <p:spPr>
          <a:xfrm>
            <a:off x="1066800" y="304800"/>
            <a:ext cx="7543800" cy="1143000"/>
          </a:xfrm>
        </p:spPr>
        <p:txBody>
          <a:bodyPr/>
          <a:lstStyle/>
          <a:p>
            <a:pPr>
              <a:defRPr/>
            </a:pPr>
            <a:r>
              <a:rPr lang="en-US" sz="3200" kern="1200" dirty="0" smtClean="0">
                <a:solidFill>
                  <a:schemeClr val="tx1"/>
                </a:solidFill>
                <a:latin typeface="Arial"/>
                <a:ea typeface="+mn-ea"/>
                <a:cs typeface="+mn-cs"/>
              </a:rPr>
              <a:t>Type C Medicated Feed</a:t>
            </a:r>
            <a:endParaRPr lang="en-US" dirty="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1752600"/>
            <a:ext cx="8382000" cy="4114800"/>
          </a:xfrm>
        </p:spPr>
        <p:txBody>
          <a:bodyPr/>
          <a:lstStyle/>
          <a:p>
            <a:pPr marL="457200" lvl="1" indent="0">
              <a:lnSpc>
                <a:spcPct val="170000"/>
              </a:lnSpc>
              <a:spcBef>
                <a:spcPct val="0"/>
              </a:spcBef>
              <a:buClr>
                <a:srgbClr val="FF0000"/>
              </a:buClr>
              <a:buFontTx/>
              <a:buChar char="•"/>
              <a:defRPr/>
            </a:pPr>
            <a:r>
              <a:rPr lang="en-US" sz="2400" b="1" kern="1200" dirty="0">
                <a:solidFill>
                  <a:srgbClr val="FFFFFF"/>
                </a:solidFill>
                <a:latin typeface="Arial" charset="0"/>
                <a:ea typeface="+mn-ea"/>
                <a:cs typeface="+mn-cs"/>
              </a:rPr>
              <a:t>is intended for feeding as:							a) the complete feed  					b) ‘top dressed’ 						c) ‘free choice’</a:t>
            </a:r>
          </a:p>
          <a:p>
            <a:pPr>
              <a:defRPr/>
            </a:pPr>
            <a:endParaRPr lang="en-US" dirty="0"/>
          </a:p>
        </p:txBody>
      </p:sp>
      <p:sp>
        <p:nvSpPr>
          <p:cNvPr id="4" name="Title 3"/>
          <p:cNvSpPr>
            <a:spLocks noGrp="1"/>
          </p:cNvSpPr>
          <p:nvPr>
            <p:ph type="title"/>
          </p:nvPr>
        </p:nvSpPr>
        <p:spPr/>
        <p:txBody>
          <a:bodyPr/>
          <a:lstStyle/>
          <a:p>
            <a:pPr>
              <a:defRPr/>
            </a:pPr>
            <a:r>
              <a:rPr lang="en-US" sz="3200" kern="1200" dirty="0" smtClean="0">
                <a:solidFill>
                  <a:schemeClr val="tx1"/>
                </a:solidFill>
                <a:latin typeface="Arial"/>
                <a:ea typeface="+mn-ea"/>
                <a:cs typeface="+mn-cs"/>
              </a:rPr>
              <a:t>Type C Medicated Feed </a:t>
            </a:r>
            <a:endParaRPr lang="en-US"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143000"/>
            <a:ext cx="7772400" cy="5486400"/>
          </a:xfrm>
        </p:spPr>
        <p:txBody>
          <a:bodyPr/>
          <a:lstStyle/>
          <a:p>
            <a:pPr marL="457200" lvl="1" indent="0">
              <a:spcBef>
                <a:spcPct val="0"/>
              </a:spcBef>
              <a:buClr>
                <a:srgbClr val="FF0000"/>
              </a:buClr>
              <a:buFontTx/>
              <a:buChar char="•"/>
              <a:defRPr/>
            </a:pPr>
            <a:r>
              <a:rPr lang="en-US" sz="2000" b="1" kern="1200" dirty="0" smtClean="0">
                <a:solidFill>
                  <a:srgbClr val="0066FF"/>
                </a:solidFill>
                <a:latin typeface="Arial" charset="0"/>
                <a:ea typeface="+mn-ea"/>
                <a:cs typeface="+mn-cs"/>
              </a:rPr>
              <a:t> </a:t>
            </a:r>
            <a:r>
              <a:rPr lang="en-US" sz="2000" b="1" kern="1200" dirty="0">
                <a:solidFill>
                  <a:srgbClr val="FFFFFF"/>
                </a:solidFill>
                <a:latin typeface="Arial" charset="0"/>
                <a:ea typeface="+mn-ea"/>
                <a:cs typeface="+mn-cs"/>
              </a:rPr>
              <a:t>product name</a:t>
            </a:r>
          </a:p>
          <a:p>
            <a:pPr marL="457200" lvl="1" indent="0">
              <a:spcBef>
                <a:spcPct val="0"/>
              </a:spcBef>
              <a:buClr>
                <a:srgbClr val="FF0000"/>
              </a:buClr>
              <a:buFontTx/>
              <a:buChar char="•"/>
              <a:defRPr/>
            </a:pPr>
            <a:endParaRPr lang="en-US" sz="2000" b="1" kern="1200" dirty="0">
              <a:solidFill>
                <a:srgbClr val="FFFFFF"/>
              </a:solidFill>
              <a:latin typeface="Arial" charset="0"/>
              <a:ea typeface="+mn-ea"/>
              <a:cs typeface="+mn-cs"/>
            </a:endParaRPr>
          </a:p>
          <a:p>
            <a:pPr marL="457200" lvl="1" indent="0">
              <a:spcBef>
                <a:spcPct val="0"/>
              </a:spcBef>
              <a:buClr>
                <a:srgbClr val="FF0000"/>
              </a:buClr>
              <a:buFontTx/>
              <a:buChar char="•"/>
              <a:defRPr/>
            </a:pPr>
            <a:r>
              <a:rPr lang="en-US" sz="2000" b="1" kern="1200" dirty="0">
                <a:solidFill>
                  <a:srgbClr val="FFFFFF"/>
                </a:solidFill>
                <a:latin typeface="Arial" charset="0"/>
                <a:ea typeface="+mn-ea"/>
                <a:cs typeface="+mn-cs"/>
              </a:rPr>
              <a:t> purpose or indications for use</a:t>
            </a:r>
          </a:p>
          <a:p>
            <a:pPr marL="457200" lvl="1" indent="0">
              <a:spcBef>
                <a:spcPct val="0"/>
              </a:spcBef>
              <a:buClr>
                <a:srgbClr val="FF0000"/>
              </a:buClr>
              <a:buFontTx/>
              <a:buChar char="•"/>
              <a:defRPr/>
            </a:pPr>
            <a:endParaRPr lang="en-US" sz="2000" b="1" kern="1200" dirty="0">
              <a:solidFill>
                <a:srgbClr val="FFFFFF"/>
              </a:solidFill>
              <a:latin typeface="Arial" charset="0"/>
              <a:ea typeface="+mn-ea"/>
              <a:cs typeface="+mn-cs"/>
            </a:endParaRPr>
          </a:p>
          <a:p>
            <a:pPr marL="457200" lvl="1" indent="0">
              <a:spcBef>
                <a:spcPct val="0"/>
              </a:spcBef>
              <a:buClr>
                <a:srgbClr val="FF0000"/>
              </a:buClr>
              <a:buFontTx/>
              <a:buChar char="•"/>
              <a:defRPr/>
            </a:pPr>
            <a:r>
              <a:rPr lang="en-US" sz="2000" b="1" kern="1200" dirty="0">
                <a:solidFill>
                  <a:srgbClr val="FFFFFF"/>
                </a:solidFill>
                <a:latin typeface="Arial" charset="0"/>
                <a:ea typeface="+mn-ea"/>
                <a:cs typeface="+mn-cs"/>
              </a:rPr>
              <a:t> active ingredients </a:t>
            </a:r>
          </a:p>
          <a:p>
            <a:pPr marL="457200" lvl="1" indent="0">
              <a:spcBef>
                <a:spcPct val="0"/>
              </a:spcBef>
              <a:buClr>
                <a:srgbClr val="FF0000"/>
              </a:buClr>
              <a:buFontTx/>
              <a:buChar char="•"/>
              <a:defRPr/>
            </a:pPr>
            <a:endParaRPr lang="en-US" sz="2000" b="1" kern="1200" dirty="0">
              <a:solidFill>
                <a:srgbClr val="FFFFFF"/>
              </a:solidFill>
              <a:latin typeface="Arial" charset="0"/>
              <a:ea typeface="+mn-ea"/>
              <a:cs typeface="+mn-cs"/>
            </a:endParaRPr>
          </a:p>
          <a:p>
            <a:pPr marL="457200" lvl="1" indent="0">
              <a:spcBef>
                <a:spcPct val="0"/>
              </a:spcBef>
              <a:buClr>
                <a:srgbClr val="FF0000"/>
              </a:buClr>
              <a:buFontTx/>
              <a:buChar char="•"/>
              <a:defRPr/>
            </a:pPr>
            <a:r>
              <a:rPr lang="en-US" sz="2000" b="1" kern="1200" dirty="0">
                <a:solidFill>
                  <a:srgbClr val="FFFFFF"/>
                </a:solidFill>
                <a:latin typeface="Arial" charset="0"/>
                <a:ea typeface="+mn-ea"/>
                <a:cs typeface="+mn-cs"/>
              </a:rPr>
              <a:t> guaranteed analysis</a:t>
            </a:r>
          </a:p>
          <a:p>
            <a:pPr marL="457200" lvl="1" indent="0">
              <a:spcBef>
                <a:spcPct val="0"/>
              </a:spcBef>
              <a:buClr>
                <a:srgbClr val="FF0000"/>
              </a:buClr>
              <a:buFontTx/>
              <a:buChar char="•"/>
              <a:defRPr/>
            </a:pPr>
            <a:endParaRPr lang="en-US" sz="2000" b="1" kern="1200" dirty="0">
              <a:solidFill>
                <a:srgbClr val="FFFFFF"/>
              </a:solidFill>
              <a:latin typeface="Arial" charset="0"/>
              <a:ea typeface="+mn-ea"/>
              <a:cs typeface="+mn-cs"/>
            </a:endParaRPr>
          </a:p>
          <a:p>
            <a:pPr marL="457200" lvl="1" indent="0">
              <a:spcBef>
                <a:spcPct val="0"/>
              </a:spcBef>
              <a:buClr>
                <a:srgbClr val="FF0000"/>
              </a:buClr>
              <a:buFontTx/>
              <a:buChar char="•"/>
              <a:defRPr/>
            </a:pPr>
            <a:r>
              <a:rPr lang="en-US" sz="2000" b="1" kern="1200" dirty="0">
                <a:solidFill>
                  <a:srgbClr val="FFFFFF"/>
                </a:solidFill>
                <a:latin typeface="Arial" charset="0"/>
                <a:ea typeface="+mn-ea"/>
                <a:cs typeface="+mn-cs"/>
              </a:rPr>
              <a:t> ingredients</a:t>
            </a:r>
          </a:p>
          <a:p>
            <a:pPr marL="457200" lvl="1" indent="0">
              <a:spcBef>
                <a:spcPct val="0"/>
              </a:spcBef>
              <a:buClr>
                <a:srgbClr val="FF0000"/>
              </a:buClr>
              <a:buFontTx/>
              <a:buChar char="•"/>
              <a:defRPr/>
            </a:pPr>
            <a:endParaRPr lang="en-US" sz="2000" b="1" kern="1200" dirty="0">
              <a:solidFill>
                <a:srgbClr val="FFFFFF"/>
              </a:solidFill>
              <a:latin typeface="Arial" charset="0"/>
              <a:ea typeface="+mn-ea"/>
              <a:cs typeface="+mn-cs"/>
            </a:endParaRPr>
          </a:p>
          <a:p>
            <a:pPr marL="457200" lvl="1" indent="0">
              <a:spcBef>
                <a:spcPct val="0"/>
              </a:spcBef>
              <a:buClr>
                <a:srgbClr val="FF0000"/>
              </a:buClr>
              <a:buFontTx/>
              <a:buChar char="•"/>
              <a:defRPr/>
            </a:pPr>
            <a:r>
              <a:rPr lang="en-US" sz="2000" b="1" kern="1200" dirty="0">
                <a:solidFill>
                  <a:srgbClr val="FFFFFF"/>
                </a:solidFill>
                <a:latin typeface="Arial" charset="0"/>
                <a:ea typeface="+mn-ea"/>
                <a:cs typeface="+mn-cs"/>
              </a:rPr>
              <a:t> feeding directions</a:t>
            </a:r>
          </a:p>
          <a:p>
            <a:pPr marL="457200" lvl="1" indent="0">
              <a:spcBef>
                <a:spcPct val="0"/>
              </a:spcBef>
              <a:buClr>
                <a:srgbClr val="FF0000"/>
              </a:buClr>
              <a:buFontTx/>
              <a:buChar char="•"/>
              <a:defRPr/>
            </a:pPr>
            <a:endParaRPr lang="en-US" sz="2000" b="1" kern="1200" dirty="0">
              <a:solidFill>
                <a:srgbClr val="FFFFFF"/>
              </a:solidFill>
              <a:latin typeface="Arial" charset="0"/>
              <a:ea typeface="+mn-ea"/>
              <a:cs typeface="+mn-cs"/>
            </a:endParaRPr>
          </a:p>
          <a:p>
            <a:pPr marL="457200" lvl="1" indent="0">
              <a:spcBef>
                <a:spcPct val="0"/>
              </a:spcBef>
              <a:buClr>
                <a:srgbClr val="FF0000"/>
              </a:buClr>
              <a:buFontTx/>
              <a:buChar char="•"/>
              <a:defRPr/>
            </a:pPr>
            <a:r>
              <a:rPr lang="en-US" sz="2000" b="1" kern="1200" dirty="0">
                <a:solidFill>
                  <a:srgbClr val="FFFFFF"/>
                </a:solidFill>
                <a:latin typeface="Arial" charset="0"/>
                <a:ea typeface="+mn-ea"/>
                <a:cs typeface="+mn-cs"/>
              </a:rPr>
              <a:t> warning and caution sections (if any)</a:t>
            </a:r>
          </a:p>
          <a:p>
            <a:pPr marL="457200" lvl="1" indent="0">
              <a:spcBef>
                <a:spcPct val="0"/>
              </a:spcBef>
              <a:buClr>
                <a:srgbClr val="FF0000"/>
              </a:buClr>
              <a:buFontTx/>
              <a:buChar char="•"/>
              <a:defRPr/>
            </a:pPr>
            <a:endParaRPr lang="en-US" sz="2000" b="1" kern="1200" dirty="0">
              <a:solidFill>
                <a:srgbClr val="FFFFFF"/>
              </a:solidFill>
              <a:latin typeface="Arial" charset="0"/>
              <a:ea typeface="+mn-ea"/>
              <a:cs typeface="+mn-cs"/>
            </a:endParaRPr>
          </a:p>
          <a:p>
            <a:pPr marL="457200" lvl="1" indent="0">
              <a:spcBef>
                <a:spcPct val="0"/>
              </a:spcBef>
              <a:buClr>
                <a:srgbClr val="FF0000"/>
              </a:buClr>
              <a:buFontTx/>
              <a:buChar char="•"/>
              <a:defRPr/>
            </a:pPr>
            <a:r>
              <a:rPr lang="en-US" sz="2000" b="1" kern="1200" dirty="0">
                <a:solidFill>
                  <a:srgbClr val="FFFFFF"/>
                </a:solidFill>
                <a:latin typeface="Arial" charset="0"/>
                <a:ea typeface="+mn-ea"/>
                <a:cs typeface="+mn-cs"/>
              </a:rPr>
              <a:t> name and address of manufacturer</a:t>
            </a:r>
          </a:p>
          <a:p>
            <a:pPr marL="457200" lvl="1" indent="0">
              <a:spcBef>
                <a:spcPct val="0"/>
              </a:spcBef>
              <a:buClr>
                <a:srgbClr val="FF0000"/>
              </a:buClr>
              <a:buFontTx/>
              <a:buChar char="•"/>
              <a:defRPr/>
            </a:pPr>
            <a:endParaRPr lang="en-US" sz="2000" b="1" kern="1200" dirty="0">
              <a:solidFill>
                <a:srgbClr val="FFFFFF"/>
              </a:solidFill>
              <a:latin typeface="Arial" charset="0"/>
              <a:ea typeface="+mn-ea"/>
              <a:cs typeface="+mn-cs"/>
            </a:endParaRPr>
          </a:p>
          <a:p>
            <a:pPr marL="457200" lvl="1" indent="0">
              <a:spcBef>
                <a:spcPct val="0"/>
              </a:spcBef>
              <a:buClr>
                <a:srgbClr val="FF0000"/>
              </a:buClr>
              <a:buFontTx/>
              <a:buChar char="•"/>
              <a:defRPr/>
            </a:pPr>
            <a:r>
              <a:rPr lang="en-US" sz="2000" b="1" kern="1200" dirty="0">
                <a:solidFill>
                  <a:srgbClr val="FFFFFF"/>
                </a:solidFill>
                <a:latin typeface="Arial" charset="0"/>
                <a:ea typeface="+mn-ea"/>
                <a:cs typeface="+mn-cs"/>
              </a:rPr>
              <a:t> net weight statement</a:t>
            </a:r>
          </a:p>
          <a:p>
            <a:pPr>
              <a:defRPr/>
            </a:pPr>
            <a:endParaRPr lang="en-US" dirty="0"/>
          </a:p>
        </p:txBody>
      </p:sp>
      <p:sp>
        <p:nvSpPr>
          <p:cNvPr id="4" name="Title 3"/>
          <p:cNvSpPr>
            <a:spLocks noGrp="1"/>
          </p:cNvSpPr>
          <p:nvPr>
            <p:ph type="title"/>
          </p:nvPr>
        </p:nvSpPr>
        <p:spPr>
          <a:xfrm>
            <a:off x="914400" y="152400"/>
            <a:ext cx="8077200" cy="990600"/>
          </a:xfrm>
        </p:spPr>
        <p:txBody>
          <a:bodyPr/>
          <a:lstStyle/>
          <a:p>
            <a:pPr>
              <a:defRPr/>
            </a:pPr>
            <a:r>
              <a:rPr lang="en-US" sz="3200" kern="1200" dirty="0" smtClean="0">
                <a:solidFill>
                  <a:schemeClr val="tx1"/>
                </a:solidFill>
                <a:latin typeface="Arial"/>
                <a:ea typeface="+mn-ea"/>
                <a:cs typeface="+mn-cs"/>
              </a:rPr>
              <a:t>Components of a Type C Blue Bird Label </a:t>
            </a:r>
            <a:endParaRPr lang="en-US" dirty="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4"/>
          <p:cNvSpPr>
            <a:spLocks noGrp="1" noChangeArrowheads="1"/>
          </p:cNvSpPr>
          <p:nvPr>
            <p:ph type="body" sz="half" idx="2"/>
          </p:nvPr>
        </p:nvSpPr>
        <p:spPr>
          <a:xfrm>
            <a:off x="4953000" y="2286000"/>
            <a:ext cx="4572000" cy="4114800"/>
          </a:xfrm>
        </p:spPr>
        <p:txBody>
          <a:bodyPr/>
          <a:lstStyle/>
          <a:p>
            <a:pPr eaLnBrk="1" hangingPunct="1"/>
            <a:r>
              <a:rPr lang="en-US" b="1" dirty="0" smtClean="0">
                <a:latin typeface="Arial" charset="0"/>
              </a:rPr>
              <a:t>Type C</a:t>
            </a:r>
            <a:r>
              <a:rPr lang="en-US" dirty="0" smtClean="0">
                <a:solidFill>
                  <a:srgbClr val="292929"/>
                </a:solidFill>
                <a:latin typeface="Arial" charset="0"/>
              </a:rPr>
              <a:t> </a:t>
            </a:r>
          </a:p>
          <a:p>
            <a:pPr lvl="1" eaLnBrk="1" hangingPunct="1">
              <a:buClr>
                <a:schemeClr val="hlink"/>
              </a:buClr>
            </a:pPr>
            <a:r>
              <a:rPr lang="en-US" b="1" dirty="0" smtClean="0">
                <a:solidFill>
                  <a:srgbClr val="FFFFFF"/>
                </a:solidFill>
                <a:latin typeface="Arial" charset="0"/>
              </a:rPr>
              <a:t>for feeding</a:t>
            </a:r>
          </a:p>
          <a:p>
            <a:pPr lvl="1" eaLnBrk="1" hangingPunct="1">
              <a:buClr>
                <a:schemeClr val="hlink"/>
              </a:buClr>
            </a:pPr>
            <a:r>
              <a:rPr lang="en-US" b="1" dirty="0" smtClean="0">
                <a:solidFill>
                  <a:srgbClr val="FFFFFF"/>
                </a:solidFill>
                <a:latin typeface="Arial" charset="0"/>
              </a:rPr>
              <a:t>to be fed</a:t>
            </a:r>
          </a:p>
          <a:p>
            <a:pPr lvl="1" eaLnBrk="1" hangingPunct="1">
              <a:buClr>
                <a:schemeClr val="hlink"/>
              </a:buClr>
            </a:pPr>
            <a:endParaRPr lang="en-US" b="1" dirty="0" smtClean="0">
              <a:solidFill>
                <a:srgbClr val="FFFFFF"/>
              </a:solidFill>
              <a:latin typeface="Arial" charset="0"/>
            </a:endParaRPr>
          </a:p>
          <a:p>
            <a:pPr lvl="1" eaLnBrk="1" hangingPunct="1">
              <a:buClr>
                <a:schemeClr val="hlink"/>
              </a:buClr>
              <a:buFontTx/>
              <a:buChar char="•"/>
            </a:pPr>
            <a:r>
              <a:rPr lang="en-US" b="1" dirty="0" smtClean="0">
                <a:solidFill>
                  <a:srgbClr val="FFFFFF"/>
                </a:solidFill>
                <a:latin typeface="Arial" charset="0"/>
              </a:rPr>
              <a:t>Labeling</a:t>
            </a:r>
          </a:p>
          <a:p>
            <a:pPr lvl="2" eaLnBrk="1" hangingPunct="1">
              <a:buFontTx/>
              <a:buChar char="–"/>
            </a:pPr>
            <a:r>
              <a:rPr lang="en-US" sz="2400" b="1" dirty="0" smtClean="0">
                <a:solidFill>
                  <a:srgbClr val="FFFFFF"/>
                </a:solidFill>
                <a:latin typeface="Arial" charset="0"/>
              </a:rPr>
              <a:t>Feeding directions</a:t>
            </a:r>
            <a:endParaRPr lang="en-US" dirty="0" smtClean="0">
              <a:solidFill>
                <a:srgbClr val="FFFFFF"/>
              </a:solidFill>
              <a:latin typeface="Arial" charset="0"/>
            </a:endParaRPr>
          </a:p>
        </p:txBody>
      </p:sp>
      <p:sp>
        <p:nvSpPr>
          <p:cNvPr id="30723" name="Rectangle 3"/>
          <p:cNvSpPr>
            <a:spLocks noGrp="1" noChangeArrowheads="1"/>
          </p:cNvSpPr>
          <p:nvPr>
            <p:ph type="body" sz="half" idx="1"/>
          </p:nvPr>
        </p:nvSpPr>
        <p:spPr>
          <a:xfrm>
            <a:off x="838200" y="2286000"/>
            <a:ext cx="4267200" cy="4114800"/>
          </a:xfrm>
        </p:spPr>
        <p:txBody>
          <a:bodyPr/>
          <a:lstStyle/>
          <a:p>
            <a:pPr eaLnBrk="1" hangingPunct="1"/>
            <a:r>
              <a:rPr lang="en-US" b="1" dirty="0" smtClean="0">
                <a:latin typeface="Arial" charset="0"/>
              </a:rPr>
              <a:t>Type B</a:t>
            </a:r>
            <a:r>
              <a:rPr lang="en-US" dirty="0" smtClean="0">
                <a:solidFill>
                  <a:srgbClr val="292929"/>
                </a:solidFill>
                <a:latin typeface="Arial" charset="0"/>
              </a:rPr>
              <a:t> </a:t>
            </a:r>
          </a:p>
          <a:p>
            <a:pPr lvl="1" eaLnBrk="1" hangingPunct="1">
              <a:buClr>
                <a:schemeClr val="hlink"/>
              </a:buClr>
            </a:pPr>
            <a:r>
              <a:rPr lang="en-US" b="1" dirty="0" smtClean="0">
                <a:solidFill>
                  <a:srgbClr val="FFFFFF"/>
                </a:solidFill>
                <a:latin typeface="Arial" charset="0"/>
              </a:rPr>
              <a:t>for further mixing </a:t>
            </a:r>
          </a:p>
          <a:p>
            <a:pPr lvl="1" eaLnBrk="1" hangingPunct="1">
              <a:buClr>
                <a:schemeClr val="hlink"/>
              </a:buClr>
            </a:pPr>
            <a:r>
              <a:rPr lang="en-US" b="1" dirty="0" smtClean="0">
                <a:solidFill>
                  <a:srgbClr val="FFFFFF"/>
                </a:solidFill>
                <a:latin typeface="Arial" charset="0"/>
              </a:rPr>
              <a:t>cannot be fed</a:t>
            </a:r>
          </a:p>
          <a:p>
            <a:pPr lvl="1" eaLnBrk="1" hangingPunct="1">
              <a:buClr>
                <a:schemeClr val="hlink"/>
              </a:buClr>
            </a:pPr>
            <a:endParaRPr lang="en-US" b="1" dirty="0" smtClean="0">
              <a:solidFill>
                <a:srgbClr val="FFFFFF"/>
              </a:solidFill>
              <a:latin typeface="Arial" charset="0"/>
            </a:endParaRPr>
          </a:p>
          <a:p>
            <a:pPr lvl="1" eaLnBrk="1" hangingPunct="1">
              <a:buClr>
                <a:schemeClr val="hlink"/>
              </a:buClr>
              <a:buFontTx/>
              <a:buChar char="•"/>
            </a:pPr>
            <a:r>
              <a:rPr lang="en-US" b="1" dirty="0" smtClean="0">
                <a:solidFill>
                  <a:srgbClr val="FFFFFF"/>
                </a:solidFill>
                <a:latin typeface="Arial" charset="0"/>
              </a:rPr>
              <a:t>Labeling</a:t>
            </a:r>
          </a:p>
          <a:p>
            <a:pPr lvl="2" eaLnBrk="1" hangingPunct="1">
              <a:buFontTx/>
              <a:buChar char="–"/>
            </a:pPr>
            <a:r>
              <a:rPr lang="en-US" sz="2400" b="1" dirty="0" smtClean="0">
                <a:solidFill>
                  <a:srgbClr val="FFFFFF"/>
                </a:solidFill>
                <a:latin typeface="Arial" charset="0"/>
              </a:rPr>
              <a:t>Mixing directions</a:t>
            </a:r>
            <a:endParaRPr lang="en-US" b="1" dirty="0" smtClean="0">
              <a:solidFill>
                <a:srgbClr val="FFFFFF"/>
              </a:solidFill>
              <a:latin typeface="Arial" charset="0"/>
            </a:endParaRPr>
          </a:p>
        </p:txBody>
      </p:sp>
      <p:sp>
        <p:nvSpPr>
          <p:cNvPr id="30722" name="Rectangle 2"/>
          <p:cNvSpPr>
            <a:spLocks noGrp="1" noChangeArrowheads="1"/>
          </p:cNvSpPr>
          <p:nvPr>
            <p:ph type="title"/>
          </p:nvPr>
        </p:nvSpPr>
        <p:spPr>
          <a:xfrm>
            <a:off x="838200" y="304800"/>
            <a:ext cx="7543800" cy="1431925"/>
          </a:xfrm>
        </p:spPr>
        <p:txBody>
          <a:bodyPr/>
          <a:lstStyle/>
          <a:p>
            <a:pPr eaLnBrk="1" hangingPunct="1"/>
            <a:r>
              <a:rPr lang="en-US" sz="3200" smtClean="0">
                <a:latin typeface="Arial" charset="0"/>
              </a:rPr>
              <a:t>Major differences between Type B and Type C medicated feed labels</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5800" y="2209800"/>
            <a:ext cx="7772400" cy="1143000"/>
          </a:xfrm>
        </p:spPr>
        <p:txBody>
          <a:bodyPr/>
          <a:lstStyle/>
          <a:p>
            <a:r>
              <a:rPr lang="en-US" sz="4000" smtClean="0">
                <a:solidFill>
                  <a:srgbClr val="FFFFFF"/>
                </a:solidFill>
                <a:latin typeface="Arial" charset="0"/>
              </a:rPr>
              <a:t>FDA</a:t>
            </a:r>
            <a:r>
              <a:rPr lang="en-US" sz="4000" smtClean="0">
                <a:solidFill>
                  <a:srgbClr val="FFFFFF"/>
                </a:solidFill>
              </a:rPr>
              <a:t>’</a:t>
            </a:r>
            <a:r>
              <a:rPr lang="en-US" sz="4000" smtClean="0">
                <a:solidFill>
                  <a:srgbClr val="FFFFFF"/>
                </a:solidFill>
                <a:latin typeface="Arial" charset="0"/>
              </a:rPr>
              <a:t>s animal drug approval process (basics)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descr="“This slide contains a chart that shows that new animal drugs for use in animal feeds are placed in drug categories."/>
          <p:cNvSpPr txBox="1">
            <a:spLocks noChangeArrowheads="1"/>
          </p:cNvSpPr>
          <p:nvPr/>
        </p:nvSpPr>
        <p:spPr bwMode="auto">
          <a:xfrm>
            <a:off x="3429000" y="304800"/>
            <a:ext cx="2209800" cy="711200"/>
          </a:xfrm>
          <a:prstGeom prst="rect">
            <a:avLst/>
          </a:prstGeom>
          <a:solidFill>
            <a:srgbClr val="FF6600"/>
          </a:solidFill>
          <a:ln w="9525" algn="ctr">
            <a:solidFill>
              <a:schemeClr val="tx1"/>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Drug Categories</a:t>
            </a:r>
            <a:r>
              <a:rPr lang="en-US" sz="2000" b="1">
                <a:latin typeface="Tahoma" pitchFamily="34" charset="0"/>
                <a:cs typeface="Arial" charset="0"/>
              </a:rPr>
              <a:t> </a:t>
            </a:r>
          </a:p>
        </p:txBody>
      </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body" idx="1"/>
          </p:nvPr>
        </p:nvSpPr>
        <p:spPr>
          <a:xfrm>
            <a:off x="76200" y="1828800"/>
            <a:ext cx="9067800" cy="4876800"/>
          </a:xfrm>
        </p:spPr>
        <p:txBody>
          <a:bodyPr/>
          <a:lstStyle/>
          <a:p>
            <a:pPr lvl="2">
              <a:lnSpc>
                <a:spcPct val="120000"/>
              </a:lnSpc>
              <a:buFontTx/>
              <a:buChar char="-"/>
            </a:pPr>
            <a:r>
              <a:rPr lang="en-US" sz="3200" b="1" dirty="0" smtClean="0">
                <a:solidFill>
                  <a:srgbClr val="FFFFFF"/>
                </a:solidFill>
                <a:latin typeface="Arial" charset="0"/>
              </a:rPr>
              <a:t>Required for:</a:t>
            </a:r>
            <a:r>
              <a:rPr lang="en-US" b="1" dirty="0" smtClean="0">
                <a:solidFill>
                  <a:srgbClr val="FFFFFF"/>
                </a:solidFill>
                <a:latin typeface="Arial" charset="0"/>
              </a:rPr>
              <a:t> </a:t>
            </a:r>
          </a:p>
          <a:p>
            <a:pPr lvl="2">
              <a:lnSpc>
                <a:spcPct val="120000"/>
              </a:lnSpc>
              <a:buFontTx/>
              <a:buNone/>
            </a:pPr>
            <a:endParaRPr lang="en-US" b="1" dirty="0" smtClean="0">
              <a:solidFill>
                <a:srgbClr val="FFFFFF"/>
              </a:solidFill>
              <a:latin typeface="Arial" charset="0"/>
            </a:endParaRPr>
          </a:p>
          <a:p>
            <a:pPr lvl="2">
              <a:lnSpc>
                <a:spcPct val="110000"/>
              </a:lnSpc>
              <a:buFont typeface="Wingdings" pitchFamily="2" charset="2"/>
              <a:buNone/>
            </a:pPr>
            <a:r>
              <a:rPr lang="en-US" b="1" dirty="0" smtClean="0">
                <a:solidFill>
                  <a:schemeClr val="hlink"/>
                </a:solidFill>
                <a:latin typeface="Arial" charset="0"/>
              </a:rPr>
              <a:t>-</a:t>
            </a:r>
            <a:r>
              <a:rPr lang="en-US" b="1" dirty="0" smtClean="0">
                <a:solidFill>
                  <a:srgbClr val="FFFFFF"/>
                </a:solidFill>
                <a:latin typeface="Arial" charset="0"/>
              </a:rPr>
              <a:t>  </a:t>
            </a:r>
            <a:r>
              <a:rPr lang="en-US" sz="2400" b="1" dirty="0" smtClean="0">
                <a:solidFill>
                  <a:srgbClr val="FFFFFF"/>
                </a:solidFill>
                <a:latin typeface="Arial" charset="0"/>
              </a:rPr>
              <a:t>the manufacture of all Type A medicated articles</a:t>
            </a:r>
          </a:p>
          <a:p>
            <a:pPr lvl="2">
              <a:lnSpc>
                <a:spcPct val="110000"/>
              </a:lnSpc>
              <a:buClr>
                <a:schemeClr val="tx1"/>
              </a:buClr>
              <a:buFont typeface="Wingdings" pitchFamily="2" charset="2"/>
              <a:buNone/>
            </a:pPr>
            <a:endParaRPr lang="en-US" b="1" dirty="0" smtClean="0">
              <a:solidFill>
                <a:srgbClr val="FFFFFF"/>
              </a:solidFill>
              <a:latin typeface="Arial" charset="0"/>
            </a:endParaRPr>
          </a:p>
        </p:txBody>
      </p:sp>
      <p:sp>
        <p:nvSpPr>
          <p:cNvPr id="32770" name="Rectangle 2"/>
          <p:cNvSpPr>
            <a:spLocks noGrp="1" noChangeArrowheads="1"/>
          </p:cNvSpPr>
          <p:nvPr>
            <p:ph type="title"/>
          </p:nvPr>
        </p:nvSpPr>
        <p:spPr>
          <a:xfrm>
            <a:off x="1066800" y="457200"/>
            <a:ext cx="7772400" cy="1143000"/>
          </a:xfrm>
        </p:spPr>
        <p:txBody>
          <a:bodyPr/>
          <a:lstStyle/>
          <a:p>
            <a:pPr algn="l"/>
            <a:r>
              <a:rPr lang="en-US" sz="3600" smtClean="0">
                <a:latin typeface="Arial" charset="0"/>
              </a:rPr>
              <a:t>New Animal Drug Application (NADA)</a:t>
            </a:r>
            <a:endParaRPr lang="en-US" smtClean="0">
              <a:latin typeface="Arial"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type="body" idx="1"/>
          </p:nvPr>
        </p:nvSpPr>
        <p:spPr>
          <a:xfrm>
            <a:off x="1511300" y="2590800"/>
            <a:ext cx="6705600" cy="2895600"/>
          </a:xfrm>
          <a:noFill/>
        </p:spPr>
        <p:txBody>
          <a:bodyPr lIns="90488" tIns="44450" rIns="90488" bIns="44450"/>
          <a:lstStyle/>
          <a:p>
            <a:pPr>
              <a:buSzPct val="150000"/>
              <a:buFontTx/>
              <a:buChar char="•"/>
            </a:pPr>
            <a:r>
              <a:rPr lang="en-US" sz="2400" b="1" dirty="0" smtClean="0">
                <a:solidFill>
                  <a:schemeClr val="tx2"/>
                </a:solidFill>
                <a:latin typeface="Arial" charset="0"/>
              </a:rPr>
              <a:t>mandates that a new animal drug may not be sold in interstate commerce unless it is the subject of a New Animal Drug Application (NADA)</a:t>
            </a:r>
            <a:endParaRPr lang="en-US" sz="2400" dirty="0" smtClean="0">
              <a:solidFill>
                <a:schemeClr val="tx2"/>
              </a:solidFill>
              <a:latin typeface="Arial" charset="0"/>
            </a:endParaRPr>
          </a:p>
        </p:txBody>
      </p:sp>
      <p:sp>
        <p:nvSpPr>
          <p:cNvPr id="33794" name="Rectangle 2"/>
          <p:cNvSpPr>
            <a:spLocks noGrp="1" noChangeArrowheads="1"/>
          </p:cNvSpPr>
          <p:nvPr>
            <p:ph type="title"/>
          </p:nvPr>
        </p:nvSpPr>
        <p:spPr>
          <a:xfrm>
            <a:off x="228600" y="381000"/>
            <a:ext cx="8610600" cy="1447800"/>
          </a:xfrm>
          <a:noFill/>
        </p:spPr>
        <p:txBody>
          <a:bodyPr lIns="90488" tIns="44450" rIns="90488" bIns="44450"/>
          <a:lstStyle/>
          <a:p>
            <a:r>
              <a:rPr lang="en-US" smtClean="0">
                <a:latin typeface="Arial" charset="0"/>
              </a:rPr>
              <a:t> </a:t>
            </a:r>
            <a:r>
              <a:rPr lang="en-US" sz="3600" smtClean="0">
                <a:latin typeface="Arial" charset="0"/>
              </a:rPr>
              <a:t>The Federal Food, Drug, and Cosmetic Act</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body" idx="1"/>
          </p:nvPr>
        </p:nvSpPr>
        <p:spPr>
          <a:xfrm>
            <a:off x="1117600" y="2209800"/>
            <a:ext cx="7180263" cy="4114800"/>
          </a:xfrm>
          <a:noFill/>
        </p:spPr>
        <p:txBody>
          <a:bodyPr lIns="90488" tIns="44450" rIns="90488" bIns="44450"/>
          <a:lstStyle/>
          <a:p>
            <a:pPr marL="450850" indent="-450850">
              <a:buSzPct val="150000"/>
              <a:buFontTx/>
              <a:buChar char="•"/>
            </a:pPr>
            <a:r>
              <a:rPr lang="en-US" sz="2800" b="1" dirty="0" smtClean="0">
                <a:solidFill>
                  <a:schemeClr val="tx2"/>
                </a:solidFill>
                <a:latin typeface="Arial" charset="0"/>
              </a:rPr>
              <a:t>What does an approved NADA mean?</a:t>
            </a:r>
          </a:p>
          <a:p>
            <a:pPr marL="1203325" lvl="1" indent="-411163">
              <a:buClr>
                <a:schemeClr val="hlink"/>
              </a:buClr>
              <a:buSzPct val="150000"/>
              <a:buFontTx/>
              <a:buChar char="•"/>
            </a:pPr>
            <a:endParaRPr lang="en-US" sz="3500" b="1" dirty="0" smtClean="0">
              <a:solidFill>
                <a:srgbClr val="FFFFFF"/>
              </a:solidFill>
              <a:latin typeface="Arial" charset="0"/>
            </a:endParaRPr>
          </a:p>
        </p:txBody>
      </p:sp>
      <p:sp>
        <p:nvSpPr>
          <p:cNvPr id="34819" name="Rectangle 3"/>
          <p:cNvSpPr>
            <a:spLocks noGrp="1" noChangeArrowheads="1"/>
          </p:cNvSpPr>
          <p:nvPr>
            <p:ph type="title"/>
          </p:nvPr>
        </p:nvSpPr>
        <p:spPr>
          <a:xfrm>
            <a:off x="228600" y="381000"/>
            <a:ext cx="8610600" cy="1447800"/>
          </a:xfrm>
        </p:spPr>
        <p:txBody>
          <a:bodyPr lIns="90488" tIns="44450" rIns="90488" bIns="44450"/>
          <a:lstStyle/>
          <a:p>
            <a:r>
              <a:rPr lang="en-US" smtClean="0"/>
              <a:t> </a:t>
            </a:r>
            <a:r>
              <a:rPr lang="en-US" sz="3600" smtClean="0">
                <a:latin typeface="Arial" charset="0"/>
              </a:rPr>
              <a:t>The Federal Food, Drug, and Cosmetic Act</a:t>
            </a: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body" idx="1"/>
          </p:nvPr>
        </p:nvSpPr>
        <p:spPr>
          <a:xfrm>
            <a:off x="1117600" y="2209800"/>
            <a:ext cx="7180263" cy="4114800"/>
          </a:xfrm>
          <a:noFill/>
        </p:spPr>
        <p:txBody>
          <a:bodyPr lIns="90488" tIns="44450" rIns="90488" bIns="44450"/>
          <a:lstStyle/>
          <a:p>
            <a:pPr marL="450850" indent="-450850">
              <a:buSzPct val="150000"/>
              <a:buFontTx/>
              <a:buChar char="•"/>
            </a:pPr>
            <a:r>
              <a:rPr lang="en-US" sz="2800" b="1" dirty="0" smtClean="0">
                <a:solidFill>
                  <a:schemeClr val="tx2"/>
                </a:solidFill>
                <a:latin typeface="Arial" charset="0"/>
              </a:rPr>
              <a:t>What does an approved NADA mean?</a:t>
            </a:r>
          </a:p>
          <a:p>
            <a:pPr marL="1203325" lvl="1" indent="-411163">
              <a:buClr>
                <a:schemeClr val="hlink"/>
              </a:buClr>
              <a:buSzPct val="150000"/>
              <a:buFontTx/>
              <a:buChar char="•"/>
            </a:pPr>
            <a:r>
              <a:rPr lang="en-US" sz="2000" b="1" dirty="0" smtClean="0">
                <a:solidFill>
                  <a:srgbClr val="FFFFFF"/>
                </a:solidFill>
                <a:latin typeface="Arial" charset="0"/>
              </a:rPr>
              <a:t>The product is safe and effective for its intended use</a:t>
            </a:r>
          </a:p>
          <a:p>
            <a:pPr marL="1203325" lvl="1" indent="-411163">
              <a:buClr>
                <a:schemeClr val="hlink"/>
              </a:buClr>
              <a:buSzPct val="150000"/>
              <a:buFontTx/>
              <a:buChar char="•"/>
            </a:pPr>
            <a:endParaRPr lang="en-US" sz="2000" b="1" dirty="0" smtClean="0">
              <a:solidFill>
                <a:srgbClr val="FFFFFF"/>
              </a:solidFill>
              <a:latin typeface="Arial" charset="0"/>
            </a:endParaRPr>
          </a:p>
          <a:p>
            <a:pPr marL="1203325" lvl="1" indent="-411163">
              <a:buClr>
                <a:schemeClr val="hlink"/>
              </a:buClr>
              <a:buSzPct val="150000"/>
              <a:buFontTx/>
              <a:buChar char="•"/>
            </a:pPr>
            <a:endParaRPr lang="en-US" sz="3500" b="1" dirty="0" smtClean="0">
              <a:solidFill>
                <a:srgbClr val="FFFFFF"/>
              </a:solidFill>
              <a:latin typeface="Arial" charset="0"/>
            </a:endParaRPr>
          </a:p>
        </p:txBody>
      </p:sp>
      <p:sp>
        <p:nvSpPr>
          <p:cNvPr id="35843" name="Rectangle 3"/>
          <p:cNvSpPr>
            <a:spLocks noGrp="1" noChangeArrowheads="1"/>
          </p:cNvSpPr>
          <p:nvPr>
            <p:ph type="title"/>
          </p:nvPr>
        </p:nvSpPr>
        <p:spPr>
          <a:xfrm>
            <a:off x="228600" y="381000"/>
            <a:ext cx="8610600" cy="1447800"/>
          </a:xfrm>
        </p:spPr>
        <p:txBody>
          <a:bodyPr lIns="90488" tIns="44450" rIns="90488" bIns="44450"/>
          <a:lstStyle/>
          <a:p>
            <a:r>
              <a:rPr lang="en-US" smtClean="0"/>
              <a:t> </a:t>
            </a:r>
            <a:r>
              <a:rPr lang="en-US" sz="3600" smtClean="0">
                <a:latin typeface="Arial" charset="0"/>
              </a:rPr>
              <a:t>The Federal Food, Drug, and Cosmetic Act</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body" idx="1"/>
          </p:nvPr>
        </p:nvSpPr>
        <p:spPr>
          <a:xfrm>
            <a:off x="1117600" y="2209800"/>
            <a:ext cx="7180263" cy="3733800"/>
          </a:xfrm>
          <a:noFill/>
        </p:spPr>
        <p:txBody>
          <a:bodyPr lIns="90488" tIns="44450" rIns="90488" bIns="44450"/>
          <a:lstStyle/>
          <a:p>
            <a:pPr marL="450850" indent="-450850">
              <a:buSzPct val="150000"/>
              <a:buFontTx/>
              <a:buChar char="•"/>
            </a:pPr>
            <a:r>
              <a:rPr lang="en-US" sz="2800" b="1" dirty="0" smtClean="0">
                <a:solidFill>
                  <a:schemeClr val="tx2"/>
                </a:solidFill>
                <a:latin typeface="Arial" charset="0"/>
              </a:rPr>
              <a:t>What does an approved NADA mean?</a:t>
            </a:r>
          </a:p>
          <a:p>
            <a:pPr marL="1203325" lvl="1" indent="-411163">
              <a:buClr>
                <a:schemeClr val="hlink"/>
              </a:buClr>
              <a:buSzPct val="150000"/>
              <a:buFontTx/>
              <a:buChar char="•"/>
            </a:pPr>
            <a:r>
              <a:rPr lang="en-US" sz="2000" b="1" dirty="0" smtClean="0">
                <a:solidFill>
                  <a:srgbClr val="FFFFFF"/>
                </a:solidFill>
                <a:latin typeface="Arial" charset="0"/>
              </a:rPr>
              <a:t>The product is safe and effective for its intended use</a:t>
            </a:r>
          </a:p>
          <a:p>
            <a:pPr marL="1203325" lvl="1" indent="-411163">
              <a:buClr>
                <a:schemeClr val="hlink"/>
              </a:buClr>
              <a:buSzPct val="150000"/>
              <a:buFontTx/>
              <a:buChar char="•"/>
            </a:pPr>
            <a:endParaRPr lang="en-US" sz="2000" b="1" dirty="0" smtClean="0">
              <a:solidFill>
                <a:srgbClr val="FFFFFF"/>
              </a:solidFill>
              <a:latin typeface="Arial" charset="0"/>
            </a:endParaRPr>
          </a:p>
          <a:p>
            <a:pPr marL="1203325" lvl="1" indent="-411163">
              <a:buClr>
                <a:schemeClr val="hlink"/>
              </a:buClr>
              <a:buSzPct val="150000"/>
              <a:buFontTx/>
              <a:buChar char="•"/>
            </a:pPr>
            <a:r>
              <a:rPr lang="en-US" sz="2000" b="1" dirty="0" smtClean="0">
                <a:solidFill>
                  <a:srgbClr val="FFFFFF"/>
                </a:solidFill>
                <a:latin typeface="Arial" charset="0"/>
              </a:rPr>
              <a:t>The methods, facilities and controls used for the manufacturing, processing and packaging of the drug are adequate to preserve its identity, strength, quality and purity</a:t>
            </a:r>
          </a:p>
        </p:txBody>
      </p:sp>
      <p:sp>
        <p:nvSpPr>
          <p:cNvPr id="36867" name="Rectangle 3"/>
          <p:cNvSpPr>
            <a:spLocks noGrp="1" noChangeArrowheads="1"/>
          </p:cNvSpPr>
          <p:nvPr>
            <p:ph type="title"/>
          </p:nvPr>
        </p:nvSpPr>
        <p:spPr>
          <a:xfrm>
            <a:off x="228600" y="381000"/>
            <a:ext cx="8610600" cy="1447800"/>
          </a:xfrm>
        </p:spPr>
        <p:txBody>
          <a:bodyPr lIns="90488" tIns="44450" rIns="90488" bIns="44450"/>
          <a:lstStyle/>
          <a:p>
            <a:r>
              <a:rPr lang="en-US" smtClean="0"/>
              <a:t> </a:t>
            </a:r>
            <a:r>
              <a:rPr lang="en-US" sz="3600" smtClean="0">
                <a:latin typeface="Arial" charset="0"/>
              </a:rPr>
              <a:t>The Federal Food, Drug, and Cosmetic Act</a:t>
            </a: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68325" indent="-568325">
              <a:lnSpc>
                <a:spcPct val="80000"/>
              </a:lnSpc>
              <a:spcBef>
                <a:spcPct val="65000"/>
              </a:spcBef>
              <a:buClr>
                <a:srgbClr val="FC0128"/>
              </a:buClr>
              <a:buSzPct val="150000"/>
              <a:buFontTx/>
              <a:buChar char="•"/>
              <a:defRPr/>
            </a:pPr>
            <a:r>
              <a:rPr lang="en-US" sz="3200" b="1" kern="1200" dirty="0" smtClean="0">
                <a:solidFill>
                  <a:srgbClr val="EAEAEA"/>
                </a:solidFill>
                <a:latin typeface="Arial" charset="0"/>
              </a:rPr>
              <a:t>Effectiveness</a:t>
            </a:r>
          </a:p>
          <a:p>
            <a:pPr marL="685800" lvl="1" indent="-3175">
              <a:spcBef>
                <a:spcPct val="0"/>
              </a:spcBef>
              <a:buClrTx/>
              <a:buFontTx/>
              <a:buNone/>
              <a:defRPr/>
            </a:pPr>
            <a:r>
              <a:rPr lang="en-US" sz="2000" b="1" kern="1200" dirty="0">
                <a:solidFill>
                  <a:srgbClr val="FFFFFF"/>
                </a:solidFill>
                <a:latin typeface="Arial" charset="0"/>
                <a:ea typeface="+mn-ea"/>
                <a:cs typeface="+mn-cs"/>
              </a:rPr>
              <a:t>Based on substantial evidence consisting of one or more adequate and well controlled investigations, such as </a:t>
            </a:r>
          </a:p>
          <a:p>
            <a:pPr marL="685800" lvl="1" indent="-3175">
              <a:spcBef>
                <a:spcPct val="0"/>
              </a:spcBef>
              <a:buClrTx/>
              <a:buFontTx/>
              <a:buNone/>
              <a:defRPr/>
            </a:pPr>
            <a:r>
              <a:rPr lang="en-US" sz="2000" b="1" kern="1200" dirty="0">
                <a:solidFill>
                  <a:srgbClr val="FFFFFF"/>
                </a:solidFill>
                <a:latin typeface="Arial" charset="0"/>
                <a:ea typeface="+mn-ea"/>
                <a:cs typeface="+mn-cs"/>
              </a:rPr>
              <a:t>			- a study in a target species</a:t>
            </a:r>
          </a:p>
          <a:p>
            <a:pPr marL="568325" indent="-568325">
              <a:spcBef>
                <a:spcPct val="0"/>
              </a:spcBef>
              <a:buClrTx/>
              <a:buSzTx/>
              <a:buFont typeface="Wingdings" pitchFamily="2" charset="2"/>
              <a:buNone/>
              <a:defRPr/>
            </a:pPr>
            <a:r>
              <a:rPr lang="en-US" sz="2000" b="1" kern="1200" dirty="0">
                <a:solidFill>
                  <a:srgbClr val="FFFFFF"/>
                </a:solidFill>
                <a:latin typeface="Arial" charset="0"/>
              </a:rPr>
              <a:t>			- a study in laboratory animals</a:t>
            </a:r>
          </a:p>
          <a:p>
            <a:pPr marL="568325" indent="-568325">
              <a:spcBef>
                <a:spcPct val="0"/>
              </a:spcBef>
              <a:buClrTx/>
              <a:buSzTx/>
              <a:buFont typeface="Wingdings" pitchFamily="2" charset="2"/>
              <a:buNone/>
              <a:defRPr/>
            </a:pPr>
            <a:r>
              <a:rPr lang="en-US" sz="2000" b="1" kern="1200" dirty="0">
                <a:solidFill>
                  <a:srgbClr val="FFFFFF"/>
                </a:solidFill>
                <a:latin typeface="Arial" charset="0"/>
              </a:rPr>
              <a:t>			- a bioequivalence study</a:t>
            </a:r>
          </a:p>
          <a:p>
            <a:pPr marL="568325" indent="-568325">
              <a:spcBef>
                <a:spcPct val="0"/>
              </a:spcBef>
              <a:buClrTx/>
              <a:buSzTx/>
              <a:buFont typeface="Wingdings" pitchFamily="2" charset="2"/>
              <a:buNone/>
              <a:defRPr/>
            </a:pPr>
            <a:r>
              <a:rPr lang="en-US" sz="2000" b="1" kern="1200" dirty="0">
                <a:solidFill>
                  <a:srgbClr val="FFFFFF"/>
                </a:solidFill>
                <a:latin typeface="Arial" charset="0"/>
              </a:rPr>
              <a:t>			- an </a:t>
            </a:r>
            <a:r>
              <a:rPr lang="en-US" sz="2000" b="1" i="1" kern="1200" dirty="0">
                <a:solidFill>
                  <a:srgbClr val="FFFFFF"/>
                </a:solidFill>
                <a:latin typeface="Arial" charset="0"/>
              </a:rPr>
              <a:t>in vitro </a:t>
            </a:r>
            <a:r>
              <a:rPr lang="en-US" sz="2000" b="1" kern="1200" dirty="0" smtClean="0">
                <a:solidFill>
                  <a:srgbClr val="FFFFFF"/>
                </a:solidFill>
                <a:latin typeface="Arial" charset="0"/>
              </a:rPr>
              <a:t>study</a:t>
            </a:r>
            <a:endParaRPr lang="en-US" sz="2000" b="1" kern="1200" dirty="0">
              <a:solidFill>
                <a:srgbClr val="FFFFFF"/>
              </a:solidFill>
              <a:latin typeface="Arial" charset="0"/>
            </a:endParaRPr>
          </a:p>
        </p:txBody>
      </p:sp>
      <p:sp>
        <p:nvSpPr>
          <p:cNvPr id="4" name="Title 3"/>
          <p:cNvSpPr>
            <a:spLocks noGrp="1"/>
          </p:cNvSpPr>
          <p:nvPr>
            <p:ph type="title"/>
          </p:nvPr>
        </p:nvSpPr>
        <p:spPr/>
        <p:txBody>
          <a:bodyPr/>
          <a:lstStyle/>
          <a:p>
            <a:pPr>
              <a:defRPr/>
            </a:pPr>
            <a:r>
              <a:rPr lang="en-US" sz="3600" kern="1200" dirty="0" smtClean="0">
                <a:latin typeface="Arial"/>
                <a:ea typeface="+mn-ea"/>
                <a:cs typeface="+mn-cs"/>
              </a:rPr>
              <a:t>The Federal Food, Drug, and Cosmetic Act</a:t>
            </a:r>
            <a:endParaRPr lang="en-US" dirty="0"/>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66800" y="1981200"/>
            <a:ext cx="7543800" cy="2667000"/>
          </a:xfrm>
        </p:spPr>
        <p:txBody>
          <a:bodyPr/>
          <a:lstStyle/>
          <a:p>
            <a:pPr marL="568325" indent="-568325">
              <a:lnSpc>
                <a:spcPct val="80000"/>
              </a:lnSpc>
              <a:spcBef>
                <a:spcPct val="65000"/>
              </a:spcBef>
              <a:buClr>
                <a:srgbClr val="FC0128"/>
              </a:buClr>
              <a:buSzPct val="150000"/>
              <a:buFontTx/>
              <a:buChar char="•"/>
              <a:defRPr/>
            </a:pPr>
            <a:r>
              <a:rPr lang="en-US" sz="3200" b="1" kern="1200" dirty="0" smtClean="0">
                <a:solidFill>
                  <a:srgbClr val="EAEAEA"/>
                </a:solidFill>
                <a:latin typeface="Arial" charset="0"/>
              </a:rPr>
              <a:t>Safety</a:t>
            </a:r>
          </a:p>
          <a:p>
            <a:pPr marL="1195388" lvl="1" indent="-512763">
              <a:spcBef>
                <a:spcPct val="0"/>
              </a:spcBef>
              <a:buClrTx/>
              <a:buFontTx/>
              <a:buNone/>
              <a:defRPr/>
            </a:pPr>
            <a:r>
              <a:rPr lang="en-US" sz="2000" b="1" kern="1200" dirty="0" smtClean="0">
                <a:solidFill>
                  <a:srgbClr val="EAEAEA"/>
                </a:solidFill>
                <a:latin typeface="Arial" charset="0"/>
                <a:ea typeface="+mn-ea"/>
                <a:cs typeface="+mn-cs"/>
              </a:rPr>
              <a:t>	</a:t>
            </a:r>
            <a:r>
              <a:rPr lang="en-US" sz="2000" b="1" kern="1200" dirty="0">
                <a:solidFill>
                  <a:srgbClr val="FFFFFF"/>
                </a:solidFill>
                <a:latin typeface="Arial" charset="0"/>
                <a:ea typeface="+mn-ea"/>
                <a:cs typeface="+mn-cs"/>
              </a:rPr>
              <a:t>- Adequate tests by all methods reasonably applicable show that the drug is safe for use under the conditions prescribed, recommended, or suggested in the proposed </a:t>
            </a:r>
            <a:r>
              <a:rPr lang="en-US" sz="2000" b="1" kern="1200" dirty="0" smtClean="0">
                <a:solidFill>
                  <a:srgbClr val="FFFFFF"/>
                </a:solidFill>
                <a:latin typeface="Arial" charset="0"/>
                <a:ea typeface="+mn-ea"/>
                <a:cs typeface="+mn-cs"/>
              </a:rPr>
              <a:t>labeling</a:t>
            </a:r>
            <a:endParaRPr lang="en-US" sz="2000" kern="1200" dirty="0">
              <a:solidFill>
                <a:srgbClr val="FFFFFF"/>
              </a:solidFill>
              <a:latin typeface="Arial" charset="0"/>
              <a:ea typeface="+mn-ea"/>
              <a:cs typeface="+mn-cs"/>
            </a:endParaRPr>
          </a:p>
        </p:txBody>
      </p:sp>
      <p:sp>
        <p:nvSpPr>
          <p:cNvPr id="4" name="Title 3"/>
          <p:cNvSpPr>
            <a:spLocks noGrp="1"/>
          </p:cNvSpPr>
          <p:nvPr>
            <p:ph type="title"/>
          </p:nvPr>
        </p:nvSpPr>
        <p:spPr/>
        <p:txBody>
          <a:bodyPr/>
          <a:lstStyle/>
          <a:p>
            <a:pPr>
              <a:defRPr/>
            </a:pPr>
            <a:r>
              <a:rPr lang="en-US" sz="3600" kern="1200" dirty="0" smtClean="0">
                <a:latin typeface="Arial"/>
                <a:ea typeface="+mn-ea"/>
                <a:cs typeface="+mn-cs"/>
              </a:rPr>
              <a:t>The Federal Food, Drug, and Cosmetic Act</a:t>
            </a:r>
            <a:endParaRPr lang="en-US" dirty="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66800" y="1981200"/>
            <a:ext cx="7543800" cy="2286000"/>
          </a:xfrm>
        </p:spPr>
        <p:txBody>
          <a:bodyPr/>
          <a:lstStyle/>
          <a:p>
            <a:pPr marL="568325" indent="-568325">
              <a:spcBef>
                <a:spcPct val="0"/>
              </a:spcBef>
              <a:buClr>
                <a:srgbClr val="FFFFCC"/>
              </a:buClr>
              <a:buSzTx/>
              <a:buFontTx/>
              <a:buChar char="•"/>
              <a:defRPr/>
            </a:pPr>
            <a:r>
              <a:rPr lang="en-US" sz="2400" b="1" kern="1200" dirty="0" smtClean="0">
                <a:solidFill>
                  <a:srgbClr val="EAEAEA"/>
                </a:solidFill>
                <a:latin typeface="Times New Roman" pitchFamily="18" charset="0"/>
              </a:rPr>
              <a:t> </a:t>
            </a:r>
            <a:r>
              <a:rPr lang="en-US" sz="3200" b="1" kern="1200" dirty="0" smtClean="0">
                <a:solidFill>
                  <a:srgbClr val="EAEAEA"/>
                </a:solidFill>
                <a:latin typeface="Arial" charset="0"/>
              </a:rPr>
              <a:t>NADA</a:t>
            </a:r>
          </a:p>
          <a:p>
            <a:pPr marL="568325" indent="-568325">
              <a:spcBef>
                <a:spcPct val="0"/>
              </a:spcBef>
              <a:buClrTx/>
              <a:buSzTx/>
              <a:buFont typeface="Wingdings" pitchFamily="2" charset="2"/>
              <a:buNone/>
              <a:defRPr/>
            </a:pPr>
            <a:r>
              <a:rPr lang="en-US" sz="2000" b="1" kern="1200" dirty="0" smtClean="0">
                <a:solidFill>
                  <a:srgbClr val="EAEAEA"/>
                </a:solidFill>
                <a:latin typeface="Arial" charset="0"/>
              </a:rPr>
              <a:t>	</a:t>
            </a:r>
            <a:r>
              <a:rPr lang="en-US" sz="2000" b="1" kern="1200" dirty="0" smtClean="0">
                <a:solidFill>
                  <a:srgbClr val="FFFFCC"/>
                </a:solidFill>
                <a:latin typeface="Arial" charset="0"/>
              </a:rPr>
              <a:t>- </a:t>
            </a:r>
            <a:r>
              <a:rPr lang="en-US" sz="2000" b="1" kern="1200" dirty="0">
                <a:solidFill>
                  <a:srgbClr val="FFFFFF"/>
                </a:solidFill>
                <a:latin typeface="Arial" charset="0"/>
              </a:rPr>
              <a:t>is a systematic approach to document evidence that drug products are safe and effective </a:t>
            </a:r>
          </a:p>
          <a:p>
            <a:pPr marL="568325" indent="-568325">
              <a:spcBef>
                <a:spcPct val="0"/>
              </a:spcBef>
              <a:buClrTx/>
              <a:buSzTx/>
              <a:buFont typeface="Wingdings" pitchFamily="2" charset="2"/>
              <a:buNone/>
              <a:defRPr/>
            </a:pPr>
            <a:endParaRPr lang="en-US" sz="2000" b="1" kern="1200" dirty="0">
              <a:solidFill>
                <a:srgbClr val="FFFFFF"/>
              </a:solidFill>
              <a:latin typeface="Arial" charset="0"/>
            </a:endParaRPr>
          </a:p>
          <a:p>
            <a:pPr marL="568325" indent="-568325">
              <a:spcBef>
                <a:spcPct val="0"/>
              </a:spcBef>
              <a:buClrTx/>
              <a:buSzTx/>
              <a:buFont typeface="Wingdings" pitchFamily="2" charset="2"/>
              <a:buNone/>
              <a:defRPr/>
            </a:pPr>
            <a:r>
              <a:rPr lang="en-US" sz="2000" b="1" kern="1200" dirty="0">
                <a:solidFill>
                  <a:srgbClr val="FFFFFF"/>
                </a:solidFill>
                <a:latin typeface="Arial" charset="0"/>
              </a:rPr>
              <a:t>	</a:t>
            </a:r>
            <a:r>
              <a:rPr lang="en-US" sz="2000" b="1" kern="1200" dirty="0" smtClean="0">
                <a:solidFill>
                  <a:srgbClr val="FFFFCC"/>
                </a:solidFill>
                <a:latin typeface="Arial" charset="0"/>
              </a:rPr>
              <a:t>-</a:t>
            </a:r>
            <a:r>
              <a:rPr lang="en-US" sz="2000" b="1" kern="1200" dirty="0">
                <a:solidFill>
                  <a:srgbClr val="FFFFFF"/>
                </a:solidFill>
                <a:latin typeface="Arial" charset="0"/>
              </a:rPr>
              <a:t> consists of the drug, the packaging, and the </a:t>
            </a:r>
            <a:r>
              <a:rPr lang="en-US" sz="2000" b="1" kern="1200" dirty="0" smtClean="0">
                <a:solidFill>
                  <a:srgbClr val="FFFFFF"/>
                </a:solidFill>
                <a:latin typeface="Arial" charset="0"/>
              </a:rPr>
              <a:t>labeling</a:t>
            </a:r>
            <a:endParaRPr lang="en-US" sz="2000" b="1" kern="1200" dirty="0">
              <a:solidFill>
                <a:srgbClr val="FFFFFF"/>
              </a:solidFill>
              <a:latin typeface="Arial" charset="0"/>
            </a:endParaRPr>
          </a:p>
        </p:txBody>
      </p:sp>
      <p:sp>
        <p:nvSpPr>
          <p:cNvPr id="4" name="Title 3"/>
          <p:cNvSpPr>
            <a:spLocks noGrp="1"/>
          </p:cNvSpPr>
          <p:nvPr>
            <p:ph type="title"/>
          </p:nvPr>
        </p:nvSpPr>
        <p:spPr/>
        <p:txBody>
          <a:bodyPr/>
          <a:lstStyle/>
          <a:p>
            <a:pPr>
              <a:defRPr/>
            </a:pPr>
            <a:r>
              <a:rPr lang="en-US" sz="3600" kern="1200" dirty="0" smtClean="0">
                <a:latin typeface="Arial"/>
                <a:ea typeface="+mn-ea"/>
                <a:cs typeface="+mn-cs"/>
              </a:rPr>
              <a:t>The Federal Food, Drug, and Cosmetic Act</a:t>
            </a:r>
            <a:endParaRPr lang="en-US" dirty="0"/>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3" descr="This slide is a diagram that shows Division of Animal Feeds in the Center for Veterinary Medicine is in charge of reviewing medicated feed labels.&#10;"/>
          <p:cNvSpPr txBox="1">
            <a:spLocks noChangeArrowheads="1"/>
          </p:cNvSpPr>
          <p:nvPr/>
        </p:nvSpPr>
        <p:spPr bwMode="auto">
          <a:xfrm>
            <a:off x="2743200" y="1600200"/>
            <a:ext cx="3810000" cy="914400"/>
          </a:xfrm>
          <a:prstGeom prst="rect">
            <a:avLst/>
          </a:prstGeom>
          <a:solidFill>
            <a:srgbClr val="FF66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400" b="1"/>
              <a:t>Division of Animal Feeds</a:t>
            </a:r>
          </a:p>
          <a:p>
            <a:pPr algn="ctr">
              <a:spcBef>
                <a:spcPct val="50000"/>
              </a:spcBef>
            </a:pPr>
            <a:r>
              <a:rPr lang="en-US" sz="1200" b="1"/>
              <a:t>Office of Surveillance and Compliance (OSC),           Center for Veterinary Medicine</a:t>
            </a:r>
          </a:p>
        </p:txBody>
      </p:sp>
      <p:sp>
        <p:nvSpPr>
          <p:cNvPr id="4" name="Title 3"/>
          <p:cNvSpPr>
            <a:spLocks noGrp="1"/>
          </p:cNvSpPr>
          <p:nvPr>
            <p:ph type="title" idx="4294967295"/>
          </p:nvPr>
        </p:nvSpPr>
        <p:spPr/>
        <p:txBody>
          <a:bodyPr/>
          <a:lstStyle/>
          <a:p>
            <a:pPr>
              <a:defRPr/>
            </a:pPr>
            <a:r>
              <a:rPr lang="en-US" sz="3600" kern="1200" dirty="0" smtClean="0">
                <a:solidFill>
                  <a:schemeClr val="tx1"/>
                </a:solidFill>
                <a:latin typeface="Arial"/>
                <a:ea typeface="+mn-ea"/>
                <a:cs typeface="+mn-cs"/>
              </a:rPr>
              <a:t>Label review</a:t>
            </a:r>
            <a:r>
              <a:rPr lang="en-US" sz="3200" kern="1200" dirty="0" smtClean="0">
                <a:solidFill>
                  <a:schemeClr val="tx1"/>
                </a:solidFill>
                <a:latin typeface="Arial"/>
                <a:ea typeface="+mn-ea"/>
                <a:cs typeface="+mn-cs"/>
              </a:rPr>
              <a:t> </a:t>
            </a:r>
            <a:br>
              <a:rPr lang="en-US" sz="3200" kern="1200" dirty="0" smtClean="0">
                <a:solidFill>
                  <a:schemeClr val="tx1"/>
                </a:solidFill>
                <a:latin typeface="Arial"/>
                <a:ea typeface="+mn-ea"/>
                <a:cs typeface="+mn-cs"/>
              </a:rPr>
            </a:br>
            <a:endParaRPr lang="en-US" dirty="0"/>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986" name="Group 1" descr="This slide is a diagram that shows Division of Animal Feeds in the Center for Veterinary Medicine is in charge of reviewing medicated feed labels”…before the feeds are approved (“pre-approval”), and after the feeds are approved and in use (“post-approval”)."/>
          <p:cNvGrpSpPr>
            <a:grpSpLocks/>
          </p:cNvGrpSpPr>
          <p:nvPr/>
        </p:nvGrpSpPr>
        <p:grpSpPr bwMode="auto">
          <a:xfrm>
            <a:off x="1295400" y="1600200"/>
            <a:ext cx="6629400" cy="2362200"/>
            <a:chOff x="1295400" y="1600200"/>
            <a:chExt cx="6629400" cy="2362200"/>
          </a:xfrm>
        </p:grpSpPr>
        <p:sp>
          <p:nvSpPr>
            <p:cNvPr id="41988" name="Text Box 3" descr="Division of Animal Feeds&#10;Office of Surveillance and Compliance (OSC),           Center for Veterinary Medicine&#10;"/>
            <p:cNvSpPr txBox="1">
              <a:spLocks noChangeArrowheads="1"/>
            </p:cNvSpPr>
            <p:nvPr/>
          </p:nvSpPr>
          <p:spPr bwMode="auto">
            <a:xfrm>
              <a:off x="2743200" y="1600200"/>
              <a:ext cx="3810000" cy="914400"/>
            </a:xfrm>
            <a:prstGeom prst="rect">
              <a:avLst/>
            </a:prstGeom>
            <a:solidFill>
              <a:srgbClr val="FF66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400" b="1"/>
                <a:t>Division of Animal Feeds</a:t>
              </a:r>
            </a:p>
            <a:p>
              <a:pPr algn="ctr">
                <a:spcBef>
                  <a:spcPct val="50000"/>
                </a:spcBef>
              </a:pPr>
              <a:r>
                <a:rPr lang="en-US" sz="1200" b="1"/>
                <a:t>Office of Surveillance and Compliance (OSC),           Center for Veterinary Medicine</a:t>
              </a:r>
            </a:p>
          </p:txBody>
        </p:sp>
        <p:sp>
          <p:nvSpPr>
            <p:cNvPr id="41989" name="Text Box 4" descr="Pre-approval&#10;"/>
            <p:cNvSpPr txBox="1">
              <a:spLocks noChangeArrowheads="1"/>
            </p:cNvSpPr>
            <p:nvPr/>
          </p:nvSpPr>
          <p:spPr bwMode="auto">
            <a:xfrm>
              <a:off x="1295400" y="3505200"/>
              <a:ext cx="2209800" cy="45720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400" b="1">
                  <a:solidFill>
                    <a:srgbClr val="FFFFFF"/>
                  </a:solidFill>
                </a:rPr>
                <a:t>Pre-approval</a:t>
              </a:r>
            </a:p>
          </p:txBody>
        </p:sp>
        <p:sp>
          <p:nvSpPr>
            <p:cNvPr id="41990" name="Text Box 5" descr="Post-approval&#10;"/>
            <p:cNvSpPr txBox="1">
              <a:spLocks noChangeArrowheads="1"/>
            </p:cNvSpPr>
            <p:nvPr/>
          </p:nvSpPr>
          <p:spPr bwMode="auto">
            <a:xfrm>
              <a:off x="5638800" y="3505200"/>
              <a:ext cx="2286000" cy="45720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400" b="1">
                  <a:solidFill>
                    <a:srgbClr val="FFFFFF"/>
                  </a:solidFill>
                </a:rPr>
                <a:t>Post-approval</a:t>
              </a:r>
            </a:p>
          </p:txBody>
        </p:sp>
        <p:sp>
          <p:nvSpPr>
            <p:cNvPr id="41991" name="Line 6"/>
            <p:cNvSpPr>
              <a:spLocks noChangeShapeType="1"/>
            </p:cNvSpPr>
            <p:nvPr/>
          </p:nvSpPr>
          <p:spPr bwMode="auto">
            <a:xfrm flipV="1">
              <a:off x="2286000" y="3124200"/>
              <a:ext cx="0" cy="3810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92" name="Line 7"/>
            <p:cNvSpPr>
              <a:spLocks noChangeShapeType="1"/>
            </p:cNvSpPr>
            <p:nvPr/>
          </p:nvSpPr>
          <p:spPr bwMode="auto">
            <a:xfrm flipV="1">
              <a:off x="6705600" y="3124200"/>
              <a:ext cx="0" cy="3810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93" name="Line 8"/>
            <p:cNvSpPr>
              <a:spLocks noChangeShapeType="1"/>
            </p:cNvSpPr>
            <p:nvPr/>
          </p:nvSpPr>
          <p:spPr bwMode="auto">
            <a:xfrm>
              <a:off x="2286000" y="312420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94" name="Line 9"/>
            <p:cNvSpPr>
              <a:spLocks noChangeShapeType="1"/>
            </p:cNvSpPr>
            <p:nvPr/>
          </p:nvSpPr>
          <p:spPr bwMode="auto">
            <a:xfrm>
              <a:off x="4724400" y="3124200"/>
              <a:ext cx="19812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95" name="Line 10"/>
            <p:cNvSpPr>
              <a:spLocks noChangeShapeType="1"/>
            </p:cNvSpPr>
            <p:nvPr/>
          </p:nvSpPr>
          <p:spPr bwMode="auto">
            <a:xfrm flipV="1">
              <a:off x="4343400" y="2514600"/>
              <a:ext cx="0" cy="60960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996" name="Line 11"/>
            <p:cNvSpPr>
              <a:spLocks noChangeShapeType="1"/>
            </p:cNvSpPr>
            <p:nvPr/>
          </p:nvSpPr>
          <p:spPr bwMode="auto">
            <a:xfrm flipV="1">
              <a:off x="4724400" y="2514600"/>
              <a:ext cx="0" cy="60960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12" name="Title 11"/>
          <p:cNvSpPr>
            <a:spLocks noGrp="1"/>
          </p:cNvSpPr>
          <p:nvPr>
            <p:ph type="title" idx="4294967295"/>
          </p:nvPr>
        </p:nvSpPr>
        <p:spPr/>
        <p:txBody>
          <a:bodyPr/>
          <a:lstStyle/>
          <a:p>
            <a:pPr>
              <a:defRPr/>
            </a:pPr>
            <a:r>
              <a:rPr lang="en-US" sz="3600" kern="1200" dirty="0" smtClean="0">
                <a:solidFill>
                  <a:schemeClr val="tx1"/>
                </a:solidFill>
                <a:latin typeface="Arial"/>
                <a:ea typeface="+mn-ea"/>
                <a:cs typeface="+mn-cs"/>
              </a:rPr>
              <a:t>Label review</a:t>
            </a:r>
            <a:r>
              <a:rPr lang="en-US" sz="3200" kern="1200" dirty="0" smtClean="0">
                <a:solidFill>
                  <a:schemeClr val="tx1"/>
                </a:solidFill>
                <a:latin typeface="Arial"/>
                <a:ea typeface="+mn-ea"/>
                <a:cs typeface="+mn-cs"/>
              </a:rPr>
              <a:t> </a:t>
            </a:r>
            <a:br>
              <a:rPr lang="en-US" sz="3200" kern="1200" dirty="0" smtClean="0">
                <a:solidFill>
                  <a:schemeClr val="tx1"/>
                </a:solidFill>
                <a:latin typeface="Arial"/>
                <a:ea typeface="+mn-ea"/>
                <a:cs typeface="+mn-cs"/>
              </a:rPr>
            </a:br>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1" descr="  This slide contains a chart that shows the 2 drug categories  in which drugs for use in animal feed are  placed.  The two drug categories are Category I and Category II."/>
          <p:cNvGrpSpPr>
            <a:grpSpLocks/>
          </p:cNvGrpSpPr>
          <p:nvPr/>
        </p:nvGrpSpPr>
        <p:grpSpPr bwMode="auto">
          <a:xfrm>
            <a:off x="1600200" y="304800"/>
            <a:ext cx="5867400" cy="1997075"/>
            <a:chOff x="1600200" y="304800"/>
            <a:chExt cx="5867400" cy="1997075"/>
          </a:xfrm>
        </p:grpSpPr>
        <p:sp>
          <p:nvSpPr>
            <p:cNvPr id="6147" name="Text Box 2" descr="Drug Categories &#10;"/>
            <p:cNvSpPr txBox="1">
              <a:spLocks noChangeArrowheads="1"/>
            </p:cNvSpPr>
            <p:nvPr/>
          </p:nvSpPr>
          <p:spPr bwMode="auto">
            <a:xfrm>
              <a:off x="3429000" y="304800"/>
              <a:ext cx="2209800" cy="711200"/>
            </a:xfrm>
            <a:prstGeom prst="rect">
              <a:avLst/>
            </a:prstGeom>
            <a:solidFill>
              <a:srgbClr val="FF6600"/>
            </a:solidFill>
            <a:ln w="9525" algn="ctr">
              <a:solidFill>
                <a:schemeClr val="tx1"/>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Drug Categories</a:t>
              </a:r>
              <a:r>
                <a:rPr lang="en-US" sz="2000" b="1">
                  <a:latin typeface="Tahoma" pitchFamily="34" charset="0"/>
                  <a:cs typeface="Arial" charset="0"/>
                </a:rPr>
                <a:t> </a:t>
              </a:r>
            </a:p>
          </p:txBody>
        </p:sp>
        <p:sp>
          <p:nvSpPr>
            <p:cNvPr id="6148" name="Text Box 3" descr="Category II&#10;"/>
            <p:cNvSpPr txBox="1">
              <a:spLocks noChangeArrowheads="1"/>
            </p:cNvSpPr>
            <p:nvPr/>
          </p:nvSpPr>
          <p:spPr bwMode="auto">
            <a:xfrm>
              <a:off x="5638800" y="1905000"/>
              <a:ext cx="1828800" cy="3968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Category II</a:t>
              </a:r>
              <a:endParaRPr lang="en-US" sz="2000" b="1">
                <a:latin typeface="Tahoma" pitchFamily="34" charset="0"/>
                <a:cs typeface="Arial" charset="0"/>
              </a:endParaRPr>
            </a:p>
          </p:txBody>
        </p:sp>
        <p:sp>
          <p:nvSpPr>
            <p:cNvPr id="6149" name="Text Box 4" descr="Category I&#10;"/>
            <p:cNvSpPr txBox="1">
              <a:spLocks noChangeArrowheads="1"/>
            </p:cNvSpPr>
            <p:nvPr/>
          </p:nvSpPr>
          <p:spPr bwMode="auto">
            <a:xfrm>
              <a:off x="1600200" y="1905000"/>
              <a:ext cx="1828800" cy="3968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Category I</a:t>
              </a:r>
            </a:p>
          </p:txBody>
        </p:sp>
        <p:sp>
          <p:nvSpPr>
            <p:cNvPr id="6150" name="Line 5"/>
            <p:cNvSpPr>
              <a:spLocks noChangeShapeType="1"/>
            </p:cNvSpPr>
            <p:nvPr/>
          </p:nvSpPr>
          <p:spPr bwMode="auto">
            <a:xfrm>
              <a:off x="4343400" y="10668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6151" name="Line 6"/>
            <p:cNvSpPr>
              <a:spLocks noChangeShapeType="1"/>
            </p:cNvSpPr>
            <p:nvPr/>
          </p:nvSpPr>
          <p:spPr bwMode="auto">
            <a:xfrm>
              <a:off x="4724400" y="10668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6152" name="Line 7"/>
            <p:cNvSpPr>
              <a:spLocks noChangeShapeType="1"/>
            </p:cNvSpPr>
            <p:nvPr/>
          </p:nvSpPr>
          <p:spPr bwMode="auto">
            <a:xfrm>
              <a:off x="4724400" y="1524000"/>
              <a:ext cx="1676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6153" name="Line 8"/>
            <p:cNvSpPr>
              <a:spLocks noChangeShapeType="1"/>
            </p:cNvSpPr>
            <p:nvPr/>
          </p:nvSpPr>
          <p:spPr bwMode="auto">
            <a:xfrm flipH="1">
              <a:off x="2667000" y="1524000"/>
              <a:ext cx="1676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6154" name="Line 9"/>
            <p:cNvSpPr>
              <a:spLocks noChangeShapeType="1"/>
            </p:cNvSpPr>
            <p:nvPr/>
          </p:nvSpPr>
          <p:spPr bwMode="auto">
            <a:xfrm>
              <a:off x="2667000" y="15240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6155" name="Line 10"/>
            <p:cNvSpPr>
              <a:spLocks noChangeShapeType="1"/>
            </p:cNvSpPr>
            <p:nvPr/>
          </p:nvSpPr>
          <p:spPr bwMode="auto">
            <a:xfrm>
              <a:off x="6400800" y="15240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gr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010" name="Group 1" descr="This slide is a diagram that shows Division of Animal Feeds in the Center for Veterinary Medicine is in charge of reviewing medicated feed labels before the feeds are approved (“pre-approval”), and after the feeds are approved and in use (“post-approval”).&#10;&#10;In the pre-approval phase the Division receives the labels for medicated feeds that are in the process of approval; the labels are part of new animal drug application. At this stage the Division looks in the labels and evaluates them for their appropriateness in ensuring safe and effective use of new animal drugs."/>
          <p:cNvGrpSpPr>
            <a:grpSpLocks/>
          </p:cNvGrpSpPr>
          <p:nvPr/>
        </p:nvGrpSpPr>
        <p:grpSpPr bwMode="auto">
          <a:xfrm>
            <a:off x="838200" y="1600200"/>
            <a:ext cx="7086600" cy="4205288"/>
            <a:chOff x="838200" y="1600200"/>
            <a:chExt cx="7086600" cy="4205288"/>
          </a:xfrm>
        </p:grpSpPr>
        <p:sp>
          <p:nvSpPr>
            <p:cNvPr id="43012" name="Text Box 3" descr="Division of Animal Feeds&#10;Office of Surveillance and Compliance (OSC),           Center for Veterinary Medicine&#10;"/>
            <p:cNvSpPr txBox="1">
              <a:spLocks noChangeArrowheads="1"/>
            </p:cNvSpPr>
            <p:nvPr/>
          </p:nvSpPr>
          <p:spPr bwMode="auto">
            <a:xfrm>
              <a:off x="2743200" y="1600200"/>
              <a:ext cx="3810000" cy="914400"/>
            </a:xfrm>
            <a:prstGeom prst="rect">
              <a:avLst/>
            </a:prstGeom>
            <a:solidFill>
              <a:srgbClr val="FF66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400" b="1"/>
                <a:t>Division of Animal Feeds</a:t>
              </a:r>
            </a:p>
            <a:p>
              <a:pPr algn="ctr">
                <a:spcBef>
                  <a:spcPct val="50000"/>
                </a:spcBef>
              </a:pPr>
              <a:r>
                <a:rPr lang="en-US" sz="1200" b="1"/>
                <a:t>Office of Surveillance and Compliance (OSC),           Center for Veterinary Medicine</a:t>
              </a:r>
            </a:p>
          </p:txBody>
        </p:sp>
        <p:sp>
          <p:nvSpPr>
            <p:cNvPr id="43013" name="Text Box 4" descr="Office of New Animal Drug Evaluation (ONADE)&#10;Center for Veterinary Medicine&#10;"/>
            <p:cNvSpPr txBox="1">
              <a:spLocks noChangeArrowheads="1"/>
            </p:cNvSpPr>
            <p:nvPr/>
          </p:nvSpPr>
          <p:spPr bwMode="auto">
            <a:xfrm>
              <a:off x="838200" y="4495800"/>
              <a:ext cx="3352800" cy="1309688"/>
            </a:xfrm>
            <a:prstGeom prst="rect">
              <a:avLst/>
            </a:prstGeom>
            <a:solidFill>
              <a:srgbClr val="FF9933"/>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400" b="1">
                  <a:solidFill>
                    <a:schemeClr val="bg2"/>
                  </a:solidFill>
                </a:rPr>
                <a:t>Office of New Animal Drug Evaluation </a:t>
              </a:r>
              <a:r>
                <a:rPr lang="en-US" sz="1400" b="1">
                  <a:solidFill>
                    <a:schemeClr val="bg2"/>
                  </a:solidFill>
                </a:rPr>
                <a:t>(ONADE)</a:t>
              </a:r>
            </a:p>
            <a:p>
              <a:pPr algn="ctr">
                <a:spcBef>
                  <a:spcPct val="50000"/>
                </a:spcBef>
              </a:pPr>
              <a:r>
                <a:rPr lang="en-US" sz="1200" b="1">
                  <a:solidFill>
                    <a:schemeClr val="bg2"/>
                  </a:solidFill>
                </a:rPr>
                <a:t>Center for Veterinary Medicine</a:t>
              </a:r>
            </a:p>
          </p:txBody>
        </p:sp>
        <p:sp>
          <p:nvSpPr>
            <p:cNvPr id="43014" name="Text Box 6" descr="Pre-approval&#10;"/>
            <p:cNvSpPr txBox="1">
              <a:spLocks noChangeArrowheads="1"/>
            </p:cNvSpPr>
            <p:nvPr/>
          </p:nvSpPr>
          <p:spPr bwMode="auto">
            <a:xfrm>
              <a:off x="1295400" y="3505200"/>
              <a:ext cx="2209800" cy="45720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400" b="1">
                  <a:solidFill>
                    <a:srgbClr val="FFFFFF"/>
                  </a:solidFill>
                </a:rPr>
                <a:t>Pre-approval</a:t>
              </a:r>
            </a:p>
          </p:txBody>
        </p:sp>
        <p:sp>
          <p:nvSpPr>
            <p:cNvPr id="43015" name="Text Box 7" descr="Post-approval&#10;"/>
            <p:cNvSpPr txBox="1">
              <a:spLocks noChangeArrowheads="1"/>
            </p:cNvSpPr>
            <p:nvPr/>
          </p:nvSpPr>
          <p:spPr bwMode="auto">
            <a:xfrm>
              <a:off x="5638800" y="3505200"/>
              <a:ext cx="2286000" cy="45720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400" b="1">
                  <a:solidFill>
                    <a:srgbClr val="FFFFFF"/>
                  </a:solidFill>
                </a:rPr>
                <a:t>Post-approval</a:t>
              </a:r>
            </a:p>
          </p:txBody>
        </p:sp>
        <p:sp>
          <p:nvSpPr>
            <p:cNvPr id="43016" name="Line 8"/>
            <p:cNvSpPr>
              <a:spLocks noChangeShapeType="1"/>
            </p:cNvSpPr>
            <p:nvPr/>
          </p:nvSpPr>
          <p:spPr bwMode="auto">
            <a:xfrm flipV="1">
              <a:off x="2286000" y="3962400"/>
              <a:ext cx="0" cy="5334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17" name="Line 10"/>
            <p:cNvSpPr>
              <a:spLocks noChangeShapeType="1"/>
            </p:cNvSpPr>
            <p:nvPr/>
          </p:nvSpPr>
          <p:spPr bwMode="auto">
            <a:xfrm flipV="1">
              <a:off x="2286000" y="3124200"/>
              <a:ext cx="0" cy="3810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18" name="Line 11"/>
            <p:cNvSpPr>
              <a:spLocks noChangeShapeType="1"/>
            </p:cNvSpPr>
            <p:nvPr/>
          </p:nvSpPr>
          <p:spPr bwMode="auto">
            <a:xfrm flipV="1">
              <a:off x="6705600" y="3124200"/>
              <a:ext cx="0" cy="3810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19" name="Line 12"/>
            <p:cNvSpPr>
              <a:spLocks noChangeShapeType="1"/>
            </p:cNvSpPr>
            <p:nvPr/>
          </p:nvSpPr>
          <p:spPr bwMode="auto">
            <a:xfrm>
              <a:off x="2286000" y="312420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20" name="Line 13"/>
            <p:cNvSpPr>
              <a:spLocks noChangeShapeType="1"/>
            </p:cNvSpPr>
            <p:nvPr/>
          </p:nvSpPr>
          <p:spPr bwMode="auto">
            <a:xfrm>
              <a:off x="4724400" y="3124200"/>
              <a:ext cx="19812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21" name="Line 14"/>
            <p:cNvSpPr>
              <a:spLocks noChangeShapeType="1"/>
            </p:cNvSpPr>
            <p:nvPr/>
          </p:nvSpPr>
          <p:spPr bwMode="auto">
            <a:xfrm flipV="1">
              <a:off x="4343400" y="2514600"/>
              <a:ext cx="0" cy="60960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3022" name="Line 15"/>
            <p:cNvSpPr>
              <a:spLocks noChangeShapeType="1"/>
            </p:cNvSpPr>
            <p:nvPr/>
          </p:nvSpPr>
          <p:spPr bwMode="auto">
            <a:xfrm flipV="1">
              <a:off x="4724400" y="2514600"/>
              <a:ext cx="0" cy="60960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14" name="Title 13"/>
          <p:cNvSpPr>
            <a:spLocks noGrp="1"/>
          </p:cNvSpPr>
          <p:nvPr>
            <p:ph type="title" idx="4294967295"/>
          </p:nvPr>
        </p:nvSpPr>
        <p:spPr/>
        <p:txBody>
          <a:bodyPr/>
          <a:lstStyle/>
          <a:p>
            <a:pPr>
              <a:defRPr/>
            </a:pPr>
            <a:r>
              <a:rPr lang="en-US" sz="3600" kern="1200" dirty="0" smtClean="0">
                <a:solidFill>
                  <a:schemeClr val="tx1"/>
                </a:solidFill>
                <a:latin typeface="Arial"/>
                <a:ea typeface="+mn-ea"/>
                <a:cs typeface="+mn-cs"/>
              </a:rPr>
              <a:t>Label review</a:t>
            </a:r>
            <a:r>
              <a:rPr lang="en-US" sz="3200" kern="1200" dirty="0" smtClean="0">
                <a:solidFill>
                  <a:schemeClr val="tx1"/>
                </a:solidFill>
                <a:latin typeface="Arial"/>
                <a:ea typeface="+mn-ea"/>
                <a:cs typeface="+mn-cs"/>
              </a:rPr>
              <a:t> </a:t>
            </a:r>
            <a:br>
              <a:rPr lang="en-US" sz="3200" kern="1200" dirty="0" smtClean="0">
                <a:solidFill>
                  <a:schemeClr val="tx1"/>
                </a:solidFill>
                <a:latin typeface="Arial"/>
                <a:ea typeface="+mn-ea"/>
                <a:cs typeface="+mn-cs"/>
              </a:rPr>
            </a:br>
            <a:endParaRPr lang="en-US" dirty="0"/>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34" name="Group 1" descr="This slide is a diagram that shows Division of Animal Feeds in the Center for Veterinary Medicine is in charge of reviewing medicated feed labels before the feeds are approved (“pre-approval”), and after the feeds are approved and in use (“post-approval”).&#10;&#10;In the pre-approval phase the Division receives the labels for medicated feeds that are in the process of approval; the labels are part of new animal drug application. At this stage the Division looks in the labels and evaluates them for their appropriateness in ensuring safe and effective use of new animal drugs.&#10;&#10;In the post-approval phase the Division receives the labels from various sources including medicated feed inspectors, industry, or others. In this phase the labels usually come with a question regarding an issue, potential or real."/>
          <p:cNvGrpSpPr>
            <a:grpSpLocks/>
          </p:cNvGrpSpPr>
          <p:nvPr/>
        </p:nvGrpSpPr>
        <p:grpSpPr bwMode="auto">
          <a:xfrm>
            <a:off x="838200" y="1600200"/>
            <a:ext cx="7467600" cy="4205288"/>
            <a:chOff x="838200" y="1600200"/>
            <a:chExt cx="7467600" cy="4205288"/>
          </a:xfrm>
        </p:grpSpPr>
        <p:sp>
          <p:nvSpPr>
            <p:cNvPr id="44036" name="Text Box 3" descr="Division of Animal Feeds&#10;Office of Surveillance and Compliance (OSC),           Center for Veterinary Medicine&#10;"/>
            <p:cNvSpPr txBox="1">
              <a:spLocks noChangeArrowheads="1"/>
            </p:cNvSpPr>
            <p:nvPr/>
          </p:nvSpPr>
          <p:spPr bwMode="auto">
            <a:xfrm>
              <a:off x="2743200" y="1600200"/>
              <a:ext cx="3810000" cy="914400"/>
            </a:xfrm>
            <a:prstGeom prst="rect">
              <a:avLst/>
            </a:prstGeom>
            <a:solidFill>
              <a:srgbClr val="FF66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400" b="1"/>
                <a:t>Division of Animal Feeds</a:t>
              </a:r>
            </a:p>
            <a:p>
              <a:pPr algn="ctr">
                <a:spcBef>
                  <a:spcPct val="50000"/>
                </a:spcBef>
              </a:pPr>
              <a:r>
                <a:rPr lang="en-US" sz="1200" b="1"/>
                <a:t>Office of Surveillance and Compliance (OSC),           Center for Veterinary Medicine</a:t>
              </a:r>
            </a:p>
          </p:txBody>
        </p:sp>
        <p:sp>
          <p:nvSpPr>
            <p:cNvPr id="44037" name="Text Box 4" descr="Office of New Animal Drug Evaluation (ONADE)&#10;Center for Veterinary Medicine&#10;"/>
            <p:cNvSpPr txBox="1">
              <a:spLocks noChangeArrowheads="1"/>
            </p:cNvSpPr>
            <p:nvPr/>
          </p:nvSpPr>
          <p:spPr bwMode="auto">
            <a:xfrm>
              <a:off x="838200" y="4495800"/>
              <a:ext cx="3352800" cy="1309688"/>
            </a:xfrm>
            <a:prstGeom prst="rect">
              <a:avLst/>
            </a:prstGeom>
            <a:solidFill>
              <a:srgbClr val="FF9933"/>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400" b="1">
                  <a:solidFill>
                    <a:schemeClr val="bg2"/>
                  </a:solidFill>
                </a:rPr>
                <a:t>Office of New Animal Drug Evaluation </a:t>
              </a:r>
              <a:r>
                <a:rPr lang="en-US" sz="1400" b="1">
                  <a:solidFill>
                    <a:schemeClr val="bg2"/>
                  </a:solidFill>
                </a:rPr>
                <a:t>(ONADE)</a:t>
              </a:r>
            </a:p>
            <a:p>
              <a:pPr algn="ctr">
                <a:spcBef>
                  <a:spcPct val="50000"/>
                </a:spcBef>
              </a:pPr>
              <a:r>
                <a:rPr lang="en-US" sz="1200" b="1">
                  <a:solidFill>
                    <a:schemeClr val="bg2"/>
                  </a:solidFill>
                </a:rPr>
                <a:t>Center for Veterinary Medicine</a:t>
              </a:r>
            </a:p>
          </p:txBody>
        </p:sp>
        <p:sp>
          <p:nvSpPr>
            <p:cNvPr id="44038" name="Text Box 5" descr="Other units within the OSC&#10;Field personnel- FDA&#10;State Officials&#10;Drug Manufacturers&#10;"/>
            <p:cNvSpPr txBox="1">
              <a:spLocks noChangeArrowheads="1"/>
            </p:cNvSpPr>
            <p:nvPr/>
          </p:nvSpPr>
          <p:spPr bwMode="auto">
            <a:xfrm>
              <a:off x="4953000" y="4495800"/>
              <a:ext cx="3352800" cy="1262063"/>
            </a:xfrm>
            <a:prstGeom prst="rect">
              <a:avLst/>
            </a:prstGeom>
            <a:solidFill>
              <a:srgbClr val="FF9933"/>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1400" b="1">
                  <a:solidFill>
                    <a:schemeClr val="bg2"/>
                  </a:solidFill>
                </a:rPr>
                <a:t>Other units within the OSC</a:t>
              </a:r>
            </a:p>
            <a:p>
              <a:pPr algn="ctr">
                <a:spcBef>
                  <a:spcPct val="50000"/>
                </a:spcBef>
              </a:pPr>
              <a:r>
                <a:rPr lang="en-US" sz="1400" b="1">
                  <a:solidFill>
                    <a:schemeClr val="bg2"/>
                  </a:solidFill>
                </a:rPr>
                <a:t>Field personnel- FDA</a:t>
              </a:r>
            </a:p>
            <a:p>
              <a:pPr algn="ctr">
                <a:spcBef>
                  <a:spcPct val="50000"/>
                </a:spcBef>
              </a:pPr>
              <a:r>
                <a:rPr lang="en-US" sz="1400" b="1">
                  <a:solidFill>
                    <a:schemeClr val="bg2"/>
                  </a:solidFill>
                </a:rPr>
                <a:t>State Officials</a:t>
              </a:r>
            </a:p>
            <a:p>
              <a:pPr algn="ctr">
                <a:spcBef>
                  <a:spcPct val="50000"/>
                </a:spcBef>
              </a:pPr>
              <a:r>
                <a:rPr lang="en-US" sz="1400" b="1">
                  <a:solidFill>
                    <a:schemeClr val="bg2"/>
                  </a:solidFill>
                </a:rPr>
                <a:t>Drug Manufacturers</a:t>
              </a:r>
            </a:p>
          </p:txBody>
        </p:sp>
        <p:sp>
          <p:nvSpPr>
            <p:cNvPr id="44039" name="Text Box 6" descr="Pre-approval&#10;"/>
            <p:cNvSpPr txBox="1">
              <a:spLocks noChangeArrowheads="1"/>
            </p:cNvSpPr>
            <p:nvPr/>
          </p:nvSpPr>
          <p:spPr bwMode="auto">
            <a:xfrm>
              <a:off x="1295400" y="3505200"/>
              <a:ext cx="2209800" cy="45720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400" b="1">
                  <a:solidFill>
                    <a:srgbClr val="FFFFFF"/>
                  </a:solidFill>
                </a:rPr>
                <a:t>Pre-approval</a:t>
              </a:r>
            </a:p>
          </p:txBody>
        </p:sp>
        <p:sp>
          <p:nvSpPr>
            <p:cNvPr id="44040" name="Text Box 7" descr="Post-approval&#10;"/>
            <p:cNvSpPr txBox="1">
              <a:spLocks noChangeArrowheads="1"/>
            </p:cNvSpPr>
            <p:nvPr/>
          </p:nvSpPr>
          <p:spPr bwMode="auto">
            <a:xfrm>
              <a:off x="5638800" y="3505200"/>
              <a:ext cx="2286000" cy="45720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400" b="1">
                  <a:solidFill>
                    <a:srgbClr val="FFFFFF"/>
                  </a:solidFill>
                </a:rPr>
                <a:t>Post-approval</a:t>
              </a:r>
            </a:p>
          </p:txBody>
        </p:sp>
        <p:sp>
          <p:nvSpPr>
            <p:cNvPr id="44041" name="Line 8"/>
            <p:cNvSpPr>
              <a:spLocks noChangeShapeType="1"/>
            </p:cNvSpPr>
            <p:nvPr/>
          </p:nvSpPr>
          <p:spPr bwMode="auto">
            <a:xfrm flipV="1">
              <a:off x="2286000" y="3962400"/>
              <a:ext cx="0" cy="5334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2" name="Line 9"/>
            <p:cNvSpPr>
              <a:spLocks noChangeShapeType="1"/>
            </p:cNvSpPr>
            <p:nvPr/>
          </p:nvSpPr>
          <p:spPr bwMode="auto">
            <a:xfrm flipV="1">
              <a:off x="6705600" y="3962400"/>
              <a:ext cx="0" cy="5334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3" name="Line 10"/>
            <p:cNvSpPr>
              <a:spLocks noChangeShapeType="1"/>
            </p:cNvSpPr>
            <p:nvPr/>
          </p:nvSpPr>
          <p:spPr bwMode="auto">
            <a:xfrm flipV="1">
              <a:off x="2286000" y="3124200"/>
              <a:ext cx="0" cy="3810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4" name="Line 11"/>
            <p:cNvSpPr>
              <a:spLocks noChangeShapeType="1"/>
            </p:cNvSpPr>
            <p:nvPr/>
          </p:nvSpPr>
          <p:spPr bwMode="auto">
            <a:xfrm flipV="1">
              <a:off x="6705600" y="3124200"/>
              <a:ext cx="0" cy="3810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5" name="Line 12"/>
            <p:cNvSpPr>
              <a:spLocks noChangeShapeType="1"/>
            </p:cNvSpPr>
            <p:nvPr/>
          </p:nvSpPr>
          <p:spPr bwMode="auto">
            <a:xfrm>
              <a:off x="2286000" y="312420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6" name="Line 13"/>
            <p:cNvSpPr>
              <a:spLocks noChangeShapeType="1"/>
            </p:cNvSpPr>
            <p:nvPr/>
          </p:nvSpPr>
          <p:spPr bwMode="auto">
            <a:xfrm>
              <a:off x="4724400" y="3124200"/>
              <a:ext cx="19812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7" name="Line 14"/>
            <p:cNvSpPr>
              <a:spLocks noChangeShapeType="1"/>
            </p:cNvSpPr>
            <p:nvPr/>
          </p:nvSpPr>
          <p:spPr bwMode="auto">
            <a:xfrm flipV="1">
              <a:off x="4343400" y="2514600"/>
              <a:ext cx="0" cy="60960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4048" name="Line 15"/>
            <p:cNvSpPr>
              <a:spLocks noChangeShapeType="1"/>
            </p:cNvSpPr>
            <p:nvPr/>
          </p:nvSpPr>
          <p:spPr bwMode="auto">
            <a:xfrm flipV="1">
              <a:off x="4724400" y="2514600"/>
              <a:ext cx="0" cy="60960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16" name="Title 15"/>
          <p:cNvSpPr>
            <a:spLocks noGrp="1"/>
          </p:cNvSpPr>
          <p:nvPr>
            <p:ph type="title" idx="4294967295"/>
          </p:nvPr>
        </p:nvSpPr>
        <p:spPr/>
        <p:txBody>
          <a:bodyPr/>
          <a:lstStyle/>
          <a:p>
            <a:pPr>
              <a:defRPr/>
            </a:pPr>
            <a:r>
              <a:rPr lang="en-US" sz="3600" kern="1200" dirty="0" smtClean="0">
                <a:solidFill>
                  <a:schemeClr val="tx1"/>
                </a:solidFill>
                <a:latin typeface="Arial"/>
                <a:ea typeface="+mn-ea"/>
                <a:cs typeface="+mn-cs"/>
              </a:rPr>
              <a:t>Label review</a:t>
            </a:r>
            <a:r>
              <a:rPr lang="en-US" sz="3200" kern="1200" dirty="0" smtClean="0">
                <a:solidFill>
                  <a:schemeClr val="tx1"/>
                </a:solidFill>
                <a:latin typeface="Arial"/>
                <a:ea typeface="+mn-ea"/>
                <a:cs typeface="+mn-cs"/>
              </a:rPr>
              <a:t> </a:t>
            </a:r>
            <a:br>
              <a:rPr lang="en-US" sz="3200" kern="1200" dirty="0" smtClean="0">
                <a:solidFill>
                  <a:schemeClr val="tx1"/>
                </a:solidFill>
                <a:latin typeface="Arial"/>
                <a:ea typeface="+mn-ea"/>
                <a:cs typeface="+mn-cs"/>
              </a:rPr>
            </a:br>
            <a:endParaRPr lang="en-US" dirty="0"/>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ctrTitle"/>
          </p:nvPr>
        </p:nvSpPr>
        <p:spPr>
          <a:xfrm>
            <a:off x="457200" y="1371600"/>
            <a:ext cx="8305800" cy="2209800"/>
          </a:xfrm>
        </p:spPr>
        <p:txBody>
          <a:bodyPr/>
          <a:lstStyle/>
          <a:p>
            <a:pPr eaLnBrk="1" hangingPunct="1"/>
            <a:r>
              <a:rPr lang="en-US" sz="4000" smtClean="0">
                <a:solidFill>
                  <a:srgbClr val="FFFFFF"/>
                </a:solidFill>
                <a:latin typeface="Arial" charset="0"/>
              </a:rPr>
              <a:t>Labeling of Medicated Products</a:t>
            </a:r>
            <a:r>
              <a:rPr lang="en-US" sz="4000" b="0" smtClean="0">
                <a:latin typeface="Arial" charset="0"/>
              </a:rPr>
              <a:t/>
            </a:r>
            <a:br>
              <a:rPr lang="en-US" sz="4000" b="0" smtClean="0">
                <a:latin typeface="Arial" charset="0"/>
              </a:rPr>
            </a:br>
            <a:endParaRPr lang="en-US" sz="4000" b="0" smtClean="0">
              <a:latin typeface="Arial"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type="body" idx="1"/>
          </p:nvPr>
        </p:nvSpPr>
        <p:spPr/>
        <p:txBody>
          <a:bodyPr/>
          <a:lstStyle/>
          <a:p>
            <a:pPr>
              <a:lnSpc>
                <a:spcPct val="80000"/>
              </a:lnSpc>
            </a:pPr>
            <a:r>
              <a:rPr lang="en-US" sz="2400" dirty="0" smtClean="0"/>
              <a:t>21 CFR 514.1(b)(3)(v)</a:t>
            </a:r>
          </a:p>
          <a:p>
            <a:pPr lvl="1">
              <a:lnSpc>
                <a:spcPct val="80000"/>
              </a:lnSpc>
            </a:pPr>
            <a:r>
              <a:rPr lang="en-US" sz="2000" dirty="0" smtClean="0"/>
              <a:t>Labeling for new animal drugs intended for use in the manufacture of medicated feeds shall include:</a:t>
            </a:r>
          </a:p>
          <a:p>
            <a:pPr lvl="1">
              <a:lnSpc>
                <a:spcPct val="80000"/>
              </a:lnSpc>
            </a:pPr>
            <a:endParaRPr lang="en-US" sz="2000" dirty="0" smtClean="0"/>
          </a:p>
          <a:p>
            <a:pPr lvl="2">
              <a:lnSpc>
                <a:spcPct val="80000"/>
              </a:lnSpc>
            </a:pPr>
            <a:r>
              <a:rPr lang="en-US" sz="1800" dirty="0" smtClean="0"/>
              <a:t>( </a:t>
            </a:r>
            <a:r>
              <a:rPr lang="en-US" sz="1800" i="1" dirty="0" smtClean="0"/>
              <a:t>a </a:t>
            </a:r>
            <a:r>
              <a:rPr lang="en-US" sz="1800" dirty="0" smtClean="0"/>
              <a:t>) Specimens of labeling to be used for such new animal drug with adequate directions for the manufacture and use of finished feeds for all conditions for which the new animal drug is intended, recommended, or suggested in any of the labeling, including advertising, sponsored by the applicant. Ingredient labeling may utilize collective names as provided in §501.110 of this chapter.</a:t>
            </a:r>
          </a:p>
          <a:p>
            <a:pPr lvl="2">
              <a:lnSpc>
                <a:spcPct val="80000"/>
              </a:lnSpc>
            </a:pPr>
            <a:endParaRPr lang="en-US" sz="1800" dirty="0" smtClean="0"/>
          </a:p>
          <a:p>
            <a:pPr lvl="2">
              <a:lnSpc>
                <a:spcPct val="80000"/>
              </a:lnSpc>
            </a:pPr>
            <a:r>
              <a:rPr lang="en-US" sz="1800" dirty="0" smtClean="0"/>
              <a:t>( </a:t>
            </a:r>
            <a:r>
              <a:rPr lang="en-US" sz="1800" i="1" dirty="0" smtClean="0"/>
              <a:t>b </a:t>
            </a:r>
            <a:r>
              <a:rPr lang="en-US" sz="1800" dirty="0" smtClean="0"/>
              <a:t>) Representative labeling proposed to be used for Type B and Type C medicated feeds containing the new animal drug.</a:t>
            </a:r>
          </a:p>
        </p:txBody>
      </p:sp>
      <p:sp>
        <p:nvSpPr>
          <p:cNvPr id="46082" name="Rectangle 2"/>
          <p:cNvSpPr>
            <a:spLocks noGrp="1" noChangeArrowheads="1"/>
          </p:cNvSpPr>
          <p:nvPr>
            <p:ph type="title"/>
          </p:nvPr>
        </p:nvSpPr>
        <p:spPr/>
        <p:txBody>
          <a:bodyPr/>
          <a:lstStyle/>
          <a:p>
            <a:r>
              <a:rPr lang="en-US" sz="3200" smtClean="0"/>
              <a:t>NADA Regulation</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7107" name="Object 4" descr="illustration of a dove"/>
          <p:cNvGraphicFramePr>
            <a:graphicFrameLocks noChangeAspect="1"/>
          </p:cNvGraphicFramePr>
          <p:nvPr>
            <p:extLst>
              <p:ext uri="{D42A27DB-BD31-4B8C-83A1-F6EECF244321}">
                <p14:modId xmlns:p14="http://schemas.microsoft.com/office/powerpoint/2010/main" val="1867907692"/>
              </p:ext>
            </p:extLst>
          </p:nvPr>
        </p:nvGraphicFramePr>
        <p:xfrm>
          <a:off x="5791200" y="3352800"/>
          <a:ext cx="2295525" cy="1643063"/>
        </p:xfrm>
        <a:graphic>
          <a:graphicData uri="http://schemas.openxmlformats.org/presentationml/2006/ole">
            <mc:AlternateContent xmlns:mc="http://schemas.openxmlformats.org/markup-compatibility/2006">
              <mc:Choice xmlns:v="urn:schemas-microsoft-com:vml" Requires="v">
                <p:oleObj spid="_x0000_s47130" name="Clip" r:id="rId4" imgW="3257646" imgH="3010029" progId="MS_ClipArt_Gallery.2">
                  <p:embed/>
                </p:oleObj>
              </mc:Choice>
              <mc:Fallback>
                <p:oleObj name="Clip" r:id="rId4" imgW="3257646" imgH="3010029" progId="MS_ClipArt_Gallery.2">
                  <p:embed/>
                  <p:pic>
                    <p:nvPicPr>
                      <p:cNvPr id="0" name="Object 4"/>
                      <p:cNvPicPr>
                        <a:picLocks noChangeAspect="1" noChangeArrowheads="1"/>
                      </p:cNvPicPr>
                      <p:nvPr/>
                    </p:nvPicPr>
                    <p:blipFill>
                      <a:blip r:embed="rId5">
                        <a:lum contrast="6000"/>
                        <a:extLst>
                          <a:ext uri="{28A0092B-C50C-407E-A947-70E740481C1C}">
                            <a14:useLocalDpi xmlns:a14="http://schemas.microsoft.com/office/drawing/2010/main" val="0"/>
                          </a:ext>
                        </a:extLst>
                      </a:blip>
                      <a:srcRect/>
                      <a:stretch>
                        <a:fillRect/>
                      </a:stretch>
                    </p:blipFill>
                    <p:spPr bwMode="auto">
                      <a:xfrm>
                        <a:off x="5791200" y="3352800"/>
                        <a:ext cx="2295525" cy="164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7106" name="Rectangle 2" descr="This slide reads: &#10;Type B medicated feed&#10;Type C medicated feed"/>
          <p:cNvSpPr>
            <a:spLocks noChangeArrowheads="1"/>
          </p:cNvSpPr>
          <p:nvPr/>
        </p:nvSpPr>
        <p:spPr bwMode="auto">
          <a:xfrm>
            <a:off x="914400" y="2971800"/>
            <a:ext cx="4267200" cy="2438400"/>
          </a:xfrm>
          <a:prstGeom prst="rect">
            <a:avLst/>
          </a:prstGeom>
          <a:solidFill>
            <a:srgbClr val="3366FF">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 name="Content Placeholder 1"/>
          <p:cNvSpPr>
            <a:spLocks noGrp="1"/>
          </p:cNvSpPr>
          <p:nvPr>
            <p:ph idx="1"/>
          </p:nvPr>
        </p:nvSpPr>
        <p:spPr>
          <a:xfrm>
            <a:off x="609600" y="1676400"/>
            <a:ext cx="4800600" cy="4114800"/>
          </a:xfrm>
        </p:spPr>
        <p:txBody>
          <a:bodyPr/>
          <a:lstStyle/>
          <a:p>
            <a:pPr marL="457200" lvl="1" indent="0" eaLnBrk="1" hangingPunct="1">
              <a:lnSpc>
                <a:spcPct val="190000"/>
              </a:lnSpc>
              <a:spcBef>
                <a:spcPct val="0"/>
              </a:spcBef>
              <a:buClr>
                <a:srgbClr val="FF0000"/>
              </a:buClr>
              <a:buFontTx/>
              <a:buChar char="•"/>
              <a:defRPr/>
            </a:pPr>
            <a:r>
              <a:rPr lang="en-US" sz="2400" b="1" kern="1200" dirty="0">
                <a:solidFill>
                  <a:srgbClr val="FFFFFF"/>
                </a:solidFill>
                <a:latin typeface="Arial" charset="0"/>
                <a:ea typeface="+mn-ea"/>
                <a:cs typeface="+mn-cs"/>
              </a:rPr>
              <a:t>Type A medicated article </a:t>
            </a:r>
          </a:p>
          <a:p>
            <a:pPr marL="457200" lvl="1" indent="0" eaLnBrk="1" hangingPunct="1">
              <a:lnSpc>
                <a:spcPct val="190000"/>
              </a:lnSpc>
              <a:spcBef>
                <a:spcPct val="0"/>
              </a:spcBef>
              <a:buClr>
                <a:srgbClr val="FF0000"/>
              </a:buClr>
              <a:buFontTx/>
              <a:buChar char="•"/>
              <a:defRPr/>
            </a:pPr>
            <a:endParaRPr lang="en-US" sz="2400" b="1" kern="1200" dirty="0">
              <a:solidFill>
                <a:srgbClr val="FFFFFF"/>
              </a:solidFill>
              <a:latin typeface="Arial" charset="0"/>
              <a:ea typeface="+mn-ea"/>
              <a:cs typeface="+mn-cs"/>
            </a:endParaRPr>
          </a:p>
          <a:p>
            <a:pPr marL="457200" lvl="1" indent="0" eaLnBrk="1" hangingPunct="1">
              <a:lnSpc>
                <a:spcPct val="190000"/>
              </a:lnSpc>
              <a:spcBef>
                <a:spcPct val="0"/>
              </a:spcBef>
              <a:buClr>
                <a:srgbClr val="FF0000"/>
              </a:buClr>
              <a:buFontTx/>
              <a:buChar char="•"/>
              <a:defRPr/>
            </a:pPr>
            <a:r>
              <a:rPr lang="en-US" sz="2400" b="1" kern="1200" dirty="0">
                <a:solidFill>
                  <a:srgbClr val="FFFFFF"/>
                </a:solidFill>
                <a:latin typeface="Arial" charset="0"/>
                <a:ea typeface="+mn-ea"/>
                <a:cs typeface="+mn-cs"/>
              </a:rPr>
              <a:t> Type B medicated feed</a:t>
            </a:r>
          </a:p>
          <a:p>
            <a:pPr marL="457200" lvl="1" indent="0" eaLnBrk="1" hangingPunct="1">
              <a:lnSpc>
                <a:spcPct val="190000"/>
              </a:lnSpc>
              <a:spcBef>
                <a:spcPct val="0"/>
              </a:spcBef>
              <a:buClr>
                <a:srgbClr val="FF0000"/>
              </a:buClr>
              <a:buFontTx/>
              <a:buChar char="•"/>
              <a:defRPr/>
            </a:pPr>
            <a:endParaRPr lang="en-US" sz="2400" b="1" kern="1200" dirty="0">
              <a:solidFill>
                <a:srgbClr val="FFFFFF"/>
              </a:solidFill>
              <a:latin typeface="Arial" charset="0"/>
              <a:ea typeface="+mn-ea"/>
              <a:cs typeface="+mn-cs"/>
            </a:endParaRPr>
          </a:p>
          <a:p>
            <a:pPr marL="457200" lvl="1" indent="0" eaLnBrk="1" hangingPunct="1">
              <a:lnSpc>
                <a:spcPct val="190000"/>
              </a:lnSpc>
              <a:spcBef>
                <a:spcPct val="0"/>
              </a:spcBef>
              <a:buClr>
                <a:srgbClr val="FF0000"/>
              </a:buClr>
              <a:buFontTx/>
              <a:buChar char="•"/>
              <a:defRPr/>
            </a:pPr>
            <a:r>
              <a:rPr lang="en-US" sz="2400" b="1" kern="1200" dirty="0">
                <a:solidFill>
                  <a:srgbClr val="FFFFFF"/>
                </a:solidFill>
                <a:latin typeface="Arial" charset="0"/>
                <a:ea typeface="+mn-ea"/>
                <a:cs typeface="+mn-cs"/>
              </a:rPr>
              <a:t> Type C medicated feed</a:t>
            </a:r>
          </a:p>
          <a:p>
            <a:pPr>
              <a:defRPr/>
            </a:pPr>
            <a:endParaRPr lang="en-US" dirty="0"/>
          </a:p>
        </p:txBody>
      </p:sp>
      <p:sp>
        <p:nvSpPr>
          <p:cNvPr id="6" name="Title 5"/>
          <p:cNvSpPr>
            <a:spLocks noGrp="1"/>
          </p:cNvSpPr>
          <p:nvPr>
            <p:ph type="title"/>
          </p:nvPr>
        </p:nvSpPr>
        <p:spPr/>
        <p:txBody>
          <a:bodyPr/>
          <a:lstStyle/>
          <a:p>
            <a:pPr>
              <a:defRPr/>
            </a:pPr>
            <a:r>
              <a:rPr lang="en-US" sz="3600" kern="1200" dirty="0" smtClean="0">
                <a:solidFill>
                  <a:schemeClr val="tx1"/>
                </a:solidFill>
                <a:latin typeface="Arial"/>
                <a:ea typeface="+mn-ea"/>
                <a:cs typeface="+mn-cs"/>
              </a:rPr>
              <a:t>Medicated Products</a:t>
            </a:r>
            <a:br>
              <a:rPr lang="en-US" sz="3600" kern="1200" dirty="0" smtClean="0">
                <a:solidFill>
                  <a:schemeClr val="tx1"/>
                </a:solidFill>
                <a:latin typeface="Arial"/>
                <a:ea typeface="+mn-ea"/>
                <a:cs typeface="+mn-cs"/>
              </a:rPr>
            </a:br>
            <a:endParaRPr lang="en-US" dirty="0"/>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type="body" idx="1"/>
          </p:nvPr>
        </p:nvSpPr>
        <p:spPr>
          <a:xfrm>
            <a:off x="838200" y="1905000"/>
            <a:ext cx="8534400" cy="4114800"/>
          </a:xfrm>
        </p:spPr>
        <p:txBody>
          <a:bodyPr/>
          <a:lstStyle/>
          <a:p>
            <a:pPr eaLnBrk="1" hangingPunct="1"/>
            <a:r>
              <a:rPr lang="en-US" sz="3200" b="1" dirty="0" smtClean="0">
                <a:latin typeface="Arial" charset="0"/>
              </a:rPr>
              <a:t>Types of labels</a:t>
            </a:r>
          </a:p>
          <a:p>
            <a:pPr eaLnBrk="1" hangingPunct="1">
              <a:buFont typeface="Wingdings" pitchFamily="2" charset="2"/>
              <a:buNone/>
            </a:pPr>
            <a:endParaRPr lang="en-US" sz="2400" b="1" dirty="0" smtClean="0">
              <a:latin typeface="Arial" charset="0"/>
            </a:endParaRPr>
          </a:p>
          <a:p>
            <a:pPr eaLnBrk="1" hangingPunct="1">
              <a:buFont typeface="Wingdings" pitchFamily="2" charset="2"/>
              <a:buNone/>
            </a:pPr>
            <a:r>
              <a:rPr lang="en-US" sz="2400" b="1" dirty="0" smtClean="0">
                <a:latin typeface="Arial" charset="0"/>
              </a:rPr>
              <a:t>						</a:t>
            </a:r>
          </a:p>
          <a:p>
            <a:pPr lvl="1" eaLnBrk="1" hangingPunct="1">
              <a:buFontTx/>
              <a:buNone/>
            </a:pPr>
            <a:r>
              <a:rPr lang="en-US" sz="2000" b="1" dirty="0" smtClean="0">
                <a:solidFill>
                  <a:srgbClr val="FFFFFF"/>
                </a:solidFill>
                <a:latin typeface="Arial" charset="0"/>
              </a:rPr>
              <a:t>Type A medicated article 		Brand		Brand</a:t>
            </a:r>
          </a:p>
          <a:p>
            <a:pPr lvl="1" eaLnBrk="1" hangingPunct="1">
              <a:buFontTx/>
              <a:buNone/>
            </a:pPr>
            <a:endParaRPr lang="en-US" sz="2000" b="1" dirty="0" smtClean="0">
              <a:solidFill>
                <a:srgbClr val="FFFFFF"/>
              </a:solidFill>
              <a:latin typeface="Arial" charset="0"/>
            </a:endParaRPr>
          </a:p>
          <a:p>
            <a:pPr lvl="1" eaLnBrk="1" hangingPunct="1">
              <a:buFontTx/>
              <a:buNone/>
            </a:pPr>
            <a:r>
              <a:rPr lang="en-US" sz="2000" b="1" dirty="0" smtClean="0">
                <a:solidFill>
                  <a:srgbClr val="FFFFFF"/>
                </a:solidFill>
                <a:latin typeface="Arial" charset="0"/>
              </a:rPr>
              <a:t>Type B medicated feed		Blue Bird	Brand</a:t>
            </a:r>
          </a:p>
          <a:p>
            <a:pPr lvl="1" eaLnBrk="1" hangingPunct="1">
              <a:buFontTx/>
              <a:buNone/>
            </a:pPr>
            <a:endParaRPr lang="en-US" sz="2000" b="1" dirty="0" smtClean="0">
              <a:solidFill>
                <a:srgbClr val="FFFFFF"/>
              </a:solidFill>
              <a:latin typeface="Arial" charset="0"/>
            </a:endParaRPr>
          </a:p>
          <a:p>
            <a:pPr lvl="1" eaLnBrk="1" hangingPunct="1">
              <a:buFontTx/>
              <a:buNone/>
            </a:pPr>
            <a:r>
              <a:rPr lang="en-US" sz="2000" b="1" dirty="0" smtClean="0">
                <a:solidFill>
                  <a:srgbClr val="FFFFFF"/>
                </a:solidFill>
                <a:latin typeface="Arial" charset="0"/>
              </a:rPr>
              <a:t>Type C medicated feed		Blue Bird	Brand</a:t>
            </a:r>
          </a:p>
          <a:p>
            <a:pPr lvl="2" eaLnBrk="1" hangingPunct="1"/>
            <a:endParaRPr lang="en-US" sz="2000" b="1" dirty="0" smtClean="0">
              <a:solidFill>
                <a:srgbClr val="FFFFFF"/>
              </a:solidFill>
              <a:latin typeface="Arial" charset="0"/>
            </a:endParaRPr>
          </a:p>
          <a:p>
            <a:pPr eaLnBrk="1" hangingPunct="1">
              <a:buFont typeface="Wingdings" pitchFamily="2" charset="2"/>
              <a:buNone/>
            </a:pPr>
            <a:endParaRPr lang="en-US" sz="4000" b="1" dirty="0" smtClean="0">
              <a:solidFill>
                <a:srgbClr val="FFFFFF"/>
              </a:solidFill>
              <a:latin typeface="Arial" charset="0"/>
            </a:endParaRPr>
          </a:p>
        </p:txBody>
      </p:sp>
      <p:sp>
        <p:nvSpPr>
          <p:cNvPr id="48133" name="Text Box 5"/>
          <p:cNvSpPr txBox="1">
            <a:spLocks noChangeArrowheads="1"/>
          </p:cNvSpPr>
          <p:nvPr/>
        </p:nvSpPr>
        <p:spPr bwMode="auto">
          <a:xfrm>
            <a:off x="1371600" y="2590800"/>
            <a:ext cx="7239000" cy="36671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b="1">
                <a:solidFill>
                  <a:schemeClr val="bg2"/>
                </a:solidFill>
              </a:rPr>
              <a:t>Medicated Product	                 Pre-approval	Post-approval</a:t>
            </a:r>
          </a:p>
        </p:txBody>
      </p:sp>
      <p:sp>
        <p:nvSpPr>
          <p:cNvPr id="48130" name="Rectangle 2"/>
          <p:cNvSpPr>
            <a:spLocks noGrp="1" noChangeArrowheads="1"/>
          </p:cNvSpPr>
          <p:nvPr>
            <p:ph type="title"/>
          </p:nvPr>
        </p:nvSpPr>
        <p:spPr>
          <a:xfrm>
            <a:off x="685800" y="533400"/>
            <a:ext cx="7772400" cy="1143000"/>
          </a:xfrm>
        </p:spPr>
        <p:txBody>
          <a:bodyPr/>
          <a:lstStyle/>
          <a:p>
            <a:pPr algn="l" eaLnBrk="1" hangingPunct="1"/>
            <a:r>
              <a:rPr lang="en-US" sz="4000" dirty="0" smtClean="0">
                <a:latin typeface="Arial" charset="0"/>
              </a:rPr>
              <a:t>Label Review</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descr="This slide is showing an example of a “Blue Bird” label.&#10;&#10;&#10;Drug X/Drug Y&#10;Growing Turkey Ration&#10;Type B MEDICATED FEED&#10;&#10;For the prevention of coccidiosis caused by Eimeria meleagrimitis, E gallopavonis, and E. adenoeides and for increased rate of weight gain and improved feed efficiency in growing turkeys.&#10;&#10;ACTIVE DRUG INGREDIENTS&#10; Drug X ...........................................................................…….…………….……….....80,000 g/ton&#10; Drug Y…………………………………………….……………………….........……………6,000 g/ton&#10;&#10;GUARANTEED ANALYSIS &#10;Crude Protein (min)……………………………………………….........................................…..……….…..______%&#10;Lysine (min)………………………………………………………...........................................….….….……..______%&#10;Methionine (min)…………………………………………………...........................................….….….……..______%&#10;Crude Fat (min)……………………………………………………...........................................………..……..______%&#10;Crude Fiber (max)………………………………………………………............................................………..______%&#10;Calcium (min)…………...………………………………………………………………………..……..….……..______%&#10;Calcium (max)………..…………………………………………………………………………..……..….……..______%&#10;Phosphorus (min)…..………………………………………………………………………….……….………..______%&#10;Salt (min)1……………..…………………………………………............................................………………..______%&#10;Salt (max)1……………..……………………………………...........................................….………...………..______%&#10;Sodium (min)2…..……..…………………………………….........................................………….. ......……..______%&#10;Sodium (max)2….……..…………………………………..........................................………………....……..______%&#10;1If added.&#10;2Shall be guaranteed only when total Sodium exceeds that furnished by the maximum salt guarantee.&#10;&#10;INGREDIENTS:   Ingredients as defined by AAFCO.&#10;&#10;MIXING DIRECTIONS:   Mix 10 pounds of this Type B medicated feed with 1990 lb non‑medicated feed ingredients to manufacture one ton of complete turkey feed containing 400 grams of  Drug X and 30 grams of Drug Y.  &#10;&#10;CAUTION:  Do not feed to breeding turkeys.&#10;&#10;WARNING:  Do not feed five days before slaughter.&#10;&#10;MANUFACTURED BY:&#10;BLUE BIRD FEED MILL&#10;Robin, IN 00000&#10;&#10;Net Weight____lbs (______kg)&#10;Bag or Bulk&#10;"/>
          <p:cNvSpPr>
            <a:spLocks noChangeArrowheads="1"/>
          </p:cNvSpPr>
          <p:nvPr/>
        </p:nvSpPr>
        <p:spPr bwMode="auto">
          <a:xfrm>
            <a:off x="381000" y="46038"/>
            <a:ext cx="8534400" cy="6757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eaLnBrk="0" hangingPunct="0">
              <a:tabLst>
                <a:tab pos="5556250" algn="r"/>
              </a:tabLst>
            </a:pPr>
            <a:r>
              <a:rPr lang="en-US" sz="1200" b="1" dirty="0">
                <a:solidFill>
                  <a:srgbClr val="FFFFFF"/>
                </a:solidFill>
              </a:rPr>
              <a:t>Drug X/Drug Y</a:t>
            </a:r>
          </a:p>
          <a:p>
            <a:pPr algn="ctr" eaLnBrk="0" hangingPunct="0">
              <a:tabLst>
                <a:tab pos="5556250" algn="r"/>
              </a:tabLst>
            </a:pPr>
            <a:r>
              <a:rPr lang="en-US" sz="1100" b="1" dirty="0">
                <a:solidFill>
                  <a:srgbClr val="FFFFFF"/>
                </a:solidFill>
              </a:rPr>
              <a:t>Growing Turkey Ration</a:t>
            </a:r>
          </a:p>
          <a:p>
            <a:pPr algn="ctr" eaLnBrk="0" hangingPunct="0">
              <a:tabLst>
                <a:tab pos="5556250" algn="r"/>
              </a:tabLst>
            </a:pPr>
            <a:r>
              <a:rPr lang="en-US" sz="1100" b="1" dirty="0">
                <a:solidFill>
                  <a:srgbClr val="FFFFFF"/>
                </a:solidFill>
              </a:rPr>
              <a:t>Type B MEDICATED FEED</a:t>
            </a:r>
          </a:p>
          <a:p>
            <a:pPr algn="ctr" eaLnBrk="0" hangingPunct="0">
              <a:tabLst>
                <a:tab pos="5556250" algn="r"/>
              </a:tabLst>
            </a:pPr>
            <a:endParaRPr lang="en-US" sz="1100" b="1" dirty="0">
              <a:solidFill>
                <a:srgbClr val="FFFFFF"/>
              </a:solidFill>
            </a:endParaRPr>
          </a:p>
          <a:p>
            <a:pPr eaLnBrk="0" hangingPunct="0">
              <a:tabLst>
                <a:tab pos="5556250" algn="r"/>
              </a:tabLst>
            </a:pPr>
            <a:r>
              <a:rPr lang="en-US" sz="1100" b="1" dirty="0">
                <a:solidFill>
                  <a:srgbClr val="FFFFFF"/>
                </a:solidFill>
              </a:rPr>
              <a:t>For the prevention of </a:t>
            </a:r>
            <a:r>
              <a:rPr lang="en-US" sz="1100" b="1" dirty="0" err="1">
                <a:solidFill>
                  <a:srgbClr val="FFFFFF"/>
                </a:solidFill>
              </a:rPr>
              <a:t>coccidiosis</a:t>
            </a:r>
            <a:r>
              <a:rPr lang="en-US" sz="1100" b="1" dirty="0">
                <a:solidFill>
                  <a:srgbClr val="FFFFFF"/>
                </a:solidFill>
              </a:rPr>
              <a:t> caused by </a:t>
            </a:r>
            <a:r>
              <a:rPr lang="en-US" sz="1100" b="1" i="1" dirty="0" err="1">
                <a:solidFill>
                  <a:srgbClr val="FFFFFF"/>
                </a:solidFill>
              </a:rPr>
              <a:t>Eimeria</a:t>
            </a:r>
            <a:r>
              <a:rPr lang="en-US" sz="1100" b="1" i="1" dirty="0">
                <a:solidFill>
                  <a:srgbClr val="FFFFFF"/>
                </a:solidFill>
              </a:rPr>
              <a:t> </a:t>
            </a:r>
            <a:r>
              <a:rPr lang="en-US" sz="1100" b="1" i="1" dirty="0" err="1">
                <a:solidFill>
                  <a:srgbClr val="FFFFFF"/>
                </a:solidFill>
              </a:rPr>
              <a:t>meleagrimitis</a:t>
            </a:r>
            <a:r>
              <a:rPr lang="en-US" sz="1100" b="1" i="1" dirty="0">
                <a:solidFill>
                  <a:srgbClr val="FFFFFF"/>
                </a:solidFill>
              </a:rPr>
              <a:t>, E </a:t>
            </a:r>
            <a:r>
              <a:rPr lang="en-US" sz="1100" b="1" i="1" dirty="0" err="1">
                <a:solidFill>
                  <a:srgbClr val="FFFFFF"/>
                </a:solidFill>
              </a:rPr>
              <a:t>gallopavonis</a:t>
            </a:r>
            <a:r>
              <a:rPr lang="en-US" sz="1100" b="1" i="1" dirty="0">
                <a:solidFill>
                  <a:srgbClr val="FFFFFF"/>
                </a:solidFill>
              </a:rPr>
              <a:t>, </a:t>
            </a:r>
            <a:r>
              <a:rPr lang="en-US" sz="1100" b="1" dirty="0">
                <a:solidFill>
                  <a:srgbClr val="FFFFFF"/>
                </a:solidFill>
              </a:rPr>
              <a:t>and </a:t>
            </a:r>
            <a:r>
              <a:rPr lang="en-US" sz="1100" b="1" i="1" dirty="0">
                <a:solidFill>
                  <a:srgbClr val="FFFFFF"/>
                </a:solidFill>
              </a:rPr>
              <a:t>E. </a:t>
            </a:r>
            <a:r>
              <a:rPr lang="en-US" sz="1100" b="1" i="1" dirty="0" err="1">
                <a:solidFill>
                  <a:srgbClr val="FFFFFF"/>
                </a:solidFill>
              </a:rPr>
              <a:t>adenoeides</a:t>
            </a:r>
            <a:r>
              <a:rPr lang="en-US" sz="1100" b="1" i="1" dirty="0">
                <a:solidFill>
                  <a:srgbClr val="FFFFFF"/>
                </a:solidFill>
              </a:rPr>
              <a:t> </a:t>
            </a:r>
            <a:r>
              <a:rPr lang="en-US" sz="1100" b="1" dirty="0">
                <a:solidFill>
                  <a:srgbClr val="FFFFFF"/>
                </a:solidFill>
              </a:rPr>
              <a:t>and for increased rate of weight gain and improved feed efficiency in growing turkeys.</a:t>
            </a:r>
          </a:p>
          <a:p>
            <a:pPr eaLnBrk="0" hangingPunct="0">
              <a:tabLst>
                <a:tab pos="5556250" algn="r"/>
              </a:tabLst>
            </a:pPr>
            <a:endParaRPr lang="en-US" sz="1200" b="1" dirty="0">
              <a:solidFill>
                <a:srgbClr val="FFFFFF"/>
              </a:solidFill>
            </a:endParaRPr>
          </a:p>
          <a:p>
            <a:pPr algn="ctr" eaLnBrk="0" hangingPunct="0">
              <a:tabLst>
                <a:tab pos="5556250" algn="r"/>
              </a:tabLst>
            </a:pPr>
            <a:r>
              <a:rPr lang="en-US" sz="1100" b="1" dirty="0">
                <a:solidFill>
                  <a:srgbClr val="FFFFFF"/>
                </a:solidFill>
              </a:rPr>
              <a:t>ACTIVE DRUG INGREDIENTS</a:t>
            </a:r>
          </a:p>
          <a:p>
            <a:pPr eaLnBrk="0" hangingPunct="0">
              <a:tabLst>
                <a:tab pos="5556250" algn="r"/>
              </a:tabLst>
            </a:pPr>
            <a:r>
              <a:rPr lang="da-DK" sz="1100" b="1" dirty="0">
                <a:solidFill>
                  <a:srgbClr val="FFFFFF"/>
                </a:solidFill>
              </a:rPr>
              <a:t>	Drug X ...........................................................................…….…………….……….....80,000 g/ton</a:t>
            </a:r>
            <a:endParaRPr lang="en-US" sz="1100" b="1" dirty="0">
              <a:solidFill>
                <a:srgbClr val="FFFFFF"/>
              </a:solidFill>
            </a:endParaRPr>
          </a:p>
          <a:p>
            <a:pPr eaLnBrk="0" hangingPunct="0">
              <a:tabLst>
                <a:tab pos="5556250" algn="r"/>
              </a:tabLst>
            </a:pPr>
            <a:r>
              <a:rPr lang="da-DK" sz="1100" b="1" dirty="0">
                <a:solidFill>
                  <a:srgbClr val="FFFFFF"/>
                </a:solidFill>
              </a:rPr>
              <a:t>	Drug Y…………………………………………….……………………….........……………6,000 g/ton</a:t>
            </a:r>
            <a:endParaRPr lang="en-US" sz="1100" b="1" dirty="0">
              <a:solidFill>
                <a:srgbClr val="FFFFFF"/>
              </a:solidFill>
            </a:endParaRPr>
          </a:p>
          <a:p>
            <a:pPr eaLnBrk="0" hangingPunct="0">
              <a:tabLst>
                <a:tab pos="5556250" algn="r"/>
              </a:tabLst>
            </a:pPr>
            <a:endParaRPr lang="en-US" sz="1100" b="1" dirty="0">
              <a:solidFill>
                <a:srgbClr val="FFFFFF"/>
              </a:solidFill>
            </a:endParaRPr>
          </a:p>
          <a:p>
            <a:pPr algn="ctr" eaLnBrk="0" hangingPunct="0">
              <a:tabLst>
                <a:tab pos="5556250" algn="r"/>
              </a:tabLst>
            </a:pPr>
            <a:r>
              <a:rPr lang="en-US" sz="1200" b="1" dirty="0">
                <a:solidFill>
                  <a:srgbClr val="FFFFFF"/>
                </a:solidFill>
              </a:rPr>
              <a:t>GUARANTEED ANALYSIS </a:t>
            </a:r>
          </a:p>
          <a:p>
            <a:pPr lvl="2" eaLnBrk="0" hangingPunct="0">
              <a:tabLst>
                <a:tab pos="5556250" algn="r"/>
              </a:tabLst>
            </a:pPr>
            <a:r>
              <a:rPr lang="da-DK" sz="900" b="1" dirty="0">
                <a:solidFill>
                  <a:srgbClr val="FFFFFF"/>
                </a:solidFill>
              </a:rPr>
              <a:t>Crude Protein (min)……………………………………………….........................................…..……….…..______%</a:t>
            </a:r>
            <a:endParaRPr lang="en-US" sz="900" b="1" dirty="0">
              <a:solidFill>
                <a:srgbClr val="FFFFFF"/>
              </a:solidFill>
            </a:endParaRPr>
          </a:p>
          <a:p>
            <a:pPr lvl="2" eaLnBrk="0" hangingPunct="0">
              <a:tabLst>
                <a:tab pos="5556250" algn="r"/>
              </a:tabLst>
            </a:pPr>
            <a:r>
              <a:rPr lang="da-DK" sz="900" b="1" dirty="0">
                <a:solidFill>
                  <a:srgbClr val="FFFFFF"/>
                </a:solidFill>
              </a:rPr>
              <a:t>Lysine (min)………………………………………………………...........................................….….….……..______%</a:t>
            </a:r>
            <a:endParaRPr lang="en-US" sz="900" b="1" dirty="0">
              <a:solidFill>
                <a:srgbClr val="FFFFFF"/>
              </a:solidFill>
            </a:endParaRPr>
          </a:p>
          <a:p>
            <a:pPr lvl="2" eaLnBrk="0" hangingPunct="0">
              <a:tabLst>
                <a:tab pos="5556250" algn="r"/>
              </a:tabLst>
            </a:pPr>
            <a:r>
              <a:rPr lang="da-DK" sz="900" b="1" dirty="0">
                <a:solidFill>
                  <a:srgbClr val="FFFFFF"/>
                </a:solidFill>
              </a:rPr>
              <a:t>Methionine (min)…………………………………………………...........................................….….….……..______%</a:t>
            </a:r>
            <a:endParaRPr lang="en-US" sz="900" b="1" dirty="0">
              <a:solidFill>
                <a:srgbClr val="FFFFFF"/>
              </a:solidFill>
            </a:endParaRPr>
          </a:p>
          <a:p>
            <a:pPr lvl="2" eaLnBrk="0" hangingPunct="0">
              <a:tabLst>
                <a:tab pos="5556250" algn="r"/>
              </a:tabLst>
            </a:pPr>
            <a:r>
              <a:rPr lang="da-DK" sz="900" b="1" dirty="0">
                <a:solidFill>
                  <a:srgbClr val="FFFFFF"/>
                </a:solidFill>
              </a:rPr>
              <a:t>Crude Fat (min)……………………………………………………...........................................………..……..______%</a:t>
            </a:r>
            <a:endParaRPr lang="en-US" sz="900" b="1" dirty="0">
              <a:solidFill>
                <a:srgbClr val="FFFFFF"/>
              </a:solidFill>
            </a:endParaRPr>
          </a:p>
          <a:p>
            <a:pPr lvl="2" eaLnBrk="0" hangingPunct="0">
              <a:tabLst>
                <a:tab pos="5556250" algn="r"/>
              </a:tabLst>
            </a:pPr>
            <a:r>
              <a:rPr lang="da-DK" sz="900" b="1" dirty="0">
                <a:solidFill>
                  <a:srgbClr val="FFFFFF"/>
                </a:solidFill>
              </a:rPr>
              <a:t>Crude Fiber (max)………………………………………………………............................................………..______%</a:t>
            </a:r>
            <a:endParaRPr lang="en-US" sz="900" b="1" dirty="0">
              <a:solidFill>
                <a:srgbClr val="FFFFFF"/>
              </a:solidFill>
            </a:endParaRPr>
          </a:p>
          <a:p>
            <a:pPr lvl="2" eaLnBrk="0" hangingPunct="0">
              <a:tabLst>
                <a:tab pos="5556250" algn="r"/>
              </a:tabLst>
            </a:pPr>
            <a:r>
              <a:rPr lang="en-US" sz="900" b="1" dirty="0">
                <a:solidFill>
                  <a:srgbClr val="FFFFFF"/>
                </a:solidFill>
              </a:rPr>
              <a:t>Calcium (min)…………...………………………………………………………………………..……..….……..______%</a:t>
            </a:r>
          </a:p>
          <a:p>
            <a:pPr lvl="2" eaLnBrk="0" hangingPunct="0">
              <a:tabLst>
                <a:tab pos="5556250" algn="r"/>
              </a:tabLst>
            </a:pPr>
            <a:r>
              <a:rPr lang="en-US" sz="900" b="1" dirty="0">
                <a:solidFill>
                  <a:srgbClr val="FFFFFF"/>
                </a:solidFill>
              </a:rPr>
              <a:t>Calcium (max)………..…………………………………………………………………………..……..….……..______%</a:t>
            </a:r>
          </a:p>
          <a:p>
            <a:pPr lvl="2" eaLnBrk="0" hangingPunct="0">
              <a:tabLst>
                <a:tab pos="5556250" algn="r"/>
              </a:tabLst>
            </a:pPr>
            <a:r>
              <a:rPr lang="en-US" sz="900" b="1" dirty="0">
                <a:solidFill>
                  <a:srgbClr val="FFFFFF"/>
                </a:solidFill>
              </a:rPr>
              <a:t>Phosphorus (min)…..………………………………………………………………………….……….………..______%</a:t>
            </a:r>
          </a:p>
          <a:p>
            <a:pPr lvl="2" eaLnBrk="0" hangingPunct="0">
              <a:tabLst>
                <a:tab pos="5556250" algn="r"/>
              </a:tabLst>
            </a:pPr>
            <a:r>
              <a:rPr lang="nb-NO" sz="900" b="1" dirty="0">
                <a:solidFill>
                  <a:srgbClr val="FFFFFF"/>
                </a:solidFill>
              </a:rPr>
              <a:t>Salt (min)</a:t>
            </a:r>
            <a:r>
              <a:rPr lang="nb-NO" sz="900" b="1" baseline="30000" dirty="0">
                <a:solidFill>
                  <a:srgbClr val="FFFFFF"/>
                </a:solidFill>
              </a:rPr>
              <a:t>1</a:t>
            </a:r>
            <a:r>
              <a:rPr lang="nb-NO" sz="900" b="1" dirty="0">
                <a:solidFill>
                  <a:srgbClr val="FFFFFF"/>
                </a:solidFill>
              </a:rPr>
              <a:t>……………..…………………………………………............................................………………..______%</a:t>
            </a:r>
            <a:endParaRPr lang="en-US" sz="900" b="1" dirty="0">
              <a:solidFill>
                <a:srgbClr val="FFFFFF"/>
              </a:solidFill>
            </a:endParaRPr>
          </a:p>
          <a:p>
            <a:pPr lvl="2" eaLnBrk="0" hangingPunct="0">
              <a:tabLst>
                <a:tab pos="5556250" algn="r"/>
              </a:tabLst>
            </a:pPr>
            <a:r>
              <a:rPr lang="da-DK" sz="900" b="1" dirty="0">
                <a:solidFill>
                  <a:srgbClr val="FFFFFF"/>
                </a:solidFill>
              </a:rPr>
              <a:t>Salt (max)</a:t>
            </a:r>
            <a:r>
              <a:rPr lang="da-DK" sz="900" b="1" baseline="30000" dirty="0">
                <a:solidFill>
                  <a:srgbClr val="FFFFFF"/>
                </a:solidFill>
              </a:rPr>
              <a:t>1</a:t>
            </a:r>
            <a:r>
              <a:rPr lang="da-DK" sz="900" b="1" dirty="0">
                <a:solidFill>
                  <a:srgbClr val="FFFFFF"/>
                </a:solidFill>
              </a:rPr>
              <a:t>……………..……………………………………...........................................….………...………..______%</a:t>
            </a:r>
            <a:endParaRPr lang="en-US" sz="900" b="1" dirty="0">
              <a:solidFill>
                <a:srgbClr val="FFFFFF"/>
              </a:solidFill>
            </a:endParaRPr>
          </a:p>
          <a:p>
            <a:pPr lvl="2" eaLnBrk="0" hangingPunct="0">
              <a:tabLst>
                <a:tab pos="5556250" algn="r"/>
              </a:tabLst>
            </a:pPr>
            <a:r>
              <a:rPr lang="da-DK" sz="900" b="1" dirty="0">
                <a:solidFill>
                  <a:srgbClr val="FFFFFF"/>
                </a:solidFill>
              </a:rPr>
              <a:t>Sodium (min)</a:t>
            </a:r>
            <a:r>
              <a:rPr lang="da-DK" sz="900" b="1" baseline="30000" dirty="0">
                <a:solidFill>
                  <a:srgbClr val="FFFFFF"/>
                </a:solidFill>
              </a:rPr>
              <a:t>2</a:t>
            </a:r>
            <a:r>
              <a:rPr lang="da-DK" sz="900" b="1" dirty="0">
                <a:solidFill>
                  <a:srgbClr val="FFFFFF"/>
                </a:solidFill>
              </a:rPr>
              <a:t>…..……..…………………………………….........................................………….. ......……..______%</a:t>
            </a:r>
            <a:endParaRPr lang="en-US" sz="900" b="1" dirty="0">
              <a:solidFill>
                <a:srgbClr val="FFFFFF"/>
              </a:solidFill>
            </a:endParaRPr>
          </a:p>
          <a:p>
            <a:pPr lvl="2" eaLnBrk="0" hangingPunct="0">
              <a:tabLst>
                <a:tab pos="5556250" algn="r"/>
              </a:tabLst>
            </a:pPr>
            <a:r>
              <a:rPr lang="da-DK" sz="900" b="1" dirty="0">
                <a:solidFill>
                  <a:srgbClr val="FFFFFF"/>
                </a:solidFill>
              </a:rPr>
              <a:t>Sodium (max)</a:t>
            </a:r>
            <a:r>
              <a:rPr lang="da-DK" sz="900" b="1" baseline="30000" dirty="0">
                <a:solidFill>
                  <a:srgbClr val="FFFFFF"/>
                </a:solidFill>
              </a:rPr>
              <a:t>2</a:t>
            </a:r>
            <a:r>
              <a:rPr lang="da-DK" sz="900" b="1" dirty="0">
                <a:solidFill>
                  <a:srgbClr val="FFFFFF"/>
                </a:solidFill>
              </a:rPr>
              <a:t>….……..…………………………………..........................................………………....……..______%</a:t>
            </a:r>
            <a:endParaRPr lang="en-US" sz="900" b="1" dirty="0">
              <a:solidFill>
                <a:srgbClr val="FFFFFF"/>
              </a:solidFill>
            </a:endParaRPr>
          </a:p>
          <a:p>
            <a:pPr lvl="2" eaLnBrk="0" hangingPunct="0">
              <a:tabLst>
                <a:tab pos="5556250" algn="r"/>
              </a:tabLst>
            </a:pPr>
            <a:r>
              <a:rPr lang="en-US" sz="800" b="1" baseline="30000" dirty="0">
                <a:solidFill>
                  <a:srgbClr val="FFFFFF"/>
                </a:solidFill>
              </a:rPr>
              <a:t>1</a:t>
            </a:r>
            <a:r>
              <a:rPr lang="en-US" sz="800" b="1" dirty="0">
                <a:solidFill>
                  <a:srgbClr val="FFFFFF"/>
                </a:solidFill>
              </a:rPr>
              <a:t>If added.</a:t>
            </a:r>
          </a:p>
          <a:p>
            <a:pPr lvl="2" eaLnBrk="0" hangingPunct="0">
              <a:tabLst>
                <a:tab pos="5556250" algn="r"/>
              </a:tabLst>
            </a:pPr>
            <a:r>
              <a:rPr lang="en-US" sz="800" b="1" baseline="30000" dirty="0">
                <a:solidFill>
                  <a:srgbClr val="FFFFFF"/>
                </a:solidFill>
              </a:rPr>
              <a:t>2</a:t>
            </a:r>
            <a:r>
              <a:rPr lang="en-US" sz="800" b="1" dirty="0">
                <a:solidFill>
                  <a:srgbClr val="FFFFFF"/>
                </a:solidFill>
              </a:rPr>
              <a:t>Shall be guaranteed only when total Sodium exceeds that furnished by the maximum salt guarantee.</a:t>
            </a:r>
          </a:p>
          <a:p>
            <a:pPr eaLnBrk="0" hangingPunct="0">
              <a:tabLst>
                <a:tab pos="5556250" algn="r"/>
              </a:tabLst>
            </a:pPr>
            <a:endParaRPr lang="en-US" sz="1200" b="1" dirty="0">
              <a:solidFill>
                <a:srgbClr val="FFFFFF"/>
              </a:solidFill>
            </a:endParaRPr>
          </a:p>
          <a:p>
            <a:pPr eaLnBrk="0" hangingPunct="0">
              <a:tabLst>
                <a:tab pos="5556250" algn="r"/>
              </a:tabLst>
            </a:pPr>
            <a:r>
              <a:rPr lang="en-US" sz="1100" b="1" dirty="0">
                <a:solidFill>
                  <a:srgbClr val="FFFFFF"/>
                </a:solidFill>
              </a:rPr>
              <a:t>INGREDIENTS:   Ingredients as defined by AAFCO.</a:t>
            </a:r>
          </a:p>
          <a:p>
            <a:pPr eaLnBrk="0" hangingPunct="0">
              <a:tabLst>
                <a:tab pos="5556250" algn="r"/>
              </a:tabLst>
            </a:pPr>
            <a:endParaRPr lang="en-US" sz="1100" b="1" dirty="0">
              <a:solidFill>
                <a:srgbClr val="FFFFFF"/>
              </a:solidFill>
            </a:endParaRPr>
          </a:p>
          <a:p>
            <a:pPr eaLnBrk="0" hangingPunct="0">
              <a:tabLst>
                <a:tab pos="5556250" algn="r"/>
              </a:tabLst>
            </a:pPr>
            <a:r>
              <a:rPr lang="en-US" sz="1100" b="1" dirty="0">
                <a:solidFill>
                  <a:srgbClr val="FFFFFF"/>
                </a:solidFill>
              </a:rPr>
              <a:t>MIXING DIRECTIONS:  	Mix 10 pounds of this Type B medicated feed with 1990 </a:t>
            </a:r>
            <a:r>
              <a:rPr lang="en-US" sz="1100" b="1" dirty="0" err="1">
                <a:solidFill>
                  <a:srgbClr val="FFFFFF"/>
                </a:solidFill>
              </a:rPr>
              <a:t>lb</a:t>
            </a:r>
            <a:r>
              <a:rPr lang="en-US" sz="1100" b="1" dirty="0">
                <a:solidFill>
                  <a:srgbClr val="FFFFFF"/>
                </a:solidFill>
              </a:rPr>
              <a:t> non‑medicated feed ingredients to manufacture one ton of complete turkey feed containing 400 grams of 	Drug X and 30 grams of Drug Y.  </a:t>
            </a:r>
          </a:p>
          <a:p>
            <a:pPr eaLnBrk="0" hangingPunct="0">
              <a:tabLst>
                <a:tab pos="5556250" algn="r"/>
              </a:tabLst>
            </a:pPr>
            <a:endParaRPr lang="en-US" sz="1100" b="1" dirty="0">
              <a:solidFill>
                <a:srgbClr val="FFFFFF"/>
              </a:solidFill>
            </a:endParaRPr>
          </a:p>
          <a:p>
            <a:pPr eaLnBrk="0" hangingPunct="0">
              <a:tabLst>
                <a:tab pos="5556250" algn="r"/>
              </a:tabLst>
            </a:pPr>
            <a:r>
              <a:rPr lang="en-US" sz="1100" b="1" dirty="0">
                <a:solidFill>
                  <a:srgbClr val="FFFFFF"/>
                </a:solidFill>
              </a:rPr>
              <a:t>CAUTION:  Do not feed to breeding turkeys.</a:t>
            </a:r>
          </a:p>
          <a:p>
            <a:pPr eaLnBrk="0" hangingPunct="0">
              <a:tabLst>
                <a:tab pos="5556250" algn="r"/>
              </a:tabLst>
            </a:pPr>
            <a:endParaRPr lang="en-US" sz="1100" b="1" dirty="0">
              <a:solidFill>
                <a:srgbClr val="FFFFFF"/>
              </a:solidFill>
            </a:endParaRPr>
          </a:p>
          <a:p>
            <a:pPr eaLnBrk="0" hangingPunct="0">
              <a:tabLst>
                <a:tab pos="5556250" algn="r"/>
              </a:tabLst>
            </a:pPr>
            <a:r>
              <a:rPr lang="en-US" sz="1100" b="1" dirty="0">
                <a:solidFill>
                  <a:srgbClr val="FFFFFF"/>
                </a:solidFill>
              </a:rPr>
              <a:t>WARNING:  Do not feed five days before slaughter.</a:t>
            </a:r>
          </a:p>
          <a:p>
            <a:pPr algn="ctr" eaLnBrk="0" hangingPunct="0">
              <a:tabLst>
                <a:tab pos="5556250" algn="r"/>
              </a:tabLst>
            </a:pPr>
            <a:endParaRPr lang="en-US" sz="1200" b="1" dirty="0">
              <a:solidFill>
                <a:srgbClr val="FFFFFF"/>
              </a:solidFill>
            </a:endParaRPr>
          </a:p>
          <a:p>
            <a:pPr algn="ctr" eaLnBrk="0" hangingPunct="0">
              <a:tabLst>
                <a:tab pos="5556250" algn="r"/>
              </a:tabLst>
            </a:pPr>
            <a:r>
              <a:rPr lang="en-US" sz="1100" b="1" dirty="0">
                <a:solidFill>
                  <a:srgbClr val="FFFFFF"/>
                </a:solidFill>
              </a:rPr>
              <a:t>MANUFACTURED BY:</a:t>
            </a:r>
          </a:p>
          <a:p>
            <a:pPr algn="ctr" eaLnBrk="0" hangingPunct="0">
              <a:tabLst>
                <a:tab pos="5556250" algn="r"/>
              </a:tabLst>
            </a:pPr>
            <a:r>
              <a:rPr lang="en-US" sz="1100" b="1" dirty="0">
                <a:solidFill>
                  <a:srgbClr val="FFFFFF"/>
                </a:solidFill>
              </a:rPr>
              <a:t>BLUE BIRD FEED MILL</a:t>
            </a:r>
          </a:p>
          <a:p>
            <a:pPr algn="ctr" eaLnBrk="0" hangingPunct="0">
              <a:tabLst>
                <a:tab pos="5556250" algn="r"/>
              </a:tabLst>
            </a:pPr>
            <a:r>
              <a:rPr lang="en-US" sz="1100" b="1" dirty="0">
                <a:solidFill>
                  <a:srgbClr val="FFFFFF"/>
                </a:solidFill>
              </a:rPr>
              <a:t>Robin, IN 00000</a:t>
            </a:r>
          </a:p>
          <a:p>
            <a:pPr algn="ctr" eaLnBrk="0" hangingPunct="0">
              <a:tabLst>
                <a:tab pos="5556250" algn="r"/>
              </a:tabLst>
            </a:pPr>
            <a:endParaRPr lang="en-US" sz="1100" b="1" dirty="0">
              <a:solidFill>
                <a:srgbClr val="FFFFFF"/>
              </a:solidFill>
            </a:endParaRPr>
          </a:p>
          <a:p>
            <a:pPr algn="ctr" eaLnBrk="0" hangingPunct="0">
              <a:tabLst>
                <a:tab pos="5556250" algn="r"/>
              </a:tabLst>
            </a:pPr>
            <a:r>
              <a:rPr lang="en-US" sz="1100" b="1" dirty="0">
                <a:solidFill>
                  <a:srgbClr val="FFFFFF"/>
                </a:solidFill>
              </a:rPr>
              <a:t>Net Weight____</a:t>
            </a:r>
            <a:r>
              <a:rPr lang="en-US" sz="1100" b="1" dirty="0" err="1">
                <a:solidFill>
                  <a:srgbClr val="FFFFFF"/>
                </a:solidFill>
              </a:rPr>
              <a:t>lbs</a:t>
            </a:r>
            <a:r>
              <a:rPr lang="en-US" sz="1100" b="1" dirty="0">
                <a:solidFill>
                  <a:srgbClr val="FFFFFF"/>
                </a:solidFill>
              </a:rPr>
              <a:t> (______kg)</a:t>
            </a:r>
          </a:p>
          <a:p>
            <a:pPr algn="ctr" eaLnBrk="0" hangingPunct="0">
              <a:tabLst>
                <a:tab pos="5556250" algn="r"/>
              </a:tabLst>
            </a:pPr>
            <a:r>
              <a:rPr lang="da-DK" sz="1100" b="1" dirty="0">
                <a:solidFill>
                  <a:srgbClr val="FFFFFF"/>
                </a:solidFill>
              </a:rPr>
              <a:t>Bag or Bulk</a:t>
            </a:r>
          </a:p>
        </p:txBody>
      </p:sp>
      <p:sp>
        <p:nvSpPr>
          <p:cNvPr id="49155" name="Text Box 5" descr="This slide is showing an example of a “Blue Bird” label."/>
          <p:cNvSpPr txBox="1">
            <a:spLocks noChangeArrowheads="1"/>
          </p:cNvSpPr>
          <p:nvPr/>
        </p:nvSpPr>
        <p:spPr bwMode="auto">
          <a:xfrm>
            <a:off x="152400" y="152400"/>
            <a:ext cx="2819400" cy="51911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en-US" sz="2800" b="1"/>
          </a:p>
        </p:txBody>
      </p:sp>
      <p:sp>
        <p:nvSpPr>
          <p:cNvPr id="4" name="Title 3"/>
          <p:cNvSpPr>
            <a:spLocks noGrp="1"/>
          </p:cNvSpPr>
          <p:nvPr>
            <p:ph type="title"/>
          </p:nvPr>
        </p:nvSpPr>
        <p:spPr>
          <a:xfrm>
            <a:off x="-76200" y="533400"/>
            <a:ext cx="3276600" cy="533400"/>
          </a:xfrm>
        </p:spPr>
        <p:txBody>
          <a:bodyPr/>
          <a:lstStyle/>
          <a:p>
            <a:pPr>
              <a:defRPr/>
            </a:pPr>
            <a:r>
              <a:rPr lang="en-US" sz="2800" kern="1200" dirty="0" smtClean="0">
                <a:solidFill>
                  <a:schemeClr val="tx1"/>
                </a:solidFill>
                <a:latin typeface="Arial"/>
                <a:ea typeface="+mn-ea"/>
                <a:cs typeface="+mn-cs"/>
              </a:rPr>
              <a:t>Blue Bird Label</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4504" name="Group 56" descr="This slide shows an examples of a “Brand Label&quot;."/>
          <p:cNvGraphicFramePr>
            <a:graphicFrameLocks noGrp="1"/>
          </p:cNvGraphicFramePr>
          <p:nvPr>
            <p:extLst>
              <p:ext uri="{D42A27DB-BD31-4B8C-83A1-F6EECF244321}">
                <p14:modId xmlns:p14="http://schemas.microsoft.com/office/powerpoint/2010/main" val="3652842929"/>
              </p:ext>
            </p:extLst>
          </p:nvPr>
        </p:nvGraphicFramePr>
        <p:xfrm>
          <a:off x="2286000" y="0"/>
          <a:ext cx="6172200" cy="6934202"/>
        </p:xfrm>
        <a:graphic>
          <a:graphicData uri="http://schemas.openxmlformats.org/drawingml/2006/table">
            <a:tbl>
              <a:tblPr firstRow="1"/>
              <a:tblGrid>
                <a:gridCol w="6172200"/>
              </a:tblGrid>
              <a:tr h="271436">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Arial" charset="0"/>
                          <a:cs typeface="Arial" charset="0"/>
                        </a:rPr>
                        <a:t>YOUR NAME FEEDS</a:t>
                      </a:r>
                      <a:endParaRPr kumimoji="0" lang="en-US" sz="10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00"/>
                    </a:solidFill>
                  </a:tcPr>
                </a:tc>
              </a:tr>
              <a:tr h="606366">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cs typeface="Arial" charset="0"/>
                        </a:rPr>
                        <a:t>Breeding Swine Ration</a:t>
                      </a:r>
                      <a:endParaRPr kumimoji="0" lang="en-US" sz="1000" b="1"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cs typeface="Arial" charset="0"/>
                        </a:rPr>
                        <a:t>Medicated</a:t>
                      </a:r>
                      <a:endParaRPr kumimoji="0" lang="en-US" sz="1000" b="1" i="0" u="none" strike="noStrike" cap="none" normalizeH="0" baseline="0" smtClean="0">
                        <a:ln>
                          <a:noFill/>
                        </a:ln>
                        <a:solidFill>
                          <a:srgbClr val="000000"/>
                        </a:solidFill>
                        <a:effectLst/>
                        <a:latin typeface="Times New Roman" pitchFamily="18" charset="0"/>
                        <a:cs typeface="Times New Roman" pitchFamily="18" charset="0"/>
                      </a:endParaRPr>
                    </a:p>
                  </a:txBody>
                  <a:tcPr marT="45716" marB="45716"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00"/>
                    </a:solidFill>
                  </a:tcPr>
                </a:tc>
              </a:tr>
              <a:tr h="438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cs typeface="Arial" charset="0"/>
                        </a:rPr>
                        <a:t>For control and treatment of leptospirosis (reducing the incidence of abortion and shedding of leptospirae) caused by </a:t>
                      </a:r>
                      <a:r>
                        <a:rPr kumimoji="0" lang="en-US" sz="1000" b="1" i="1" u="none" strike="noStrike" cap="none" normalizeH="0" baseline="0" smtClean="0">
                          <a:ln>
                            <a:noFill/>
                          </a:ln>
                          <a:solidFill>
                            <a:srgbClr val="000000"/>
                          </a:solidFill>
                          <a:effectLst/>
                          <a:latin typeface="Arial" charset="0"/>
                          <a:cs typeface="Arial" charset="0"/>
                        </a:rPr>
                        <a:t>Leptospira pomona</a:t>
                      </a:r>
                      <a:r>
                        <a:rPr kumimoji="0" lang="en-US" sz="1000" b="1" i="0" u="none" strike="noStrike" cap="none" normalizeH="0" baseline="0" smtClean="0">
                          <a:ln>
                            <a:noFill/>
                          </a:ln>
                          <a:solidFill>
                            <a:srgbClr val="000000"/>
                          </a:solidFill>
                          <a:effectLst/>
                          <a:latin typeface="Arial" charset="0"/>
                          <a:cs typeface="Arial" charset="0"/>
                        </a:rPr>
                        <a:t> susceptible to Drug Y</a:t>
                      </a:r>
                      <a:endParaRPr kumimoji="0" lang="en-US" sz="1000" b="1" i="0" u="none" strike="noStrike" cap="none" normalizeH="0" baseline="0" smtClean="0">
                        <a:ln>
                          <a:noFill/>
                        </a:ln>
                        <a:solidFill>
                          <a:srgbClr val="000000"/>
                        </a:solidFill>
                        <a:effectLst/>
                        <a:latin typeface="Times New Roman" pitchFamily="18" charset="0"/>
                        <a:cs typeface="Times New Roman" pitchFamily="18" charset="0"/>
                      </a:endParaRPr>
                    </a:p>
                  </a:txBody>
                  <a:tcPr marT="45716" marB="45716"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00"/>
                    </a:solidFill>
                  </a:tcPr>
                </a:tc>
              </a:tr>
              <a:tr h="609541">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Arial" charset="0"/>
                          <a:cs typeface="Arial" charset="0"/>
                        </a:rPr>
                        <a:t>Active drug ingredient</a:t>
                      </a:r>
                      <a:endParaRPr kumimoji="0" lang="en-US" sz="10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Arial" charset="0"/>
                          <a:cs typeface="Arial" charset="0"/>
                        </a:rPr>
                        <a:t>Drug X…………………….................................400 grams/ton</a:t>
                      </a:r>
                      <a:endParaRPr kumimoji="0" lang="en-US" sz="10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Arial" charset="0"/>
                          <a:cs typeface="Arial" charset="0"/>
                        </a:rPr>
                        <a:t>Drug Y……………………….............................400 grams/ton</a:t>
                      </a:r>
                      <a:endParaRPr kumimoji="0" lang="en-US" sz="10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T="45716" marB="45716"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00"/>
                    </a:solidFill>
                  </a:tcPr>
                </a:tc>
              </a:tr>
              <a:tr h="179052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Arial" charset="0"/>
                          <a:cs typeface="Arial" charset="0"/>
                        </a:rPr>
                        <a:t>Guaranteed Analysis</a:t>
                      </a:r>
                      <a:endParaRPr kumimoji="0" lang="en-US" sz="10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Arial" charset="0"/>
                          <a:cs typeface="Arial" charset="0"/>
                        </a:rPr>
                        <a:t>Crude Protein, minimum ............................18.0%</a:t>
                      </a:r>
                      <a:endParaRPr kumimoji="0" lang="en-US" sz="10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Arial" charset="0"/>
                          <a:cs typeface="Arial" charset="0"/>
                        </a:rPr>
                        <a:t>Lysine…………………………………………..1.27%</a:t>
                      </a:r>
                      <a:endParaRPr kumimoji="0" lang="en-US" sz="10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Arial" charset="0"/>
                          <a:cs typeface="Arial" charset="0"/>
                        </a:rPr>
                        <a:t>Crude Fat, minimum .....................................7.0%</a:t>
                      </a:r>
                      <a:endParaRPr kumimoji="0" lang="en-US" sz="10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Arial" charset="0"/>
                          <a:cs typeface="Arial" charset="0"/>
                        </a:rPr>
                        <a:t>Crude Fiber, maximum .................................3.5%</a:t>
                      </a:r>
                      <a:endParaRPr kumimoji="0" lang="en-US" sz="10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Arial" charset="0"/>
                          <a:cs typeface="Arial" charset="0"/>
                        </a:rPr>
                        <a:t>Calcium, minimum ........................................0.7%</a:t>
                      </a:r>
                      <a:endParaRPr kumimoji="0" lang="en-US" sz="10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Arial" charset="0"/>
                          <a:cs typeface="Arial" charset="0"/>
                        </a:rPr>
                        <a:t>Calcium, maximum .......................................1.2%</a:t>
                      </a:r>
                      <a:endParaRPr kumimoji="0" lang="en-US" sz="10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Arial" charset="0"/>
                          <a:cs typeface="Arial" charset="0"/>
                        </a:rPr>
                        <a:t>Phosphorus, minimum ..................................0.65%</a:t>
                      </a:r>
                      <a:endParaRPr kumimoji="0" lang="en-US" sz="10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Arial" charset="0"/>
                          <a:cs typeface="Arial" charset="0"/>
                        </a:rPr>
                        <a:t>Selenium, minimum ......................................0.29 </a:t>
                      </a:r>
                      <a:r>
                        <a:rPr kumimoji="0" lang="en-US" sz="1000" b="1" i="0" u="none" strike="noStrike" cap="none" normalizeH="0" baseline="0" dirty="0" err="1" smtClean="0">
                          <a:ln>
                            <a:noFill/>
                          </a:ln>
                          <a:solidFill>
                            <a:srgbClr val="000000"/>
                          </a:solidFill>
                          <a:effectLst/>
                          <a:latin typeface="Arial" charset="0"/>
                          <a:cs typeface="Arial" charset="0"/>
                        </a:rPr>
                        <a:t>ppm</a:t>
                      </a:r>
                      <a:endParaRPr kumimoji="0" lang="en-US" sz="10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Arial" charset="0"/>
                          <a:cs typeface="Arial" charset="0"/>
                        </a:rPr>
                        <a:t>Zinc, minimum…………………… ……….2000 ppm</a:t>
                      </a:r>
                      <a:endParaRPr kumimoji="0" lang="en-US" sz="10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T="45716" marB="45716"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00"/>
                    </a:solidFill>
                  </a:tcPr>
                </a:tc>
              </a:tr>
              <a:tr h="1114316">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Arial" charset="0"/>
                          <a:cs typeface="Arial" charset="0"/>
                        </a:rPr>
                        <a:t>Ingredient Statement</a:t>
                      </a:r>
                      <a:endParaRPr kumimoji="0" lang="en-US" sz="10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Arial" charset="0"/>
                          <a:cs typeface="Arial" charset="0"/>
                        </a:rPr>
                        <a:t>Grain Products, Plant Protein Products, Whey, Animal Fat (preserved with </a:t>
                      </a:r>
                      <a:r>
                        <a:rPr kumimoji="0" lang="en-US" sz="1000" b="1" i="0" u="none" strike="noStrike" cap="none" normalizeH="0" baseline="0" dirty="0" err="1" smtClean="0">
                          <a:ln>
                            <a:noFill/>
                          </a:ln>
                          <a:solidFill>
                            <a:srgbClr val="000000"/>
                          </a:solidFill>
                          <a:effectLst/>
                          <a:latin typeface="Arial" charset="0"/>
                          <a:cs typeface="Arial" charset="0"/>
                        </a:rPr>
                        <a:t>Ethoxyquin</a:t>
                      </a:r>
                      <a:r>
                        <a:rPr kumimoji="0" lang="en-US" sz="1000" b="1" i="0" u="none" strike="noStrike" cap="none" normalizeH="0" baseline="0" dirty="0" smtClean="0">
                          <a:ln>
                            <a:noFill/>
                          </a:ln>
                          <a:solidFill>
                            <a:srgbClr val="000000"/>
                          </a:solidFill>
                          <a:effectLst/>
                          <a:latin typeface="Arial" charset="0"/>
                          <a:cs typeface="Arial" charset="0"/>
                        </a:rPr>
                        <a:t>), Vitamin A Supplement, D-Activated Animal Sterol (source of Vitamin D</a:t>
                      </a:r>
                      <a:r>
                        <a:rPr kumimoji="0" lang="en-US" sz="1000" b="1" i="0" u="none" strike="noStrike" cap="none" normalizeH="0" baseline="-30000" dirty="0" smtClean="0">
                          <a:ln>
                            <a:noFill/>
                          </a:ln>
                          <a:solidFill>
                            <a:srgbClr val="000000"/>
                          </a:solidFill>
                          <a:effectLst/>
                          <a:latin typeface="Arial" charset="0"/>
                          <a:cs typeface="Arial" charset="0"/>
                        </a:rPr>
                        <a:t>3</a:t>
                      </a:r>
                      <a:r>
                        <a:rPr kumimoji="0" lang="en-US" sz="1000" b="1" i="0" u="none" strike="noStrike" cap="none" normalizeH="0" baseline="0" dirty="0" smtClean="0">
                          <a:ln>
                            <a:noFill/>
                          </a:ln>
                          <a:solidFill>
                            <a:srgbClr val="000000"/>
                          </a:solidFill>
                          <a:effectLst/>
                          <a:latin typeface="Arial" charset="0"/>
                          <a:cs typeface="Arial" charset="0"/>
                        </a:rPr>
                        <a:t>), Vitamin E Supplement, Folic Acid, Biotin, Ascorbic Acid, Copper Sulfate, </a:t>
                      </a:r>
                      <a:r>
                        <a:rPr kumimoji="0" lang="en-US" sz="1000" b="1" i="0" u="none" strike="noStrike" cap="none" normalizeH="0" baseline="0" dirty="0" err="1" smtClean="0">
                          <a:ln>
                            <a:noFill/>
                          </a:ln>
                          <a:solidFill>
                            <a:srgbClr val="000000"/>
                          </a:solidFill>
                          <a:effectLst/>
                          <a:latin typeface="Arial" charset="0"/>
                          <a:cs typeface="Arial" charset="0"/>
                        </a:rPr>
                        <a:t>Manganous</a:t>
                      </a:r>
                      <a:r>
                        <a:rPr kumimoji="0" lang="en-US" sz="1000" b="1" i="0" u="none" strike="noStrike" cap="none" normalizeH="0" baseline="0" dirty="0" smtClean="0">
                          <a:ln>
                            <a:noFill/>
                          </a:ln>
                          <a:solidFill>
                            <a:srgbClr val="000000"/>
                          </a:solidFill>
                          <a:effectLst/>
                          <a:latin typeface="Arial" charset="0"/>
                          <a:cs typeface="Arial" charset="0"/>
                        </a:rPr>
                        <a:t> Oxide, Zinc Oxide, Ferrous Sulfate, Cobalt Carbonate, Calcium </a:t>
                      </a:r>
                      <a:r>
                        <a:rPr kumimoji="0" lang="en-US" sz="1000" b="1" i="0" u="none" strike="noStrike" cap="none" normalizeH="0" baseline="0" dirty="0" err="1" smtClean="0">
                          <a:ln>
                            <a:noFill/>
                          </a:ln>
                          <a:solidFill>
                            <a:srgbClr val="000000"/>
                          </a:solidFill>
                          <a:effectLst/>
                          <a:latin typeface="Arial" charset="0"/>
                          <a:cs typeface="Arial" charset="0"/>
                        </a:rPr>
                        <a:t>Iodate</a:t>
                      </a:r>
                      <a:r>
                        <a:rPr kumimoji="0" lang="en-US" sz="1000" b="1" i="0" u="none" strike="noStrike" cap="none" normalizeH="0" baseline="0" dirty="0" smtClean="0">
                          <a:ln>
                            <a:noFill/>
                          </a:ln>
                          <a:solidFill>
                            <a:srgbClr val="000000"/>
                          </a:solidFill>
                          <a:effectLst/>
                          <a:latin typeface="Arial" charset="0"/>
                          <a:cs typeface="Arial" charset="0"/>
                        </a:rPr>
                        <a:t>, Sodium </a:t>
                      </a:r>
                      <a:r>
                        <a:rPr kumimoji="0" lang="en-US" sz="1000" b="1" i="0" u="none" strike="noStrike" cap="none" normalizeH="0" baseline="0" dirty="0" err="1" smtClean="0">
                          <a:ln>
                            <a:noFill/>
                          </a:ln>
                          <a:solidFill>
                            <a:srgbClr val="000000"/>
                          </a:solidFill>
                          <a:effectLst/>
                          <a:latin typeface="Arial" charset="0"/>
                          <a:cs typeface="Arial" charset="0"/>
                        </a:rPr>
                        <a:t>Selenite</a:t>
                      </a:r>
                      <a:r>
                        <a:rPr kumimoji="0" lang="en-US" sz="1000" b="1" i="0" u="none" strike="noStrike" cap="none" normalizeH="0" baseline="0" dirty="0" smtClean="0">
                          <a:ln>
                            <a:noFill/>
                          </a:ln>
                          <a:solidFill>
                            <a:srgbClr val="000000"/>
                          </a:solidFill>
                          <a:effectLst/>
                          <a:latin typeface="Arial" charset="0"/>
                          <a:cs typeface="Arial" charset="0"/>
                        </a:rPr>
                        <a:t>, Sodium </a:t>
                      </a:r>
                      <a:r>
                        <a:rPr kumimoji="0" lang="en-US" sz="1000" b="1" i="0" u="none" strike="noStrike" cap="none" normalizeH="0" baseline="0" dirty="0" err="1" smtClean="0">
                          <a:ln>
                            <a:noFill/>
                          </a:ln>
                          <a:solidFill>
                            <a:srgbClr val="000000"/>
                          </a:solidFill>
                          <a:effectLst/>
                          <a:latin typeface="Arial" charset="0"/>
                          <a:cs typeface="Arial" charset="0"/>
                        </a:rPr>
                        <a:t>Silico</a:t>
                      </a:r>
                      <a:r>
                        <a:rPr kumimoji="0" lang="en-US" sz="1000" b="1" i="0" u="none" strike="noStrike" cap="none" normalizeH="0" baseline="0" dirty="0" smtClean="0">
                          <a:ln>
                            <a:noFill/>
                          </a:ln>
                          <a:solidFill>
                            <a:srgbClr val="000000"/>
                          </a:solidFill>
                          <a:effectLst/>
                          <a:latin typeface="Arial" charset="0"/>
                          <a:cs typeface="Arial" charset="0"/>
                        </a:rPr>
                        <a:t> </a:t>
                      </a:r>
                      <a:r>
                        <a:rPr kumimoji="0" lang="en-US" sz="1000" b="1" i="0" u="none" strike="noStrike" cap="none" normalizeH="0" baseline="0" dirty="0" err="1" smtClean="0">
                          <a:ln>
                            <a:noFill/>
                          </a:ln>
                          <a:solidFill>
                            <a:srgbClr val="000000"/>
                          </a:solidFill>
                          <a:effectLst/>
                          <a:latin typeface="Arial" charset="0"/>
                          <a:cs typeface="Arial" charset="0"/>
                        </a:rPr>
                        <a:t>Aluminate</a:t>
                      </a:r>
                      <a:r>
                        <a:rPr kumimoji="0" lang="en-US" sz="1000" b="1" i="0" u="none" strike="noStrike" cap="none" normalizeH="0" baseline="0" dirty="0" smtClean="0">
                          <a:ln>
                            <a:noFill/>
                          </a:ln>
                          <a:solidFill>
                            <a:srgbClr val="000000"/>
                          </a:solidFill>
                          <a:effectLst/>
                          <a:latin typeface="Arial" charset="0"/>
                          <a:cs typeface="Arial" charset="0"/>
                        </a:rPr>
                        <a:t>, Natural and Artificial Flavors.</a:t>
                      </a:r>
                      <a:endParaRPr kumimoji="0" lang="en-US" sz="10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T="45716" marB="45716"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00"/>
                    </a:solidFill>
                  </a:tcPr>
                </a:tc>
              </a:tr>
              <a:tr h="606366">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cs typeface="Arial" charset="0"/>
                        </a:rPr>
                        <a:t>FEEDING DIRECTIONS</a:t>
                      </a:r>
                      <a:endParaRPr kumimoji="0" lang="en-US" sz="1000" b="1"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cs typeface="Arial" charset="0"/>
                        </a:rPr>
                        <a:t>Feed continuously for not more than 14 days as the sole ration to provide 10 mg/lb body weight per day of each of the two drugs. </a:t>
                      </a:r>
                      <a:endParaRPr kumimoji="0" lang="en-US" sz="1000" b="1" i="0" u="none" strike="noStrike" cap="none" normalizeH="0" baseline="0" smtClean="0">
                        <a:ln>
                          <a:noFill/>
                        </a:ln>
                        <a:solidFill>
                          <a:srgbClr val="000000"/>
                        </a:solidFill>
                        <a:effectLst/>
                        <a:latin typeface="Times New Roman" pitchFamily="18" charset="0"/>
                        <a:cs typeface="Times New Roman" pitchFamily="18" charset="0"/>
                      </a:endParaRPr>
                    </a:p>
                  </a:txBody>
                  <a:tcPr marT="45716" marB="45716"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00"/>
                    </a:solidFill>
                  </a:tcPr>
                </a:tc>
              </a:tr>
              <a:tr h="518152">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Arial" charset="0"/>
                          <a:cs typeface="Arial" charset="0"/>
                        </a:rPr>
                        <a:t>CAUTION: Consult your veterinarian if abortions continue to occur at an unacceptable level.</a:t>
                      </a:r>
                      <a:endParaRPr kumimoji="0" lang="en-US" sz="10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rgbClr val="000000"/>
                        </a:solidFill>
                        <a:effectLst/>
                        <a:latin typeface="Arial" charset="0"/>
                      </a:endParaRPr>
                    </a:p>
                  </a:txBody>
                  <a:tcPr marT="45716" marB="45716"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00"/>
                    </a:solidFill>
                  </a:tcPr>
                </a:tc>
              </a:tr>
              <a:tr h="26984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cs typeface="Arial" charset="0"/>
                        </a:rPr>
                        <a:t>WARNING: Withdraw 5 days before slaughter.</a:t>
                      </a:r>
                      <a:endParaRPr kumimoji="0" lang="en-US" sz="1000" b="1" i="0" u="none" strike="noStrike" cap="none" normalizeH="0" baseline="0" smtClean="0">
                        <a:ln>
                          <a:noFill/>
                        </a:ln>
                        <a:solidFill>
                          <a:srgbClr val="000000"/>
                        </a:solidFill>
                        <a:effectLst/>
                        <a:latin typeface="Times New Roman" pitchFamily="18" charset="0"/>
                        <a:cs typeface="Times New Roman" pitchFamily="18" charset="0"/>
                      </a:endParaRPr>
                    </a:p>
                  </a:txBody>
                  <a:tcPr marT="45716" marB="45716"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00"/>
                    </a:solidFill>
                  </a:tcPr>
                </a:tc>
              </a:tr>
              <a:tr h="439696">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cs typeface="Arial" charset="0"/>
                        </a:rPr>
                        <a:t>YOUR NAME FEEDS</a:t>
                      </a:r>
                      <a:endParaRPr kumimoji="0" lang="en-US" sz="1000" b="1"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cs typeface="Arial" charset="0"/>
                        </a:rPr>
                        <a:t>City, State Zip</a:t>
                      </a:r>
                      <a:endParaRPr kumimoji="0" lang="en-US" sz="1000" b="1" i="0" u="none" strike="noStrike" cap="none" normalizeH="0" baseline="0" smtClean="0">
                        <a:ln>
                          <a:noFill/>
                        </a:ln>
                        <a:solidFill>
                          <a:srgbClr val="000000"/>
                        </a:solidFill>
                        <a:effectLst/>
                        <a:latin typeface="Times New Roman" pitchFamily="18" charset="0"/>
                        <a:cs typeface="Times New Roman" pitchFamily="18" charset="0"/>
                      </a:endParaRPr>
                    </a:p>
                  </a:txBody>
                  <a:tcPr marT="45716" marB="45716"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00"/>
                    </a:solidFill>
                  </a:tcPr>
                </a:tc>
              </a:tr>
              <a:tr h="26984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Arial" charset="0"/>
                          <a:cs typeface="Arial" charset="0"/>
                        </a:rPr>
                        <a:t>NET WT 50 LB (22.67 kg)</a:t>
                      </a:r>
                      <a:endParaRPr kumimoji="0" lang="en-US" sz="10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T="45716" marB="45716"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r>
            </a:tbl>
          </a:graphicData>
        </a:graphic>
      </p:graphicFrame>
      <p:pic>
        <p:nvPicPr>
          <p:cNvPr id="50205" name="Picture 52" descr="MC900325596[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00800" y="184150"/>
            <a:ext cx="1228725" cy="6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206" name="Picture 53" descr="MC900325596[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0" y="184150"/>
            <a:ext cx="1228725" cy="6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207" name="Text Box 57" descr="This slide shows an examples of a “Brand Label&quot;."/>
          <p:cNvSpPr txBox="1">
            <a:spLocks noChangeArrowheads="1"/>
          </p:cNvSpPr>
          <p:nvPr/>
        </p:nvSpPr>
        <p:spPr bwMode="auto">
          <a:xfrm>
            <a:off x="0" y="609600"/>
            <a:ext cx="2286000" cy="51911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en-US" sz="2800" b="1"/>
          </a:p>
        </p:txBody>
      </p:sp>
      <p:sp>
        <p:nvSpPr>
          <p:cNvPr id="6" name="Title 5" descr="This slide is showing an example “Brand Label”, which is the label that labels an actual product (e.g., bag of medicated feed). The label is inclusive of all the information deemed necessary for the user to use the product in a safe and effective manner."/>
          <p:cNvSpPr>
            <a:spLocks noGrp="1"/>
          </p:cNvSpPr>
          <p:nvPr>
            <p:ph type="title"/>
          </p:nvPr>
        </p:nvSpPr>
        <p:spPr>
          <a:xfrm>
            <a:off x="-990600" y="838200"/>
            <a:ext cx="4267200" cy="685800"/>
          </a:xfrm>
        </p:spPr>
        <p:txBody>
          <a:bodyPr/>
          <a:lstStyle/>
          <a:p>
            <a:pPr>
              <a:defRPr/>
            </a:pPr>
            <a:r>
              <a:rPr lang="en-US" sz="2800" kern="1200" dirty="0" smtClean="0">
                <a:solidFill>
                  <a:schemeClr val="tx1"/>
                </a:solidFill>
                <a:latin typeface="Arial"/>
                <a:ea typeface="+mn-ea"/>
                <a:cs typeface="+mn-cs"/>
              </a:rPr>
              <a:t>Brand Label</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13" name="Group 41" descr="This slide is showing side-by-side examples of a “Blue Bird” and “Brand Label”.  Blue Bird label is a template label that is used to produce the Brand Label. Therefore the Blue Bird label never labels a product itself. Because of their different roles, the Blue Bird and Brand Label are similar in some and yet different in other aspects.”  "/>
          <p:cNvGraphicFramePr>
            <a:graphicFrameLocks noGrp="1"/>
          </p:cNvGraphicFramePr>
          <p:nvPr>
            <p:extLst>
              <p:ext uri="{D42A27DB-BD31-4B8C-83A1-F6EECF244321}">
                <p14:modId xmlns:p14="http://schemas.microsoft.com/office/powerpoint/2010/main" val="276547023"/>
              </p:ext>
            </p:extLst>
          </p:nvPr>
        </p:nvGraphicFramePr>
        <p:xfrm>
          <a:off x="4876800" y="1143000"/>
          <a:ext cx="4267200" cy="5638801"/>
        </p:xfrm>
        <a:graphic>
          <a:graphicData uri="http://schemas.openxmlformats.org/drawingml/2006/table">
            <a:tbl>
              <a:tblPr firstRow="1"/>
              <a:tblGrid>
                <a:gridCol w="4267200"/>
              </a:tblGrid>
              <a:tr h="2238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rgbClr val="000000"/>
                          </a:solidFill>
                          <a:effectLst/>
                          <a:latin typeface="Arial" charset="0"/>
                          <a:cs typeface="Arial" charset="0"/>
                        </a:rPr>
                        <a:t>YOUR NAME FEEDS</a:t>
                      </a:r>
                      <a:endParaRPr kumimoji="0" lang="en-US" sz="800" b="1" i="0" u="none" strike="noStrike" cap="none" normalizeH="0" baseline="0" dirty="0" smtClean="0">
                        <a:ln>
                          <a:noFill/>
                        </a:ln>
                        <a:solidFill>
                          <a:srgbClr val="000000"/>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00"/>
                    </a:solidFill>
                  </a:tcPr>
                </a:tc>
              </a:tr>
              <a:tr h="49847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rgbClr val="000000"/>
                          </a:solidFill>
                          <a:effectLst/>
                          <a:latin typeface="Arial" charset="0"/>
                          <a:cs typeface="Arial" charset="0"/>
                        </a:rPr>
                        <a:t>Breeding Swine Ration</a:t>
                      </a:r>
                      <a:endParaRPr kumimoji="0" lang="en-US" sz="8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rgbClr val="000000"/>
                          </a:solidFill>
                          <a:effectLst/>
                          <a:latin typeface="Arial" charset="0"/>
                          <a:cs typeface="Arial" charset="0"/>
                        </a:rPr>
                        <a:t>Medicated</a:t>
                      </a:r>
                      <a:endParaRPr kumimoji="0" lang="en-US" sz="800" b="1" i="0" u="none" strike="noStrike" cap="none" normalizeH="0" baseline="0" dirty="0" smtClean="0">
                        <a:ln>
                          <a:noFill/>
                        </a:ln>
                        <a:solidFill>
                          <a:srgbClr val="000000"/>
                        </a:solidFill>
                        <a:effectLst/>
                        <a:latin typeface="Times New Roman" pitchFamily="18" charset="0"/>
                        <a:cs typeface="Times New Roman" pitchFamily="18"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00"/>
                    </a:solidFill>
                  </a:tcPr>
                </a:tc>
              </a:tr>
              <a:tr h="36036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rgbClr val="000000"/>
                          </a:solidFill>
                          <a:effectLst/>
                          <a:latin typeface="Arial" charset="0"/>
                          <a:cs typeface="Arial" charset="0"/>
                        </a:rPr>
                        <a:t>For control and treatment of leptospirosis (reducing the incidence of abortion and shedding of leptospirae) caused by </a:t>
                      </a:r>
                      <a:r>
                        <a:rPr kumimoji="0" lang="en-US" sz="800" b="1" i="1" u="none" strike="noStrike" cap="none" normalizeH="0" baseline="0" smtClean="0">
                          <a:ln>
                            <a:noFill/>
                          </a:ln>
                          <a:solidFill>
                            <a:srgbClr val="000000"/>
                          </a:solidFill>
                          <a:effectLst/>
                          <a:latin typeface="Arial" charset="0"/>
                          <a:cs typeface="Arial" charset="0"/>
                        </a:rPr>
                        <a:t>Leptospira pomona</a:t>
                      </a:r>
                      <a:r>
                        <a:rPr kumimoji="0" lang="en-US" sz="800" b="1" i="0" u="none" strike="noStrike" cap="none" normalizeH="0" baseline="0" smtClean="0">
                          <a:ln>
                            <a:noFill/>
                          </a:ln>
                          <a:solidFill>
                            <a:srgbClr val="000000"/>
                          </a:solidFill>
                          <a:effectLst/>
                          <a:latin typeface="Arial" charset="0"/>
                          <a:cs typeface="Arial" charset="0"/>
                        </a:rPr>
                        <a:t> susceptible to Drug Y</a:t>
                      </a:r>
                      <a:endParaRPr kumimoji="0" lang="en-US" sz="800" b="1" i="0" u="none" strike="noStrike" cap="none" normalizeH="0" baseline="0" smtClean="0">
                        <a:ln>
                          <a:noFill/>
                        </a:ln>
                        <a:solidFill>
                          <a:srgbClr val="000000"/>
                        </a:solidFill>
                        <a:effectLst/>
                        <a:latin typeface="Times New Roman" pitchFamily="18" charset="0"/>
                        <a:cs typeface="Times New Roman" pitchFamily="18"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00"/>
                    </a:solidFill>
                  </a:tcPr>
                </a:tc>
              </a:tr>
              <a:tr h="50006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rgbClr val="000000"/>
                          </a:solidFill>
                          <a:effectLst/>
                          <a:latin typeface="Arial" charset="0"/>
                          <a:cs typeface="Arial" charset="0"/>
                        </a:rPr>
                        <a:t>Active drug ingredient</a:t>
                      </a:r>
                      <a:endParaRPr kumimoji="0" lang="en-US" sz="8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rgbClr val="000000"/>
                          </a:solidFill>
                          <a:effectLst/>
                          <a:latin typeface="Arial" charset="0"/>
                          <a:cs typeface="Arial" charset="0"/>
                        </a:rPr>
                        <a:t>Drug X…………………….................................400 grams/ton</a:t>
                      </a:r>
                      <a:endParaRPr kumimoji="0" lang="en-US" sz="8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rgbClr val="000000"/>
                          </a:solidFill>
                          <a:effectLst/>
                          <a:latin typeface="Arial" charset="0"/>
                          <a:cs typeface="Arial" charset="0"/>
                        </a:rPr>
                        <a:t>Drug Y……………………….............................400 grams/ton</a:t>
                      </a:r>
                      <a:endParaRPr kumimoji="0" lang="en-US" sz="800" b="1" i="0" u="none" strike="noStrike" cap="none" normalizeH="0" baseline="0" dirty="0" smtClean="0">
                        <a:ln>
                          <a:noFill/>
                        </a:ln>
                        <a:solidFill>
                          <a:srgbClr val="000000"/>
                        </a:solidFill>
                        <a:effectLst/>
                        <a:latin typeface="Times New Roman" pitchFamily="18" charset="0"/>
                        <a:cs typeface="Times New Roman" pitchFamily="18"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00"/>
                    </a:solidFill>
                  </a:tcPr>
                </a:tc>
              </a:tr>
              <a:tr h="147319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rgbClr val="000000"/>
                          </a:solidFill>
                          <a:effectLst/>
                          <a:latin typeface="Arial" charset="0"/>
                          <a:cs typeface="Arial" charset="0"/>
                        </a:rPr>
                        <a:t>Guaranteed Analysis</a:t>
                      </a:r>
                      <a:endParaRPr kumimoji="0" lang="en-US" sz="8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rgbClr val="000000"/>
                          </a:solidFill>
                          <a:effectLst/>
                          <a:latin typeface="Arial" charset="0"/>
                          <a:cs typeface="Arial" charset="0"/>
                        </a:rPr>
                        <a:t>Crude Protein, minimum ............................18.0%</a:t>
                      </a:r>
                      <a:endParaRPr kumimoji="0" lang="en-US" sz="8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rgbClr val="000000"/>
                          </a:solidFill>
                          <a:effectLst/>
                          <a:latin typeface="Arial" charset="0"/>
                          <a:cs typeface="Arial" charset="0"/>
                        </a:rPr>
                        <a:t>Lysine…………………………………………..1.27%</a:t>
                      </a:r>
                      <a:endParaRPr kumimoji="0" lang="en-US" sz="8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rgbClr val="000000"/>
                          </a:solidFill>
                          <a:effectLst/>
                          <a:latin typeface="Arial" charset="0"/>
                          <a:cs typeface="Arial" charset="0"/>
                        </a:rPr>
                        <a:t>Crude Fat, minimum .....................................7.0%</a:t>
                      </a:r>
                      <a:endParaRPr kumimoji="0" lang="en-US" sz="8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rgbClr val="000000"/>
                          </a:solidFill>
                          <a:effectLst/>
                          <a:latin typeface="Arial" charset="0"/>
                          <a:cs typeface="Arial" charset="0"/>
                        </a:rPr>
                        <a:t>Crude Fiber, maximum .................................3.5%</a:t>
                      </a:r>
                      <a:endParaRPr kumimoji="0" lang="en-US" sz="8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rgbClr val="000000"/>
                          </a:solidFill>
                          <a:effectLst/>
                          <a:latin typeface="Arial" charset="0"/>
                          <a:cs typeface="Arial" charset="0"/>
                        </a:rPr>
                        <a:t>Calcium, minimum ........................................0.7%</a:t>
                      </a:r>
                      <a:endParaRPr kumimoji="0" lang="en-US" sz="8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rgbClr val="000000"/>
                          </a:solidFill>
                          <a:effectLst/>
                          <a:latin typeface="Arial" charset="0"/>
                          <a:cs typeface="Arial" charset="0"/>
                        </a:rPr>
                        <a:t>Calcium, maximum .......................................1.2%</a:t>
                      </a:r>
                      <a:endParaRPr kumimoji="0" lang="en-US" sz="8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rgbClr val="000000"/>
                          </a:solidFill>
                          <a:effectLst/>
                          <a:latin typeface="Arial" charset="0"/>
                          <a:cs typeface="Arial" charset="0"/>
                        </a:rPr>
                        <a:t>Phosphorus, minimum ..................................0.65%</a:t>
                      </a:r>
                      <a:endParaRPr kumimoji="0" lang="en-US" sz="8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rgbClr val="000000"/>
                          </a:solidFill>
                          <a:effectLst/>
                          <a:latin typeface="Arial" charset="0"/>
                          <a:cs typeface="Arial" charset="0"/>
                        </a:rPr>
                        <a:t>Selenium, minimum ......................................0.29 ppm</a:t>
                      </a:r>
                      <a:endParaRPr kumimoji="0" lang="en-US" sz="8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rgbClr val="000000"/>
                          </a:solidFill>
                          <a:effectLst/>
                          <a:latin typeface="Arial" charset="0"/>
                          <a:cs typeface="Arial" charset="0"/>
                        </a:rPr>
                        <a:t>Zinc, minimum…………………… ……….2000 ppm</a:t>
                      </a:r>
                      <a:endParaRPr kumimoji="0" lang="en-US" sz="800" b="1" i="0" u="none" strike="noStrike" cap="none" normalizeH="0" baseline="0" dirty="0" smtClean="0">
                        <a:ln>
                          <a:noFill/>
                        </a:ln>
                        <a:solidFill>
                          <a:srgbClr val="000000"/>
                        </a:solidFill>
                        <a:effectLst/>
                        <a:latin typeface="Times New Roman" pitchFamily="18" charset="0"/>
                        <a:cs typeface="Times New Roman" pitchFamily="18"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00"/>
                    </a:solidFill>
                  </a:tcPr>
                </a:tc>
              </a:tr>
              <a:tr h="91598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rgbClr val="000000"/>
                          </a:solidFill>
                          <a:effectLst/>
                          <a:latin typeface="Arial" charset="0"/>
                          <a:cs typeface="Arial" charset="0"/>
                        </a:rPr>
                        <a:t>Ingredient Statement</a:t>
                      </a:r>
                      <a:endParaRPr kumimoji="0" lang="en-US" sz="8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rgbClr val="000000"/>
                          </a:solidFill>
                          <a:effectLst/>
                          <a:latin typeface="Arial" charset="0"/>
                          <a:cs typeface="Arial" charset="0"/>
                        </a:rPr>
                        <a:t>Grain Products, Plant Protein Products, Whey, Animal Fat (preserved with </a:t>
                      </a:r>
                      <a:r>
                        <a:rPr kumimoji="0" lang="en-US" sz="800" b="1" i="0" u="none" strike="noStrike" cap="none" normalizeH="0" baseline="0" dirty="0" err="1" smtClean="0">
                          <a:ln>
                            <a:noFill/>
                          </a:ln>
                          <a:solidFill>
                            <a:srgbClr val="000000"/>
                          </a:solidFill>
                          <a:effectLst/>
                          <a:latin typeface="Arial" charset="0"/>
                          <a:cs typeface="Arial" charset="0"/>
                        </a:rPr>
                        <a:t>Ethoxyquin</a:t>
                      </a:r>
                      <a:r>
                        <a:rPr kumimoji="0" lang="en-US" sz="800" b="1" i="0" u="none" strike="noStrike" cap="none" normalizeH="0" baseline="0" dirty="0" smtClean="0">
                          <a:ln>
                            <a:noFill/>
                          </a:ln>
                          <a:solidFill>
                            <a:srgbClr val="000000"/>
                          </a:solidFill>
                          <a:effectLst/>
                          <a:latin typeface="Arial" charset="0"/>
                          <a:cs typeface="Arial" charset="0"/>
                        </a:rPr>
                        <a:t>), Vitamin A Supplement, D-Activated Animal Sterol (source of Vitamin D</a:t>
                      </a:r>
                      <a:r>
                        <a:rPr kumimoji="0" lang="en-US" sz="800" b="1" i="0" u="none" strike="noStrike" cap="none" normalizeH="0" baseline="-30000" dirty="0" smtClean="0">
                          <a:ln>
                            <a:noFill/>
                          </a:ln>
                          <a:solidFill>
                            <a:srgbClr val="000000"/>
                          </a:solidFill>
                          <a:effectLst/>
                          <a:latin typeface="Arial" charset="0"/>
                          <a:cs typeface="Arial" charset="0"/>
                        </a:rPr>
                        <a:t>3</a:t>
                      </a:r>
                      <a:r>
                        <a:rPr kumimoji="0" lang="en-US" sz="800" b="1" i="0" u="none" strike="noStrike" cap="none" normalizeH="0" baseline="0" dirty="0" smtClean="0">
                          <a:ln>
                            <a:noFill/>
                          </a:ln>
                          <a:solidFill>
                            <a:srgbClr val="000000"/>
                          </a:solidFill>
                          <a:effectLst/>
                          <a:latin typeface="Arial" charset="0"/>
                          <a:cs typeface="Arial" charset="0"/>
                        </a:rPr>
                        <a:t>), Vitamin E Supplement, Folic Acid, Biotin, Ascorbic Acid, Copper Sulfate, </a:t>
                      </a:r>
                      <a:r>
                        <a:rPr kumimoji="0" lang="en-US" sz="800" b="1" i="0" u="none" strike="noStrike" cap="none" normalizeH="0" baseline="0" dirty="0" err="1" smtClean="0">
                          <a:ln>
                            <a:noFill/>
                          </a:ln>
                          <a:solidFill>
                            <a:srgbClr val="000000"/>
                          </a:solidFill>
                          <a:effectLst/>
                          <a:latin typeface="Arial" charset="0"/>
                          <a:cs typeface="Arial" charset="0"/>
                        </a:rPr>
                        <a:t>Manganous</a:t>
                      </a:r>
                      <a:r>
                        <a:rPr kumimoji="0" lang="en-US" sz="800" b="1" i="0" u="none" strike="noStrike" cap="none" normalizeH="0" baseline="0" dirty="0" smtClean="0">
                          <a:ln>
                            <a:noFill/>
                          </a:ln>
                          <a:solidFill>
                            <a:srgbClr val="000000"/>
                          </a:solidFill>
                          <a:effectLst/>
                          <a:latin typeface="Arial" charset="0"/>
                          <a:cs typeface="Arial" charset="0"/>
                        </a:rPr>
                        <a:t> Oxide, Zinc Oxide, Ferrous Sulfate, Cobalt Carbonate, Calcium Iodate, Sodium Selenite, Sodium </a:t>
                      </a:r>
                      <a:r>
                        <a:rPr kumimoji="0" lang="en-US" sz="800" b="1" i="0" u="none" strike="noStrike" cap="none" normalizeH="0" baseline="0" dirty="0" err="1" smtClean="0">
                          <a:ln>
                            <a:noFill/>
                          </a:ln>
                          <a:solidFill>
                            <a:srgbClr val="000000"/>
                          </a:solidFill>
                          <a:effectLst/>
                          <a:latin typeface="Arial" charset="0"/>
                          <a:cs typeface="Arial" charset="0"/>
                        </a:rPr>
                        <a:t>Silico</a:t>
                      </a:r>
                      <a:r>
                        <a:rPr kumimoji="0" lang="en-US" sz="800" b="1" i="0" u="none" strike="noStrike" cap="none" normalizeH="0" baseline="0" dirty="0" smtClean="0">
                          <a:ln>
                            <a:noFill/>
                          </a:ln>
                          <a:solidFill>
                            <a:srgbClr val="000000"/>
                          </a:solidFill>
                          <a:effectLst/>
                          <a:latin typeface="Arial" charset="0"/>
                          <a:cs typeface="Arial" charset="0"/>
                        </a:rPr>
                        <a:t> Aluminate, Natural and Artificial Flavors.</a:t>
                      </a:r>
                      <a:endParaRPr kumimoji="0" lang="en-US" sz="800" b="1" i="0" u="none" strike="noStrike" cap="none" normalizeH="0" baseline="0" dirty="0" smtClean="0">
                        <a:ln>
                          <a:noFill/>
                        </a:ln>
                        <a:solidFill>
                          <a:srgbClr val="000000"/>
                        </a:solidFill>
                        <a:effectLst/>
                        <a:latin typeface="Times New Roman" pitchFamily="18" charset="0"/>
                        <a:cs typeface="Times New Roman" pitchFamily="18"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00"/>
                    </a:solidFill>
                  </a:tcPr>
                </a:tc>
              </a:tr>
              <a:tr h="4984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rgbClr val="000000"/>
                          </a:solidFill>
                          <a:effectLst/>
                          <a:latin typeface="Arial" charset="0"/>
                          <a:cs typeface="Arial" charset="0"/>
                        </a:rPr>
                        <a:t>FEEDING DIRECTIONS</a:t>
                      </a:r>
                      <a:endParaRPr kumimoji="0" lang="en-US" sz="800" b="1"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rgbClr val="000000"/>
                          </a:solidFill>
                          <a:effectLst/>
                          <a:latin typeface="Arial" charset="0"/>
                          <a:cs typeface="Arial" charset="0"/>
                        </a:rPr>
                        <a:t>Feed continuously for not more than 14 days as the sole ration to provide 10 mg/lb body weight per day of each of the two drugs. </a:t>
                      </a:r>
                      <a:endParaRPr kumimoji="0" lang="en-US" sz="800" b="1" i="0" u="none" strike="noStrike" cap="none" normalizeH="0" baseline="0" smtClean="0">
                        <a:ln>
                          <a:noFill/>
                        </a:ln>
                        <a:solidFill>
                          <a:srgbClr val="000000"/>
                        </a:solidFill>
                        <a:effectLst/>
                        <a:latin typeface="Times New Roman" pitchFamily="18" charset="0"/>
                        <a:cs typeface="Times New Roman" pitchFamily="18"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00"/>
                    </a:solidFill>
                  </a:tcPr>
                </a:tc>
              </a:tr>
              <a:tr h="3635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rgbClr val="000000"/>
                          </a:solidFill>
                          <a:effectLst/>
                          <a:latin typeface="Arial" charset="0"/>
                          <a:cs typeface="Arial" charset="0"/>
                        </a:rPr>
                        <a:t>CAUTION: Consult your veterinarian if abortions occur at an unacceptable level.</a:t>
                      </a:r>
                      <a:endParaRPr kumimoji="0" lang="en-US" sz="800" b="1" i="0" u="none" strike="noStrike" cap="none" normalizeH="0" baseline="0" smtClean="0">
                        <a:ln>
                          <a:noFill/>
                        </a:ln>
                        <a:solidFill>
                          <a:srgbClr val="000000"/>
                        </a:solidFill>
                        <a:effectLst/>
                        <a:latin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00"/>
                    </a:solidFill>
                  </a:tcPr>
                </a:tc>
              </a:tr>
              <a:tr h="22066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rgbClr val="000000"/>
                          </a:solidFill>
                          <a:effectLst/>
                          <a:latin typeface="Arial" charset="0"/>
                          <a:cs typeface="Arial" charset="0"/>
                        </a:rPr>
                        <a:t>WARNING: Withdraw 5 days before slaughter.</a:t>
                      </a:r>
                      <a:endParaRPr kumimoji="0" lang="en-US" sz="800" b="1" i="0" u="none" strike="noStrike" cap="none" normalizeH="0" baseline="0" smtClean="0">
                        <a:ln>
                          <a:noFill/>
                        </a:ln>
                        <a:solidFill>
                          <a:srgbClr val="000000"/>
                        </a:solidFill>
                        <a:effectLst/>
                        <a:latin typeface="Times New Roman" pitchFamily="18" charset="0"/>
                        <a:cs typeface="Times New Roman" pitchFamily="18"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00"/>
                    </a:solidFill>
                  </a:tcPr>
                </a:tc>
              </a:tr>
              <a:tr h="36195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rgbClr val="000000"/>
                          </a:solidFill>
                          <a:effectLst/>
                          <a:latin typeface="Arial" charset="0"/>
                          <a:cs typeface="Arial" charset="0"/>
                        </a:rPr>
                        <a:t>YOUR NAME FEEDS</a:t>
                      </a:r>
                      <a:endParaRPr kumimoji="0" lang="en-US" sz="8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rgbClr val="000000"/>
                          </a:solidFill>
                          <a:effectLst/>
                          <a:latin typeface="Arial" charset="0"/>
                          <a:cs typeface="Arial" charset="0"/>
                        </a:rPr>
                        <a:t>City, State Zip</a:t>
                      </a:r>
                      <a:endParaRPr kumimoji="0" lang="en-US" sz="800" b="1" i="0" u="none" strike="noStrike" cap="none" normalizeH="0" baseline="0" dirty="0" smtClean="0">
                        <a:ln>
                          <a:noFill/>
                        </a:ln>
                        <a:solidFill>
                          <a:srgbClr val="000000"/>
                        </a:solidFill>
                        <a:effectLst/>
                        <a:latin typeface="Times New Roman" pitchFamily="18" charset="0"/>
                        <a:cs typeface="Times New Roman" pitchFamily="18"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00"/>
                    </a:solidFill>
                  </a:tcPr>
                </a:tc>
              </a:tr>
              <a:tr h="22225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rgbClr val="000000"/>
                          </a:solidFill>
                          <a:effectLst/>
                          <a:latin typeface="Arial" charset="0"/>
                          <a:cs typeface="Arial" charset="0"/>
                        </a:rPr>
                        <a:t>NET WT 50 LB (22.67 kg)</a:t>
                      </a:r>
                      <a:endParaRPr kumimoji="0" lang="en-US" sz="800" b="1" i="0" u="none" strike="noStrike" cap="none" normalizeH="0" baseline="0" dirty="0" smtClean="0">
                        <a:ln>
                          <a:noFill/>
                        </a:ln>
                        <a:solidFill>
                          <a:srgbClr val="000000"/>
                        </a:solidFill>
                        <a:effectLst/>
                        <a:latin typeface="Times New Roman" pitchFamily="18" charset="0"/>
                        <a:cs typeface="Times New Roman" pitchFamily="18"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r>
            </a:tbl>
          </a:graphicData>
        </a:graphic>
      </p:graphicFrame>
      <p:pic>
        <p:nvPicPr>
          <p:cNvPr id="51231" name="Picture 42" descr="MC900325596[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0" y="1312863"/>
            <a:ext cx="923925" cy="51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2" name="Picture 43" descr="MC900325596[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48600" y="1323975"/>
            <a:ext cx="923925"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02" name="Rectangle 2" descr="This slide is showing side-by-side examples of a “Blue Bird” and “Brand Label”.  Blue Bird label is a template label that is used to produce the Brand Label. Therefore the Blue Bird label never labels a product itself. Because of their different roles, the Blue Bird and Brand Label are similar in some and yet different in other aspects.”  "/>
          <p:cNvSpPr>
            <a:spLocks noChangeArrowheads="1"/>
          </p:cNvSpPr>
          <p:nvPr/>
        </p:nvSpPr>
        <p:spPr bwMode="auto">
          <a:xfrm>
            <a:off x="0" y="1268413"/>
            <a:ext cx="4953000" cy="526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eaLnBrk="0" hangingPunct="0">
              <a:tabLst>
                <a:tab pos="5556250" algn="r"/>
              </a:tabLst>
            </a:pPr>
            <a:r>
              <a:rPr lang="en-US" sz="800" b="1">
                <a:solidFill>
                  <a:srgbClr val="FFFFFF"/>
                </a:solidFill>
              </a:rPr>
              <a:t>Drug X/Drug Y</a:t>
            </a:r>
          </a:p>
          <a:p>
            <a:pPr algn="ctr" eaLnBrk="0" hangingPunct="0">
              <a:tabLst>
                <a:tab pos="5556250" algn="r"/>
              </a:tabLst>
            </a:pPr>
            <a:r>
              <a:rPr lang="en-US" sz="800" b="1">
                <a:solidFill>
                  <a:srgbClr val="FFFFFF"/>
                </a:solidFill>
              </a:rPr>
              <a:t>Growing Turkey Ration</a:t>
            </a:r>
          </a:p>
          <a:p>
            <a:pPr algn="ctr" eaLnBrk="0" hangingPunct="0">
              <a:tabLst>
                <a:tab pos="5556250" algn="r"/>
              </a:tabLst>
            </a:pPr>
            <a:r>
              <a:rPr lang="en-US" sz="800" b="1">
                <a:solidFill>
                  <a:srgbClr val="FFFFFF"/>
                </a:solidFill>
              </a:rPr>
              <a:t>Type B MEDICATED FEED</a:t>
            </a:r>
          </a:p>
          <a:p>
            <a:pPr algn="ctr" eaLnBrk="0" hangingPunct="0">
              <a:tabLst>
                <a:tab pos="5556250" algn="r"/>
              </a:tabLst>
            </a:pPr>
            <a:endParaRPr lang="en-US" sz="800" b="1">
              <a:solidFill>
                <a:srgbClr val="FFFFFF"/>
              </a:solidFill>
            </a:endParaRPr>
          </a:p>
          <a:p>
            <a:pPr algn="ctr" eaLnBrk="0" hangingPunct="0">
              <a:tabLst>
                <a:tab pos="5556250" algn="r"/>
              </a:tabLst>
            </a:pPr>
            <a:endParaRPr lang="en-US" sz="800" b="1">
              <a:solidFill>
                <a:srgbClr val="FFFFFF"/>
              </a:solidFill>
            </a:endParaRPr>
          </a:p>
          <a:p>
            <a:pPr eaLnBrk="0" hangingPunct="0">
              <a:tabLst>
                <a:tab pos="5556250" algn="r"/>
              </a:tabLst>
            </a:pPr>
            <a:r>
              <a:rPr lang="en-US" sz="800" b="1">
                <a:solidFill>
                  <a:srgbClr val="FFFFFF"/>
                </a:solidFill>
              </a:rPr>
              <a:t>For the prevention of coccidiosis caused by </a:t>
            </a:r>
            <a:r>
              <a:rPr lang="en-US" sz="800" b="1" i="1">
                <a:solidFill>
                  <a:srgbClr val="FFFFFF"/>
                </a:solidFill>
              </a:rPr>
              <a:t>Eimeria meleagrimitis, E gallopavonis, </a:t>
            </a:r>
            <a:r>
              <a:rPr lang="en-US" sz="800" b="1">
                <a:solidFill>
                  <a:srgbClr val="FFFFFF"/>
                </a:solidFill>
              </a:rPr>
              <a:t>and </a:t>
            </a:r>
            <a:r>
              <a:rPr lang="en-US" sz="800" b="1" i="1">
                <a:solidFill>
                  <a:srgbClr val="FFFFFF"/>
                </a:solidFill>
              </a:rPr>
              <a:t>E. adenoeides </a:t>
            </a:r>
            <a:r>
              <a:rPr lang="en-US" sz="800" b="1">
                <a:solidFill>
                  <a:srgbClr val="FFFFFF"/>
                </a:solidFill>
              </a:rPr>
              <a:t>and for increased rate of weight gain and improved feed efficiency in growing turkeys.</a:t>
            </a:r>
          </a:p>
          <a:p>
            <a:pPr eaLnBrk="0" hangingPunct="0">
              <a:tabLst>
                <a:tab pos="5556250" algn="r"/>
              </a:tabLst>
            </a:pPr>
            <a:endParaRPr lang="en-US" sz="800" b="1">
              <a:solidFill>
                <a:srgbClr val="FFFFFF"/>
              </a:solidFill>
            </a:endParaRPr>
          </a:p>
          <a:p>
            <a:pPr algn="ctr" eaLnBrk="0" hangingPunct="0">
              <a:tabLst>
                <a:tab pos="5556250" algn="r"/>
              </a:tabLst>
            </a:pPr>
            <a:r>
              <a:rPr lang="en-US" sz="800" b="1">
                <a:solidFill>
                  <a:srgbClr val="FFFFFF"/>
                </a:solidFill>
              </a:rPr>
              <a:t>ACTIVE DRUG INGREDIENTS</a:t>
            </a:r>
          </a:p>
          <a:p>
            <a:pPr eaLnBrk="0" hangingPunct="0">
              <a:tabLst>
                <a:tab pos="5556250" algn="r"/>
              </a:tabLst>
            </a:pPr>
            <a:r>
              <a:rPr lang="da-DK" sz="800" b="1">
                <a:solidFill>
                  <a:srgbClr val="FFFFFF"/>
                </a:solidFill>
              </a:rPr>
              <a:t>Drug X ....................................................................…….…………….……….....80,000 g/ton</a:t>
            </a:r>
            <a:endParaRPr lang="en-US" sz="800" b="1">
              <a:solidFill>
                <a:srgbClr val="FFFFFF"/>
              </a:solidFill>
            </a:endParaRPr>
          </a:p>
          <a:p>
            <a:pPr eaLnBrk="0" hangingPunct="0">
              <a:tabLst>
                <a:tab pos="5556250" algn="r"/>
              </a:tabLst>
            </a:pPr>
            <a:r>
              <a:rPr lang="da-DK" sz="800" b="1">
                <a:solidFill>
                  <a:srgbClr val="FFFFFF"/>
                </a:solidFill>
              </a:rPr>
              <a:t>Drug Y……………………………………….……………………….........……………6,000 g/ton</a:t>
            </a:r>
            <a:endParaRPr lang="en-US" sz="800" b="1">
              <a:solidFill>
                <a:srgbClr val="FFFFFF"/>
              </a:solidFill>
            </a:endParaRPr>
          </a:p>
          <a:p>
            <a:pPr eaLnBrk="0" hangingPunct="0">
              <a:tabLst>
                <a:tab pos="5556250" algn="r"/>
              </a:tabLst>
            </a:pPr>
            <a:endParaRPr lang="en-US" sz="800" b="1">
              <a:solidFill>
                <a:srgbClr val="FFFFFF"/>
              </a:solidFill>
            </a:endParaRPr>
          </a:p>
          <a:p>
            <a:pPr algn="ctr" eaLnBrk="0" hangingPunct="0">
              <a:tabLst>
                <a:tab pos="5556250" algn="r"/>
              </a:tabLst>
            </a:pPr>
            <a:r>
              <a:rPr lang="en-US" sz="800" b="1">
                <a:solidFill>
                  <a:srgbClr val="FFFFFF"/>
                </a:solidFill>
              </a:rPr>
              <a:t>GUARANTEED ANALYSIS </a:t>
            </a:r>
          </a:p>
          <a:p>
            <a:pPr lvl="2" eaLnBrk="0" hangingPunct="0">
              <a:tabLst>
                <a:tab pos="5556250" algn="r"/>
              </a:tabLst>
            </a:pPr>
            <a:r>
              <a:rPr lang="da-DK" sz="600" b="1">
                <a:solidFill>
                  <a:srgbClr val="FFFFFF"/>
                </a:solidFill>
              </a:rPr>
              <a:t>Crude Protein (min)……………………………………………….........................................…..……….…..______%</a:t>
            </a:r>
            <a:endParaRPr lang="en-US" sz="600" b="1">
              <a:solidFill>
                <a:srgbClr val="FFFFFF"/>
              </a:solidFill>
            </a:endParaRPr>
          </a:p>
          <a:p>
            <a:pPr lvl="2" eaLnBrk="0" hangingPunct="0">
              <a:tabLst>
                <a:tab pos="5556250" algn="r"/>
              </a:tabLst>
            </a:pPr>
            <a:r>
              <a:rPr lang="da-DK" sz="600" b="1">
                <a:solidFill>
                  <a:srgbClr val="FFFFFF"/>
                </a:solidFill>
              </a:rPr>
              <a:t>Lysine (min)………………………………………………………...........................................….….….……..______%</a:t>
            </a:r>
            <a:endParaRPr lang="en-US" sz="600" b="1">
              <a:solidFill>
                <a:srgbClr val="FFFFFF"/>
              </a:solidFill>
            </a:endParaRPr>
          </a:p>
          <a:p>
            <a:pPr lvl="2" eaLnBrk="0" hangingPunct="0">
              <a:tabLst>
                <a:tab pos="5556250" algn="r"/>
              </a:tabLst>
            </a:pPr>
            <a:r>
              <a:rPr lang="da-DK" sz="600" b="1">
                <a:solidFill>
                  <a:srgbClr val="FFFFFF"/>
                </a:solidFill>
              </a:rPr>
              <a:t>Methionine (min)…………………………………………………...........................................….….….……..______%</a:t>
            </a:r>
            <a:endParaRPr lang="en-US" sz="600" b="1">
              <a:solidFill>
                <a:srgbClr val="FFFFFF"/>
              </a:solidFill>
            </a:endParaRPr>
          </a:p>
          <a:p>
            <a:pPr lvl="2" eaLnBrk="0" hangingPunct="0">
              <a:tabLst>
                <a:tab pos="5556250" algn="r"/>
              </a:tabLst>
            </a:pPr>
            <a:r>
              <a:rPr lang="da-DK" sz="600" b="1">
                <a:solidFill>
                  <a:srgbClr val="FFFFFF"/>
                </a:solidFill>
              </a:rPr>
              <a:t>Crude Fat (min)……………………………………………………...........................................………..……..______%</a:t>
            </a:r>
            <a:endParaRPr lang="en-US" sz="600" b="1">
              <a:solidFill>
                <a:srgbClr val="FFFFFF"/>
              </a:solidFill>
            </a:endParaRPr>
          </a:p>
          <a:p>
            <a:pPr lvl="2" eaLnBrk="0" hangingPunct="0">
              <a:tabLst>
                <a:tab pos="5556250" algn="r"/>
              </a:tabLst>
            </a:pPr>
            <a:r>
              <a:rPr lang="da-DK" sz="600" b="1">
                <a:solidFill>
                  <a:srgbClr val="FFFFFF"/>
                </a:solidFill>
              </a:rPr>
              <a:t>Crude Fiber (max)………………………………………………………............................................………..______%</a:t>
            </a:r>
            <a:endParaRPr lang="en-US" sz="600" b="1">
              <a:solidFill>
                <a:srgbClr val="FFFFFF"/>
              </a:solidFill>
            </a:endParaRPr>
          </a:p>
          <a:p>
            <a:pPr lvl="2" eaLnBrk="0" hangingPunct="0">
              <a:tabLst>
                <a:tab pos="5556250" algn="r"/>
              </a:tabLst>
            </a:pPr>
            <a:r>
              <a:rPr lang="en-US" sz="600" b="1">
                <a:solidFill>
                  <a:srgbClr val="FFFFFF"/>
                </a:solidFill>
              </a:rPr>
              <a:t>Calcium (min)…………...………………………………………………………………………..……..….……..______%</a:t>
            </a:r>
          </a:p>
          <a:p>
            <a:pPr lvl="2" eaLnBrk="0" hangingPunct="0">
              <a:tabLst>
                <a:tab pos="5556250" algn="r"/>
              </a:tabLst>
            </a:pPr>
            <a:r>
              <a:rPr lang="en-US" sz="600" b="1">
                <a:solidFill>
                  <a:srgbClr val="FFFFFF"/>
                </a:solidFill>
              </a:rPr>
              <a:t>Calcium (max)………..…………………………………………………………………………..……..….……..______%</a:t>
            </a:r>
          </a:p>
          <a:p>
            <a:pPr lvl="2" eaLnBrk="0" hangingPunct="0">
              <a:tabLst>
                <a:tab pos="5556250" algn="r"/>
              </a:tabLst>
            </a:pPr>
            <a:r>
              <a:rPr lang="en-US" sz="600" b="1">
                <a:solidFill>
                  <a:srgbClr val="FFFFFF"/>
                </a:solidFill>
              </a:rPr>
              <a:t>Phosphorus (min)…..………………………………………………………………………….……….………..______%</a:t>
            </a:r>
          </a:p>
          <a:p>
            <a:pPr lvl="2" eaLnBrk="0" hangingPunct="0">
              <a:tabLst>
                <a:tab pos="5556250" algn="r"/>
              </a:tabLst>
            </a:pPr>
            <a:r>
              <a:rPr lang="nb-NO" sz="600" b="1">
                <a:solidFill>
                  <a:srgbClr val="FFFFFF"/>
                </a:solidFill>
              </a:rPr>
              <a:t>Salt (min)</a:t>
            </a:r>
            <a:r>
              <a:rPr lang="nb-NO" sz="600" b="1" baseline="30000">
                <a:solidFill>
                  <a:srgbClr val="FFFFFF"/>
                </a:solidFill>
              </a:rPr>
              <a:t>1</a:t>
            </a:r>
            <a:r>
              <a:rPr lang="nb-NO" sz="600" b="1">
                <a:solidFill>
                  <a:srgbClr val="FFFFFF"/>
                </a:solidFill>
              </a:rPr>
              <a:t>……………..…………………………………………............................................………………..______%</a:t>
            </a:r>
            <a:endParaRPr lang="en-US" sz="600" b="1">
              <a:solidFill>
                <a:srgbClr val="FFFFFF"/>
              </a:solidFill>
            </a:endParaRPr>
          </a:p>
          <a:p>
            <a:pPr lvl="2" eaLnBrk="0" hangingPunct="0">
              <a:tabLst>
                <a:tab pos="5556250" algn="r"/>
              </a:tabLst>
            </a:pPr>
            <a:r>
              <a:rPr lang="da-DK" sz="600" b="1">
                <a:solidFill>
                  <a:srgbClr val="FFFFFF"/>
                </a:solidFill>
              </a:rPr>
              <a:t>Salt (max)</a:t>
            </a:r>
            <a:r>
              <a:rPr lang="da-DK" sz="600" b="1" baseline="30000">
                <a:solidFill>
                  <a:srgbClr val="FFFFFF"/>
                </a:solidFill>
              </a:rPr>
              <a:t>1</a:t>
            </a:r>
            <a:r>
              <a:rPr lang="da-DK" sz="600" b="1">
                <a:solidFill>
                  <a:srgbClr val="FFFFFF"/>
                </a:solidFill>
              </a:rPr>
              <a:t>……………..……………………………………...........................................….………...………..______%</a:t>
            </a:r>
            <a:endParaRPr lang="en-US" sz="600" b="1">
              <a:solidFill>
                <a:srgbClr val="FFFFFF"/>
              </a:solidFill>
            </a:endParaRPr>
          </a:p>
          <a:p>
            <a:pPr lvl="2" eaLnBrk="0" hangingPunct="0">
              <a:tabLst>
                <a:tab pos="5556250" algn="r"/>
              </a:tabLst>
            </a:pPr>
            <a:r>
              <a:rPr lang="da-DK" sz="600" b="1">
                <a:solidFill>
                  <a:srgbClr val="FFFFFF"/>
                </a:solidFill>
              </a:rPr>
              <a:t>Sodium (min)</a:t>
            </a:r>
            <a:r>
              <a:rPr lang="da-DK" sz="600" b="1" baseline="30000">
                <a:solidFill>
                  <a:srgbClr val="FFFFFF"/>
                </a:solidFill>
              </a:rPr>
              <a:t>2</a:t>
            </a:r>
            <a:r>
              <a:rPr lang="da-DK" sz="600" b="1">
                <a:solidFill>
                  <a:srgbClr val="FFFFFF"/>
                </a:solidFill>
              </a:rPr>
              <a:t>…..……..…………………………………….........................................………….. ......……..______%</a:t>
            </a:r>
            <a:endParaRPr lang="en-US" sz="600" b="1">
              <a:solidFill>
                <a:srgbClr val="FFFFFF"/>
              </a:solidFill>
            </a:endParaRPr>
          </a:p>
          <a:p>
            <a:pPr lvl="2" eaLnBrk="0" hangingPunct="0">
              <a:tabLst>
                <a:tab pos="5556250" algn="r"/>
              </a:tabLst>
            </a:pPr>
            <a:r>
              <a:rPr lang="da-DK" sz="600" b="1">
                <a:solidFill>
                  <a:srgbClr val="FFFFFF"/>
                </a:solidFill>
              </a:rPr>
              <a:t>Sodium (max)</a:t>
            </a:r>
            <a:r>
              <a:rPr lang="da-DK" sz="600" b="1" baseline="30000">
                <a:solidFill>
                  <a:srgbClr val="FFFFFF"/>
                </a:solidFill>
              </a:rPr>
              <a:t>2</a:t>
            </a:r>
            <a:r>
              <a:rPr lang="da-DK" sz="600" b="1">
                <a:solidFill>
                  <a:srgbClr val="FFFFFF"/>
                </a:solidFill>
              </a:rPr>
              <a:t>….……..…………………………………..........................................………………....……..______%</a:t>
            </a:r>
            <a:endParaRPr lang="en-US" sz="600" b="1">
              <a:solidFill>
                <a:srgbClr val="FFFFFF"/>
              </a:solidFill>
            </a:endParaRPr>
          </a:p>
          <a:p>
            <a:pPr lvl="2" eaLnBrk="0" hangingPunct="0">
              <a:tabLst>
                <a:tab pos="5556250" algn="r"/>
              </a:tabLst>
            </a:pPr>
            <a:r>
              <a:rPr lang="en-US" sz="500" b="1" baseline="30000">
                <a:solidFill>
                  <a:srgbClr val="FFFFFF"/>
                </a:solidFill>
              </a:rPr>
              <a:t>1</a:t>
            </a:r>
            <a:r>
              <a:rPr lang="en-US" sz="500" b="1">
                <a:solidFill>
                  <a:srgbClr val="FFFFFF"/>
                </a:solidFill>
              </a:rPr>
              <a:t>If added.</a:t>
            </a:r>
          </a:p>
          <a:p>
            <a:pPr lvl="2" eaLnBrk="0" hangingPunct="0">
              <a:tabLst>
                <a:tab pos="5556250" algn="r"/>
              </a:tabLst>
            </a:pPr>
            <a:r>
              <a:rPr lang="en-US" sz="500" b="1" baseline="30000">
                <a:solidFill>
                  <a:srgbClr val="FFFFFF"/>
                </a:solidFill>
              </a:rPr>
              <a:t>2</a:t>
            </a:r>
            <a:r>
              <a:rPr lang="en-US" sz="500" b="1">
                <a:solidFill>
                  <a:srgbClr val="FFFFFF"/>
                </a:solidFill>
              </a:rPr>
              <a:t>Shall be guaranteed only when total Sodium exceeds that furnished by the maximum salt guarantee.</a:t>
            </a:r>
          </a:p>
          <a:p>
            <a:pPr eaLnBrk="0" hangingPunct="0">
              <a:tabLst>
                <a:tab pos="5556250" algn="r"/>
              </a:tabLst>
            </a:pPr>
            <a:endParaRPr lang="en-US" sz="800" b="1">
              <a:solidFill>
                <a:srgbClr val="FFFFFF"/>
              </a:solidFill>
            </a:endParaRPr>
          </a:p>
          <a:p>
            <a:pPr eaLnBrk="0" hangingPunct="0">
              <a:tabLst>
                <a:tab pos="5556250" algn="r"/>
              </a:tabLst>
            </a:pPr>
            <a:r>
              <a:rPr lang="en-US" sz="800" b="1">
                <a:solidFill>
                  <a:srgbClr val="FFFFFF"/>
                </a:solidFill>
              </a:rPr>
              <a:t>INGREDIENTS:   Ingredients as defined by AAFCO.</a:t>
            </a:r>
          </a:p>
          <a:p>
            <a:pPr eaLnBrk="0" hangingPunct="0">
              <a:tabLst>
                <a:tab pos="5556250" algn="r"/>
              </a:tabLst>
            </a:pPr>
            <a:endParaRPr lang="en-US" sz="800" b="1">
              <a:solidFill>
                <a:srgbClr val="FFFFFF"/>
              </a:solidFill>
            </a:endParaRPr>
          </a:p>
          <a:p>
            <a:pPr eaLnBrk="0" hangingPunct="0">
              <a:tabLst>
                <a:tab pos="5556250" algn="r"/>
              </a:tabLst>
            </a:pPr>
            <a:r>
              <a:rPr lang="en-US" sz="800" b="1">
                <a:solidFill>
                  <a:srgbClr val="FFFFFF"/>
                </a:solidFill>
              </a:rPr>
              <a:t>MIXING DIRECTIONS:  Mix 10 pounds of this Type B medicated feed with 1990 lb non‑medicated feed  ingredients to manufacture one ton of complete turkey feed containing 400 grams  of Drug X and 30 grams of Drug Y.  </a:t>
            </a:r>
          </a:p>
          <a:p>
            <a:pPr eaLnBrk="0" hangingPunct="0">
              <a:tabLst>
                <a:tab pos="5556250" algn="r"/>
              </a:tabLst>
            </a:pPr>
            <a:endParaRPr lang="en-US" sz="800" b="1">
              <a:solidFill>
                <a:srgbClr val="FFFFFF"/>
              </a:solidFill>
            </a:endParaRPr>
          </a:p>
          <a:p>
            <a:pPr eaLnBrk="0" hangingPunct="0">
              <a:tabLst>
                <a:tab pos="5556250" algn="r"/>
              </a:tabLst>
            </a:pPr>
            <a:r>
              <a:rPr lang="en-US" sz="800" b="1">
                <a:solidFill>
                  <a:srgbClr val="FFFFFF"/>
                </a:solidFill>
              </a:rPr>
              <a:t>CAUTION:  Do not feed to breeding turkeys.</a:t>
            </a:r>
          </a:p>
          <a:p>
            <a:pPr eaLnBrk="0" hangingPunct="0">
              <a:tabLst>
                <a:tab pos="5556250" algn="r"/>
              </a:tabLst>
            </a:pPr>
            <a:endParaRPr lang="en-US" sz="800" b="1">
              <a:solidFill>
                <a:srgbClr val="FFFFFF"/>
              </a:solidFill>
            </a:endParaRPr>
          </a:p>
          <a:p>
            <a:pPr eaLnBrk="0" hangingPunct="0">
              <a:tabLst>
                <a:tab pos="5556250" algn="r"/>
              </a:tabLst>
            </a:pPr>
            <a:r>
              <a:rPr lang="en-US" sz="800" b="1">
                <a:solidFill>
                  <a:srgbClr val="FFFFFF"/>
                </a:solidFill>
              </a:rPr>
              <a:t>WARNING:  Do not feed five days before slaughter.</a:t>
            </a:r>
          </a:p>
          <a:p>
            <a:pPr algn="ctr" eaLnBrk="0" hangingPunct="0">
              <a:tabLst>
                <a:tab pos="5556250" algn="r"/>
              </a:tabLst>
            </a:pPr>
            <a:endParaRPr lang="en-US" sz="800" b="1">
              <a:solidFill>
                <a:srgbClr val="FFFFFF"/>
              </a:solidFill>
            </a:endParaRPr>
          </a:p>
          <a:p>
            <a:pPr algn="ctr" eaLnBrk="0" hangingPunct="0">
              <a:tabLst>
                <a:tab pos="5556250" algn="r"/>
              </a:tabLst>
            </a:pPr>
            <a:endParaRPr lang="en-US" sz="800" b="1">
              <a:solidFill>
                <a:srgbClr val="FFFFFF"/>
              </a:solidFill>
            </a:endParaRPr>
          </a:p>
          <a:p>
            <a:pPr algn="ctr" eaLnBrk="0" hangingPunct="0">
              <a:tabLst>
                <a:tab pos="5556250" algn="r"/>
              </a:tabLst>
            </a:pPr>
            <a:endParaRPr lang="en-US" sz="800" b="1">
              <a:solidFill>
                <a:srgbClr val="FFFFFF"/>
              </a:solidFill>
            </a:endParaRPr>
          </a:p>
          <a:p>
            <a:pPr algn="ctr" eaLnBrk="0" hangingPunct="0">
              <a:tabLst>
                <a:tab pos="5556250" algn="r"/>
              </a:tabLst>
            </a:pPr>
            <a:r>
              <a:rPr lang="en-US" sz="800" b="1">
                <a:solidFill>
                  <a:srgbClr val="FFFFFF"/>
                </a:solidFill>
              </a:rPr>
              <a:t>MANUFACTURED BY:</a:t>
            </a:r>
          </a:p>
          <a:p>
            <a:pPr algn="ctr" eaLnBrk="0" hangingPunct="0">
              <a:tabLst>
                <a:tab pos="5556250" algn="r"/>
              </a:tabLst>
            </a:pPr>
            <a:r>
              <a:rPr lang="en-US" sz="800" b="1">
                <a:solidFill>
                  <a:srgbClr val="FFFFFF"/>
                </a:solidFill>
              </a:rPr>
              <a:t>BLUE BIRD FEED MILL</a:t>
            </a:r>
          </a:p>
          <a:p>
            <a:pPr algn="ctr" eaLnBrk="0" hangingPunct="0">
              <a:tabLst>
                <a:tab pos="5556250" algn="r"/>
              </a:tabLst>
            </a:pPr>
            <a:r>
              <a:rPr lang="en-US" sz="800" b="1">
                <a:solidFill>
                  <a:srgbClr val="FFFFFF"/>
                </a:solidFill>
              </a:rPr>
              <a:t>Robin, IN 00000</a:t>
            </a:r>
          </a:p>
          <a:p>
            <a:pPr algn="ctr" eaLnBrk="0" hangingPunct="0">
              <a:tabLst>
                <a:tab pos="5556250" algn="r"/>
              </a:tabLst>
            </a:pPr>
            <a:endParaRPr lang="en-US" sz="800" b="1">
              <a:solidFill>
                <a:srgbClr val="FFFFFF"/>
              </a:solidFill>
            </a:endParaRPr>
          </a:p>
          <a:p>
            <a:pPr algn="ctr" eaLnBrk="0" hangingPunct="0">
              <a:tabLst>
                <a:tab pos="5556250" algn="r"/>
              </a:tabLst>
            </a:pPr>
            <a:r>
              <a:rPr lang="en-US" sz="800" b="1">
                <a:solidFill>
                  <a:srgbClr val="FFFFFF"/>
                </a:solidFill>
              </a:rPr>
              <a:t>Net Weight____lbs (______kg)</a:t>
            </a:r>
          </a:p>
          <a:p>
            <a:pPr algn="ctr" eaLnBrk="0" hangingPunct="0">
              <a:tabLst>
                <a:tab pos="5556250" algn="r"/>
              </a:tabLst>
            </a:pPr>
            <a:r>
              <a:rPr lang="da-DK" sz="800" b="1">
                <a:solidFill>
                  <a:srgbClr val="FFFFFF"/>
                </a:solidFill>
              </a:rPr>
              <a:t>Bag or Bulk</a:t>
            </a:r>
          </a:p>
        </p:txBody>
      </p:sp>
      <p:sp>
        <p:nvSpPr>
          <p:cNvPr id="7" name="Title 6"/>
          <p:cNvSpPr>
            <a:spLocks noGrp="1"/>
          </p:cNvSpPr>
          <p:nvPr>
            <p:ph type="title" idx="4294967295"/>
          </p:nvPr>
        </p:nvSpPr>
        <p:spPr/>
        <p:txBody>
          <a:bodyPr/>
          <a:lstStyle/>
          <a:p>
            <a:pPr>
              <a:defRPr/>
            </a:pPr>
            <a:r>
              <a:rPr lang="en-US" sz="4000" kern="1200" dirty="0" smtClean="0">
                <a:latin typeface="Arial"/>
                <a:ea typeface="+mn-ea"/>
                <a:cs typeface="+mn-cs"/>
              </a:rPr>
              <a:t>Blue Bird v Brand label</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descr="o Indications for use – there is no difference in the language of approved regulation, blue bird or brand labels,&#10;o Active ingredients – major difference is in that brand label has to use a single drug level, i.e., no ranges, as on blue bird labels,&#10;o Guaranteed analysis – brand label has to specify percentages or other units of inclusion for individual guarantees,&#10;o Ingredients – brand label has to specify ingredients in the descending order of their predominance,&#10;o Directions for use – largely same, but brand labels may include additional information that does not obscure approved language,&#10;o Warning and Caution – no difference between the two types of labels,&#10;o Manufacturer information – The name and principal mailing address of the manufacturer or person responsible for distributing the feed should be placed appropriately on bag or container,&#10;o Net weight statement – must be expressed in pounds or other avoirdupois (English) units. Optional inclusion of metric units is encouraged. Metric units should follow the pounds statement and be enclosed in parenthesis, such as XXlb (YYkg)."/>
          <p:cNvGrpSpPr/>
          <p:nvPr/>
        </p:nvGrpSpPr>
        <p:grpSpPr>
          <a:xfrm>
            <a:off x="3886200" y="2133600"/>
            <a:ext cx="4800600" cy="3429000"/>
            <a:chOff x="3886200" y="2133600"/>
            <a:chExt cx="4800600" cy="3429000"/>
          </a:xfrm>
        </p:grpSpPr>
        <p:sp>
          <p:nvSpPr>
            <p:cNvPr id="52229" name="Rectangle 5"/>
            <p:cNvSpPr>
              <a:spLocks noChangeArrowheads="1"/>
            </p:cNvSpPr>
            <p:nvPr/>
          </p:nvSpPr>
          <p:spPr bwMode="auto">
            <a:xfrm>
              <a:off x="6477000" y="2133600"/>
              <a:ext cx="2209800" cy="3429000"/>
            </a:xfrm>
            <a:prstGeom prst="rect">
              <a:avLst/>
            </a:prstGeom>
            <a:solidFill>
              <a:schemeClr val="tx2">
                <a:alpha val="2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2228" name="Rectangle 4"/>
            <p:cNvSpPr>
              <a:spLocks noChangeArrowheads="1"/>
            </p:cNvSpPr>
            <p:nvPr/>
          </p:nvSpPr>
          <p:spPr bwMode="auto">
            <a:xfrm>
              <a:off x="3886200" y="2133600"/>
              <a:ext cx="2209800" cy="3429000"/>
            </a:xfrm>
            <a:prstGeom prst="rect">
              <a:avLst/>
            </a:prstGeom>
            <a:solidFill>
              <a:schemeClr val="accent2">
                <a:alpha val="2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grpSp>
      <p:sp>
        <p:nvSpPr>
          <p:cNvPr id="2" name="Content Placeholder 1"/>
          <p:cNvSpPr>
            <a:spLocks noGrp="1"/>
          </p:cNvSpPr>
          <p:nvPr>
            <p:ph idx="1"/>
          </p:nvPr>
        </p:nvSpPr>
        <p:spPr>
          <a:xfrm>
            <a:off x="304800" y="2133600"/>
            <a:ext cx="8610600" cy="4114800"/>
          </a:xfrm>
        </p:spPr>
        <p:txBody>
          <a:bodyPr/>
          <a:lstStyle/>
          <a:p>
            <a:pPr marL="457200" lvl="1" indent="0">
              <a:spcBef>
                <a:spcPct val="0"/>
              </a:spcBef>
              <a:buClrTx/>
              <a:buFontTx/>
              <a:buNone/>
              <a:defRPr/>
            </a:pPr>
            <a:r>
              <a:rPr lang="en-US" sz="2000" b="1" u="sng" kern="1200" dirty="0">
                <a:solidFill>
                  <a:srgbClr val="FFFFFF"/>
                </a:solidFill>
                <a:latin typeface="Arial" charset="0"/>
                <a:ea typeface="+mn-ea"/>
                <a:cs typeface="+mn-cs"/>
              </a:rPr>
              <a:t>Section			Blue Bird		Brand</a:t>
            </a:r>
          </a:p>
          <a:p>
            <a:pPr marL="457200" lvl="1" indent="0">
              <a:spcBef>
                <a:spcPct val="0"/>
              </a:spcBef>
              <a:buClrTx/>
              <a:buFontTx/>
              <a:buNone/>
              <a:defRPr/>
            </a:pPr>
            <a:endParaRPr lang="en-US" sz="2000" b="1" kern="1200" dirty="0">
              <a:solidFill>
                <a:srgbClr val="FFFFFF"/>
              </a:solidFill>
              <a:latin typeface="Arial" charset="0"/>
              <a:ea typeface="+mn-ea"/>
              <a:cs typeface="+mn-cs"/>
            </a:endParaRPr>
          </a:p>
          <a:p>
            <a:pPr marL="457200" lvl="1" indent="0">
              <a:spcBef>
                <a:spcPct val="0"/>
              </a:spcBef>
              <a:buClrTx/>
              <a:buFontTx/>
              <a:buNone/>
              <a:defRPr/>
            </a:pPr>
            <a:r>
              <a:rPr lang="en-US" sz="1800" b="1" kern="1200" dirty="0">
                <a:solidFill>
                  <a:srgbClr val="FFFFFF"/>
                </a:solidFill>
                <a:latin typeface="Arial" charset="0"/>
                <a:ea typeface="+mn-ea"/>
                <a:cs typeface="+mn-cs"/>
              </a:rPr>
              <a:t>Product name		Generic			Brand</a:t>
            </a:r>
          </a:p>
          <a:p>
            <a:pPr marL="457200" lvl="1" indent="0">
              <a:spcBef>
                <a:spcPct val="0"/>
              </a:spcBef>
              <a:buClrTx/>
              <a:buFontTx/>
              <a:buNone/>
              <a:defRPr/>
            </a:pPr>
            <a:r>
              <a:rPr lang="en-US" sz="1800" b="1" kern="1200" dirty="0">
                <a:solidFill>
                  <a:srgbClr val="FFFFFF"/>
                </a:solidFill>
                <a:latin typeface="Arial" charset="0"/>
                <a:ea typeface="+mn-ea"/>
                <a:cs typeface="+mn-cs"/>
              </a:rPr>
              <a:t>Indications for use		As regulation says	Same</a:t>
            </a:r>
          </a:p>
          <a:p>
            <a:pPr marL="457200" lvl="1" indent="0">
              <a:spcBef>
                <a:spcPct val="0"/>
              </a:spcBef>
              <a:buClrTx/>
              <a:buFontTx/>
              <a:buNone/>
              <a:defRPr/>
            </a:pPr>
            <a:r>
              <a:rPr lang="en-US" sz="1800" b="1" kern="1200" dirty="0">
                <a:solidFill>
                  <a:srgbClr val="FFFFFF"/>
                </a:solidFill>
                <a:latin typeface="Arial" charset="0"/>
                <a:ea typeface="+mn-ea"/>
                <a:cs typeface="+mn-cs"/>
              </a:rPr>
              <a:t>Active ingredients 		As regulation says	Same</a:t>
            </a:r>
          </a:p>
          <a:p>
            <a:pPr marL="457200" lvl="1" indent="0">
              <a:spcBef>
                <a:spcPct val="0"/>
              </a:spcBef>
              <a:buClrTx/>
              <a:buFontTx/>
              <a:buNone/>
              <a:defRPr/>
            </a:pPr>
            <a:r>
              <a:rPr lang="en-US" sz="1800" b="1" kern="1200" dirty="0">
                <a:solidFill>
                  <a:srgbClr val="FFFFFF"/>
                </a:solidFill>
                <a:latin typeface="Arial" charset="0"/>
                <a:ea typeface="+mn-ea"/>
                <a:cs typeface="+mn-cs"/>
              </a:rPr>
              <a:t>Guaranteed analysis		Blank levels		Specific levels	</a:t>
            </a:r>
          </a:p>
          <a:p>
            <a:pPr marL="457200" lvl="1" indent="0">
              <a:spcBef>
                <a:spcPct val="0"/>
              </a:spcBef>
              <a:buClrTx/>
              <a:buFontTx/>
              <a:buNone/>
              <a:defRPr/>
            </a:pPr>
            <a:r>
              <a:rPr lang="en-US" sz="1800" b="1" kern="1200" dirty="0">
                <a:solidFill>
                  <a:srgbClr val="FFFFFF"/>
                </a:solidFill>
                <a:latin typeface="Arial" charset="0"/>
                <a:ea typeface="+mn-ea"/>
                <a:cs typeface="+mn-cs"/>
              </a:rPr>
              <a:t>Ingredients 			AAFCO statement	List ingredients</a:t>
            </a:r>
          </a:p>
          <a:p>
            <a:pPr marL="457200" lvl="1" indent="0">
              <a:spcBef>
                <a:spcPct val="0"/>
              </a:spcBef>
              <a:buClrTx/>
              <a:buFontTx/>
              <a:buNone/>
              <a:defRPr/>
            </a:pPr>
            <a:r>
              <a:rPr lang="en-US" sz="1800" b="1" kern="1200" dirty="0">
                <a:solidFill>
                  <a:srgbClr val="FFFFFF"/>
                </a:solidFill>
                <a:latin typeface="Arial" charset="0"/>
                <a:ea typeface="+mn-ea"/>
                <a:cs typeface="+mn-cs"/>
              </a:rPr>
              <a:t>Directions for use		As regulation says	Mostly same</a:t>
            </a:r>
          </a:p>
          <a:p>
            <a:pPr marL="457200" lvl="1" indent="0">
              <a:spcBef>
                <a:spcPct val="0"/>
              </a:spcBef>
              <a:buClrTx/>
              <a:buFontTx/>
              <a:buNone/>
              <a:defRPr/>
            </a:pPr>
            <a:r>
              <a:rPr lang="en-US" sz="1800" b="1" kern="1200" dirty="0">
                <a:solidFill>
                  <a:srgbClr val="FFFFFF"/>
                </a:solidFill>
                <a:latin typeface="Arial" charset="0"/>
                <a:ea typeface="+mn-ea"/>
                <a:cs typeface="+mn-cs"/>
              </a:rPr>
              <a:t>Warning section		As regulation says	Same</a:t>
            </a:r>
          </a:p>
          <a:p>
            <a:pPr marL="457200" lvl="1" indent="0">
              <a:spcBef>
                <a:spcPct val="0"/>
              </a:spcBef>
              <a:buClrTx/>
              <a:buFontTx/>
              <a:buNone/>
              <a:defRPr/>
            </a:pPr>
            <a:r>
              <a:rPr lang="en-US" sz="1800" b="1" kern="1200" dirty="0">
                <a:solidFill>
                  <a:srgbClr val="FFFFFF"/>
                </a:solidFill>
                <a:latin typeface="Arial" charset="0"/>
                <a:ea typeface="+mn-ea"/>
                <a:cs typeface="+mn-cs"/>
              </a:rPr>
              <a:t>Caution section		As regulation says	Same</a:t>
            </a:r>
          </a:p>
          <a:p>
            <a:pPr marL="457200" lvl="1" indent="0">
              <a:spcBef>
                <a:spcPct val="0"/>
              </a:spcBef>
              <a:buClrTx/>
              <a:buFontTx/>
              <a:buNone/>
              <a:defRPr/>
            </a:pPr>
            <a:r>
              <a:rPr lang="en-US" sz="1800" b="1" kern="1200" dirty="0">
                <a:solidFill>
                  <a:srgbClr val="FFFFFF"/>
                </a:solidFill>
                <a:latin typeface="Arial" charset="0"/>
                <a:ea typeface="+mn-ea"/>
                <a:cs typeface="+mn-cs"/>
              </a:rPr>
              <a:t>Manufacturer information	Generic			Exact information</a:t>
            </a:r>
          </a:p>
          <a:p>
            <a:pPr marL="457200" lvl="1" indent="0">
              <a:spcBef>
                <a:spcPct val="0"/>
              </a:spcBef>
              <a:buClrTx/>
              <a:buFontTx/>
              <a:buNone/>
              <a:defRPr/>
            </a:pPr>
            <a:r>
              <a:rPr lang="en-US" sz="1800" b="1" kern="1200" dirty="0">
                <a:solidFill>
                  <a:srgbClr val="FFFFFF"/>
                </a:solidFill>
                <a:latin typeface="Arial" charset="0"/>
                <a:ea typeface="+mn-ea"/>
                <a:cs typeface="+mn-cs"/>
              </a:rPr>
              <a:t>Net weight statement	Generic			Exact </a:t>
            </a:r>
          </a:p>
          <a:p>
            <a:pPr>
              <a:defRPr/>
            </a:pPr>
            <a:endParaRPr lang="en-US" dirty="0"/>
          </a:p>
        </p:txBody>
      </p:sp>
      <p:sp>
        <p:nvSpPr>
          <p:cNvPr id="52226" name="Rectangle 2"/>
          <p:cNvSpPr>
            <a:spLocks noGrp="1" noChangeArrowheads="1"/>
          </p:cNvSpPr>
          <p:nvPr>
            <p:ph type="title"/>
          </p:nvPr>
        </p:nvSpPr>
        <p:spPr/>
        <p:txBody>
          <a:bodyPr/>
          <a:lstStyle/>
          <a:p>
            <a:pPr eaLnBrk="1" hangingPunct="1"/>
            <a:r>
              <a:rPr lang="en-US" sz="3200" dirty="0" smtClean="0">
                <a:latin typeface="Arial" charset="0"/>
              </a:rPr>
              <a:t>Comparison between Blue Bird and Brand labels</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70" name="Group 1" descr="This slide contains a chart that describes the two drug categories in which new animal drugs for use in animal feeds are placed.  This slide states that Category I drugs are drugs with no withdrawal period required at the lowest use level for each species for which they are approved"/>
          <p:cNvGrpSpPr>
            <a:grpSpLocks/>
          </p:cNvGrpSpPr>
          <p:nvPr/>
        </p:nvGrpSpPr>
        <p:grpSpPr bwMode="auto">
          <a:xfrm>
            <a:off x="609600" y="304800"/>
            <a:ext cx="6858000" cy="3457575"/>
            <a:chOff x="609600" y="304800"/>
            <a:chExt cx="6858000" cy="3457575"/>
          </a:xfrm>
        </p:grpSpPr>
        <p:sp>
          <p:nvSpPr>
            <p:cNvPr id="7171" name="Text Box 2" descr="Drug Categories &#10;"/>
            <p:cNvSpPr txBox="1">
              <a:spLocks noChangeArrowheads="1"/>
            </p:cNvSpPr>
            <p:nvPr/>
          </p:nvSpPr>
          <p:spPr bwMode="auto">
            <a:xfrm>
              <a:off x="3429000" y="304800"/>
              <a:ext cx="2209800" cy="711200"/>
            </a:xfrm>
            <a:prstGeom prst="rect">
              <a:avLst/>
            </a:prstGeom>
            <a:solidFill>
              <a:srgbClr val="FF6600"/>
            </a:solidFill>
            <a:ln w="9525" algn="ctr">
              <a:solidFill>
                <a:schemeClr val="tx1"/>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Drug Categories</a:t>
              </a:r>
              <a:r>
                <a:rPr lang="en-US" sz="2000" b="1">
                  <a:latin typeface="Tahoma" pitchFamily="34" charset="0"/>
                  <a:cs typeface="Arial" charset="0"/>
                </a:rPr>
                <a:t> </a:t>
              </a:r>
            </a:p>
          </p:txBody>
        </p:sp>
        <p:sp>
          <p:nvSpPr>
            <p:cNvPr id="7172" name="Text Box 3" descr="Category II&#10;"/>
            <p:cNvSpPr txBox="1">
              <a:spLocks noChangeArrowheads="1"/>
            </p:cNvSpPr>
            <p:nvPr/>
          </p:nvSpPr>
          <p:spPr bwMode="auto">
            <a:xfrm>
              <a:off x="5638800" y="1905000"/>
              <a:ext cx="1828800" cy="3968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Category II</a:t>
              </a:r>
              <a:endParaRPr lang="en-US" sz="2000" b="1">
                <a:latin typeface="Tahoma" pitchFamily="34" charset="0"/>
                <a:cs typeface="Arial" charset="0"/>
              </a:endParaRPr>
            </a:p>
          </p:txBody>
        </p:sp>
        <p:sp>
          <p:nvSpPr>
            <p:cNvPr id="7173" name="Text Box 4" descr="Category I&#10;"/>
            <p:cNvSpPr txBox="1">
              <a:spLocks noChangeArrowheads="1"/>
            </p:cNvSpPr>
            <p:nvPr/>
          </p:nvSpPr>
          <p:spPr bwMode="auto">
            <a:xfrm>
              <a:off x="1600200" y="1905000"/>
              <a:ext cx="1828800" cy="3968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Category I</a:t>
              </a:r>
            </a:p>
          </p:txBody>
        </p:sp>
        <p:sp>
          <p:nvSpPr>
            <p:cNvPr id="7174" name="Line 5"/>
            <p:cNvSpPr>
              <a:spLocks noChangeShapeType="1"/>
            </p:cNvSpPr>
            <p:nvPr/>
          </p:nvSpPr>
          <p:spPr bwMode="auto">
            <a:xfrm>
              <a:off x="4343400" y="10668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75" name="Line 6"/>
            <p:cNvSpPr>
              <a:spLocks noChangeShapeType="1"/>
            </p:cNvSpPr>
            <p:nvPr/>
          </p:nvSpPr>
          <p:spPr bwMode="auto">
            <a:xfrm>
              <a:off x="4724400" y="10668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76" name="Line 7"/>
            <p:cNvSpPr>
              <a:spLocks noChangeShapeType="1"/>
            </p:cNvSpPr>
            <p:nvPr/>
          </p:nvSpPr>
          <p:spPr bwMode="auto">
            <a:xfrm>
              <a:off x="4724400" y="1524000"/>
              <a:ext cx="1676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77" name="Line 8"/>
            <p:cNvSpPr>
              <a:spLocks noChangeShapeType="1"/>
            </p:cNvSpPr>
            <p:nvPr/>
          </p:nvSpPr>
          <p:spPr bwMode="auto">
            <a:xfrm flipH="1">
              <a:off x="2667000" y="1524000"/>
              <a:ext cx="1676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78" name="Line 9"/>
            <p:cNvSpPr>
              <a:spLocks noChangeShapeType="1"/>
            </p:cNvSpPr>
            <p:nvPr/>
          </p:nvSpPr>
          <p:spPr bwMode="auto">
            <a:xfrm>
              <a:off x="2667000" y="15240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7179" name="Line 10"/>
            <p:cNvSpPr>
              <a:spLocks noChangeShapeType="1"/>
            </p:cNvSpPr>
            <p:nvPr/>
          </p:nvSpPr>
          <p:spPr bwMode="auto">
            <a:xfrm>
              <a:off x="6400800" y="15240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7180" name="Text Box 11" descr="Drugs with no withdrawal period required at the lowest use level for each species for which they are approved&#10;"/>
            <p:cNvSpPr txBox="1">
              <a:spLocks noChangeArrowheads="1"/>
            </p:cNvSpPr>
            <p:nvPr/>
          </p:nvSpPr>
          <p:spPr bwMode="auto">
            <a:xfrm>
              <a:off x="914400" y="2819400"/>
              <a:ext cx="3352800" cy="9429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with no withdrawal period required at the lowest use level for each species for which they are approved</a:t>
              </a:r>
            </a:p>
          </p:txBody>
        </p:sp>
        <p:sp>
          <p:nvSpPr>
            <p:cNvPr id="7181" name="Line 13"/>
            <p:cNvSpPr>
              <a:spLocks noChangeShapeType="1"/>
            </p:cNvSpPr>
            <p:nvPr/>
          </p:nvSpPr>
          <p:spPr bwMode="auto">
            <a:xfrm flipH="1">
              <a:off x="609600" y="2057400"/>
              <a:ext cx="990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82" name="Line 14"/>
            <p:cNvSpPr>
              <a:spLocks noChangeShapeType="1"/>
            </p:cNvSpPr>
            <p:nvPr/>
          </p:nvSpPr>
          <p:spPr bwMode="auto">
            <a:xfrm>
              <a:off x="609600" y="2057400"/>
              <a:ext cx="0" cy="1219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83" name="Line 15"/>
            <p:cNvSpPr>
              <a:spLocks noChangeShapeType="1"/>
            </p:cNvSpPr>
            <p:nvPr/>
          </p:nvSpPr>
          <p:spPr bwMode="auto">
            <a:xfrm>
              <a:off x="609600" y="32766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4" name="Group 1" descr="This slide contains a chart that describes the two drug categories in which new animal drugs for use in animal feeds are placed.  The slide states that Category I drugs are drugs with no withdrawal period required at the lowest use level for each species for which they are approved, and it states that Category II drugs are drugs with a withdrawal period required at the lowest use level for at least one of the species for which they are approved."/>
          <p:cNvGrpSpPr>
            <a:grpSpLocks/>
          </p:cNvGrpSpPr>
          <p:nvPr/>
        </p:nvGrpSpPr>
        <p:grpSpPr bwMode="auto">
          <a:xfrm>
            <a:off x="609600" y="304800"/>
            <a:ext cx="7924800" cy="3810000"/>
            <a:chOff x="609600" y="304800"/>
            <a:chExt cx="7924800" cy="3810000"/>
          </a:xfrm>
        </p:grpSpPr>
        <p:sp>
          <p:nvSpPr>
            <p:cNvPr id="8195" name="Text Box 2" descr="Drug Categories &#10;"/>
            <p:cNvSpPr txBox="1">
              <a:spLocks noChangeArrowheads="1"/>
            </p:cNvSpPr>
            <p:nvPr/>
          </p:nvSpPr>
          <p:spPr bwMode="auto">
            <a:xfrm>
              <a:off x="3429000" y="304800"/>
              <a:ext cx="2209800" cy="711200"/>
            </a:xfrm>
            <a:prstGeom prst="rect">
              <a:avLst/>
            </a:prstGeom>
            <a:solidFill>
              <a:srgbClr val="FF6600"/>
            </a:solidFill>
            <a:ln w="9525" algn="ctr">
              <a:solidFill>
                <a:schemeClr val="tx1"/>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Drug Categories</a:t>
              </a:r>
              <a:r>
                <a:rPr lang="en-US" sz="2000" b="1">
                  <a:latin typeface="Tahoma" pitchFamily="34" charset="0"/>
                  <a:cs typeface="Arial" charset="0"/>
                </a:rPr>
                <a:t> </a:t>
              </a:r>
            </a:p>
          </p:txBody>
        </p:sp>
        <p:sp>
          <p:nvSpPr>
            <p:cNvPr id="8196" name="Text Box 3" descr="Category II&#10;"/>
            <p:cNvSpPr txBox="1">
              <a:spLocks noChangeArrowheads="1"/>
            </p:cNvSpPr>
            <p:nvPr/>
          </p:nvSpPr>
          <p:spPr bwMode="auto">
            <a:xfrm>
              <a:off x="5638800" y="1905000"/>
              <a:ext cx="1828800" cy="3968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Category II</a:t>
              </a:r>
              <a:endParaRPr lang="en-US" sz="2000" b="1">
                <a:latin typeface="Tahoma" pitchFamily="34" charset="0"/>
                <a:cs typeface="Arial" charset="0"/>
              </a:endParaRPr>
            </a:p>
          </p:txBody>
        </p:sp>
        <p:sp>
          <p:nvSpPr>
            <p:cNvPr id="8197" name="Text Box 4" descr="Category I&#10;"/>
            <p:cNvSpPr txBox="1">
              <a:spLocks noChangeArrowheads="1"/>
            </p:cNvSpPr>
            <p:nvPr/>
          </p:nvSpPr>
          <p:spPr bwMode="auto">
            <a:xfrm>
              <a:off x="1600200" y="1905000"/>
              <a:ext cx="1828800" cy="3968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Category I</a:t>
              </a:r>
            </a:p>
          </p:txBody>
        </p:sp>
        <p:sp>
          <p:nvSpPr>
            <p:cNvPr id="8198" name="Line 5"/>
            <p:cNvSpPr>
              <a:spLocks noChangeShapeType="1"/>
            </p:cNvSpPr>
            <p:nvPr/>
          </p:nvSpPr>
          <p:spPr bwMode="auto">
            <a:xfrm>
              <a:off x="4343400" y="10668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199" name="Line 6"/>
            <p:cNvSpPr>
              <a:spLocks noChangeShapeType="1"/>
            </p:cNvSpPr>
            <p:nvPr/>
          </p:nvSpPr>
          <p:spPr bwMode="auto">
            <a:xfrm>
              <a:off x="4724400" y="10668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00" name="Line 7"/>
            <p:cNvSpPr>
              <a:spLocks noChangeShapeType="1"/>
            </p:cNvSpPr>
            <p:nvPr/>
          </p:nvSpPr>
          <p:spPr bwMode="auto">
            <a:xfrm>
              <a:off x="4724400" y="1524000"/>
              <a:ext cx="1676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01" name="Line 8"/>
            <p:cNvSpPr>
              <a:spLocks noChangeShapeType="1"/>
            </p:cNvSpPr>
            <p:nvPr/>
          </p:nvSpPr>
          <p:spPr bwMode="auto">
            <a:xfrm flipH="1">
              <a:off x="2667000" y="1524000"/>
              <a:ext cx="1676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02" name="Line 9"/>
            <p:cNvSpPr>
              <a:spLocks noChangeShapeType="1"/>
            </p:cNvSpPr>
            <p:nvPr/>
          </p:nvSpPr>
          <p:spPr bwMode="auto">
            <a:xfrm>
              <a:off x="2667000" y="15240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8203" name="Line 10"/>
            <p:cNvSpPr>
              <a:spLocks noChangeShapeType="1"/>
            </p:cNvSpPr>
            <p:nvPr/>
          </p:nvSpPr>
          <p:spPr bwMode="auto">
            <a:xfrm>
              <a:off x="6400800" y="15240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8204" name="Text Box 11" descr="Drugs with no withdrawal period required at the lowest use level for each species for which they are approved&#10;"/>
            <p:cNvSpPr txBox="1">
              <a:spLocks noChangeArrowheads="1"/>
            </p:cNvSpPr>
            <p:nvPr/>
          </p:nvSpPr>
          <p:spPr bwMode="auto">
            <a:xfrm>
              <a:off x="914400" y="2819400"/>
              <a:ext cx="3352800" cy="9429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with no withdrawal period required at the lowest use level for each species for which they are approved</a:t>
              </a:r>
            </a:p>
          </p:txBody>
        </p:sp>
        <p:sp>
          <p:nvSpPr>
            <p:cNvPr id="8205" name="Text Box 12" descr="Drugs with a withdrawal period required at the lowest use level for at least one of the species for which they are approved&#10;"/>
            <p:cNvSpPr txBox="1">
              <a:spLocks noChangeArrowheads="1"/>
            </p:cNvSpPr>
            <p:nvPr/>
          </p:nvSpPr>
          <p:spPr bwMode="auto">
            <a:xfrm>
              <a:off x="4876800" y="2819400"/>
              <a:ext cx="3352800" cy="9429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with a withdrawal period required at the lowest use level for at least one of the species for which they are approved</a:t>
              </a:r>
            </a:p>
          </p:txBody>
        </p:sp>
        <p:sp>
          <p:nvSpPr>
            <p:cNvPr id="8206" name="Line 14"/>
            <p:cNvSpPr>
              <a:spLocks noChangeShapeType="1"/>
            </p:cNvSpPr>
            <p:nvPr/>
          </p:nvSpPr>
          <p:spPr bwMode="auto">
            <a:xfrm flipH="1">
              <a:off x="609600" y="2057400"/>
              <a:ext cx="990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7" name="Line 15"/>
            <p:cNvSpPr>
              <a:spLocks noChangeShapeType="1"/>
            </p:cNvSpPr>
            <p:nvPr/>
          </p:nvSpPr>
          <p:spPr bwMode="auto">
            <a:xfrm>
              <a:off x="609600" y="2057400"/>
              <a:ext cx="0" cy="1219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8" name="Line 16"/>
            <p:cNvSpPr>
              <a:spLocks noChangeShapeType="1"/>
            </p:cNvSpPr>
            <p:nvPr/>
          </p:nvSpPr>
          <p:spPr bwMode="auto">
            <a:xfrm>
              <a:off x="609600" y="32766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09" name="Line 17"/>
            <p:cNvSpPr>
              <a:spLocks noChangeShapeType="1"/>
            </p:cNvSpPr>
            <p:nvPr/>
          </p:nvSpPr>
          <p:spPr bwMode="auto">
            <a:xfrm>
              <a:off x="7467600" y="20574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10" name="Line 18"/>
            <p:cNvSpPr>
              <a:spLocks noChangeShapeType="1"/>
            </p:cNvSpPr>
            <p:nvPr/>
          </p:nvSpPr>
          <p:spPr bwMode="auto">
            <a:xfrm>
              <a:off x="8534400" y="2057400"/>
              <a:ext cx="0" cy="2057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11" name="Line 20"/>
            <p:cNvSpPr>
              <a:spLocks noChangeShapeType="1"/>
            </p:cNvSpPr>
            <p:nvPr/>
          </p:nvSpPr>
          <p:spPr bwMode="auto">
            <a:xfrm flipH="1">
              <a:off x="8229600" y="3276600"/>
              <a:ext cx="152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12" name="Line 21"/>
            <p:cNvSpPr>
              <a:spLocks noChangeShapeType="1"/>
            </p:cNvSpPr>
            <p:nvPr/>
          </p:nvSpPr>
          <p:spPr bwMode="auto">
            <a:xfrm>
              <a:off x="8382000" y="3276600"/>
              <a:ext cx="0" cy="838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13" name="Line 22"/>
            <p:cNvSpPr>
              <a:spLocks noChangeShapeType="1"/>
            </p:cNvSpPr>
            <p:nvPr/>
          </p:nvSpPr>
          <p:spPr bwMode="auto">
            <a:xfrm>
              <a:off x="8382000" y="4114800"/>
              <a:ext cx="152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1" descr="This slide contains a chart that describes the two drug categories in which new animal drugs for use in animal feeds are placed.  The slide states that Category I drugs are drugs with no withdrawal period required at the lowest use level for each species for which they are approved. It also states that Category II drugs are drugs with a withdrawal period required at the lowest use level for at least one of the species for which they are approved, and Category II drugs are drugs with a withdrawal period required at the lowest use level for at least one of the species for which they are approved."/>
          <p:cNvGrpSpPr>
            <a:grpSpLocks/>
          </p:cNvGrpSpPr>
          <p:nvPr/>
        </p:nvGrpSpPr>
        <p:grpSpPr bwMode="auto">
          <a:xfrm>
            <a:off x="609600" y="304800"/>
            <a:ext cx="7924800" cy="4397375"/>
            <a:chOff x="609600" y="304800"/>
            <a:chExt cx="7924800" cy="4397375"/>
          </a:xfrm>
        </p:grpSpPr>
        <p:sp>
          <p:nvSpPr>
            <p:cNvPr id="9219" name="Text Box 2" descr="Drug Categories &#10;"/>
            <p:cNvSpPr txBox="1">
              <a:spLocks noChangeArrowheads="1"/>
            </p:cNvSpPr>
            <p:nvPr/>
          </p:nvSpPr>
          <p:spPr bwMode="auto">
            <a:xfrm>
              <a:off x="3429000" y="304800"/>
              <a:ext cx="2209800" cy="711200"/>
            </a:xfrm>
            <a:prstGeom prst="rect">
              <a:avLst/>
            </a:prstGeom>
            <a:solidFill>
              <a:srgbClr val="FF6600"/>
            </a:solidFill>
            <a:ln w="9525" algn="ctr">
              <a:solidFill>
                <a:schemeClr val="tx1"/>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Drug Categories</a:t>
              </a:r>
              <a:r>
                <a:rPr lang="en-US" sz="2000" b="1">
                  <a:latin typeface="Tahoma" pitchFamily="34" charset="0"/>
                  <a:cs typeface="Arial" charset="0"/>
                </a:rPr>
                <a:t> </a:t>
              </a:r>
            </a:p>
          </p:txBody>
        </p:sp>
        <p:sp>
          <p:nvSpPr>
            <p:cNvPr id="9220" name="Text Box 3" descr="Category II&#10;"/>
            <p:cNvSpPr txBox="1">
              <a:spLocks noChangeArrowheads="1"/>
            </p:cNvSpPr>
            <p:nvPr/>
          </p:nvSpPr>
          <p:spPr bwMode="auto">
            <a:xfrm>
              <a:off x="5638800" y="1905000"/>
              <a:ext cx="1828800" cy="3968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Category II</a:t>
              </a:r>
              <a:endParaRPr lang="en-US" sz="2000" b="1">
                <a:latin typeface="Tahoma" pitchFamily="34" charset="0"/>
                <a:cs typeface="Arial" charset="0"/>
              </a:endParaRPr>
            </a:p>
          </p:txBody>
        </p:sp>
        <p:sp>
          <p:nvSpPr>
            <p:cNvPr id="9221" name="Text Box 4" descr="Category I&#10;"/>
            <p:cNvSpPr txBox="1">
              <a:spLocks noChangeArrowheads="1"/>
            </p:cNvSpPr>
            <p:nvPr/>
          </p:nvSpPr>
          <p:spPr bwMode="auto">
            <a:xfrm>
              <a:off x="1600200" y="1905000"/>
              <a:ext cx="1828800" cy="3968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Category I</a:t>
              </a:r>
            </a:p>
          </p:txBody>
        </p:sp>
        <p:sp>
          <p:nvSpPr>
            <p:cNvPr id="9222" name="Line 5"/>
            <p:cNvSpPr>
              <a:spLocks noChangeShapeType="1"/>
            </p:cNvSpPr>
            <p:nvPr/>
          </p:nvSpPr>
          <p:spPr bwMode="auto">
            <a:xfrm>
              <a:off x="4343400" y="10668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23" name="Line 6"/>
            <p:cNvSpPr>
              <a:spLocks noChangeShapeType="1"/>
            </p:cNvSpPr>
            <p:nvPr/>
          </p:nvSpPr>
          <p:spPr bwMode="auto">
            <a:xfrm>
              <a:off x="4724400" y="10668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24" name="Line 7"/>
            <p:cNvSpPr>
              <a:spLocks noChangeShapeType="1"/>
            </p:cNvSpPr>
            <p:nvPr/>
          </p:nvSpPr>
          <p:spPr bwMode="auto">
            <a:xfrm>
              <a:off x="4724400" y="1524000"/>
              <a:ext cx="1676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25" name="Line 8"/>
            <p:cNvSpPr>
              <a:spLocks noChangeShapeType="1"/>
            </p:cNvSpPr>
            <p:nvPr/>
          </p:nvSpPr>
          <p:spPr bwMode="auto">
            <a:xfrm flipH="1">
              <a:off x="2667000" y="1524000"/>
              <a:ext cx="1676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26" name="Line 9"/>
            <p:cNvSpPr>
              <a:spLocks noChangeShapeType="1"/>
            </p:cNvSpPr>
            <p:nvPr/>
          </p:nvSpPr>
          <p:spPr bwMode="auto">
            <a:xfrm>
              <a:off x="2667000" y="15240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9227" name="Line 10"/>
            <p:cNvSpPr>
              <a:spLocks noChangeShapeType="1"/>
            </p:cNvSpPr>
            <p:nvPr/>
          </p:nvSpPr>
          <p:spPr bwMode="auto">
            <a:xfrm>
              <a:off x="6400800" y="15240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9228" name="Text Box 11" descr="Drugs with no withdrawal period required at the lowest use level for each species for which they are approved&#10;"/>
            <p:cNvSpPr txBox="1">
              <a:spLocks noChangeArrowheads="1"/>
            </p:cNvSpPr>
            <p:nvPr/>
          </p:nvSpPr>
          <p:spPr bwMode="auto">
            <a:xfrm>
              <a:off x="914400" y="2819400"/>
              <a:ext cx="3352800" cy="9429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with no withdrawal period required at the lowest use level for each species for which they are approved</a:t>
              </a:r>
            </a:p>
          </p:txBody>
        </p:sp>
        <p:sp>
          <p:nvSpPr>
            <p:cNvPr id="9229" name="Text Box 12" descr="Drugs with a withdrawal period required at the lowest use level for at least one of the species for which they are approved&#10;"/>
            <p:cNvSpPr txBox="1">
              <a:spLocks noChangeArrowheads="1"/>
            </p:cNvSpPr>
            <p:nvPr/>
          </p:nvSpPr>
          <p:spPr bwMode="auto">
            <a:xfrm>
              <a:off x="4876800" y="2819400"/>
              <a:ext cx="3352800" cy="9429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with a withdrawal period required at the lowest use level for at least one of the species for which they are approved</a:t>
              </a:r>
            </a:p>
          </p:txBody>
        </p:sp>
        <p:sp>
          <p:nvSpPr>
            <p:cNvPr id="9230" name="Text Box 13" descr="Drugs regulated on a “no-residue” basis or  with a “zero” tolerance level because of a carcinogenic concern&#10;"/>
            <p:cNvSpPr txBox="1">
              <a:spLocks noChangeArrowheads="1"/>
            </p:cNvSpPr>
            <p:nvPr/>
          </p:nvSpPr>
          <p:spPr bwMode="auto">
            <a:xfrm>
              <a:off x="4876800" y="3962400"/>
              <a:ext cx="3352800" cy="739775"/>
            </a:xfrm>
            <a:prstGeom prst="rect">
              <a:avLst/>
            </a:prstGeom>
            <a:solidFill>
              <a:srgbClr val="FF6600"/>
            </a:solidFill>
            <a:ln w="9525" algn="ctr">
              <a:solidFill>
                <a:srgbClr val="000000"/>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regulated on a “no-residue” basis or  with a “zero” tolerance level because of a carcinogenic concern</a:t>
              </a:r>
            </a:p>
          </p:txBody>
        </p:sp>
        <p:sp>
          <p:nvSpPr>
            <p:cNvPr id="9231" name="Line 15"/>
            <p:cNvSpPr>
              <a:spLocks noChangeShapeType="1"/>
            </p:cNvSpPr>
            <p:nvPr/>
          </p:nvSpPr>
          <p:spPr bwMode="auto">
            <a:xfrm flipH="1">
              <a:off x="609600" y="2057400"/>
              <a:ext cx="990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32" name="Line 16"/>
            <p:cNvSpPr>
              <a:spLocks noChangeShapeType="1"/>
            </p:cNvSpPr>
            <p:nvPr/>
          </p:nvSpPr>
          <p:spPr bwMode="auto">
            <a:xfrm>
              <a:off x="609600" y="2057400"/>
              <a:ext cx="0" cy="1219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33" name="Line 17"/>
            <p:cNvSpPr>
              <a:spLocks noChangeShapeType="1"/>
            </p:cNvSpPr>
            <p:nvPr/>
          </p:nvSpPr>
          <p:spPr bwMode="auto">
            <a:xfrm>
              <a:off x="609600" y="32766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234" name="Line 18"/>
            <p:cNvSpPr>
              <a:spLocks noChangeShapeType="1"/>
            </p:cNvSpPr>
            <p:nvPr/>
          </p:nvSpPr>
          <p:spPr bwMode="auto">
            <a:xfrm>
              <a:off x="7467600" y="20574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35" name="Line 19"/>
            <p:cNvSpPr>
              <a:spLocks noChangeShapeType="1"/>
            </p:cNvSpPr>
            <p:nvPr/>
          </p:nvSpPr>
          <p:spPr bwMode="auto">
            <a:xfrm>
              <a:off x="8534400" y="2057400"/>
              <a:ext cx="0" cy="2057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36" name="Line 21"/>
            <p:cNvSpPr>
              <a:spLocks noChangeShapeType="1"/>
            </p:cNvSpPr>
            <p:nvPr/>
          </p:nvSpPr>
          <p:spPr bwMode="auto">
            <a:xfrm flipH="1">
              <a:off x="8229600" y="4267200"/>
              <a:ext cx="152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237" name="Line 22"/>
            <p:cNvSpPr>
              <a:spLocks noChangeShapeType="1"/>
            </p:cNvSpPr>
            <p:nvPr/>
          </p:nvSpPr>
          <p:spPr bwMode="auto">
            <a:xfrm flipH="1">
              <a:off x="8229600" y="3276600"/>
              <a:ext cx="152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238" name="Line 23"/>
            <p:cNvSpPr>
              <a:spLocks noChangeShapeType="1"/>
            </p:cNvSpPr>
            <p:nvPr/>
          </p:nvSpPr>
          <p:spPr bwMode="auto">
            <a:xfrm>
              <a:off x="8382000" y="3276600"/>
              <a:ext cx="0" cy="990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39" name="Line 24"/>
            <p:cNvSpPr>
              <a:spLocks noChangeShapeType="1"/>
            </p:cNvSpPr>
            <p:nvPr/>
          </p:nvSpPr>
          <p:spPr bwMode="auto">
            <a:xfrm>
              <a:off x="8382000" y="4114800"/>
              <a:ext cx="152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descr="o This slide contains a chart that describes the two drug categories in which new animal drugs for use in animal feeds are placed.  The slide states that Category I drugs are drugs with no withdrawal period required at the lowest use level for each species for which they are approved. It also states that Category II drugs are drugs with a withdrawal period required at the lowest use level for at least one of the species for which they are approved, and Category II drugs are drugs with a withdrawal period required at the lowest use level for at least one of the species for which they are approved. Category II drugs are drugs that are approved as veterinary feed directive.”"/>
          <p:cNvGrpSpPr/>
          <p:nvPr/>
        </p:nvGrpSpPr>
        <p:grpSpPr>
          <a:xfrm>
            <a:off x="609600" y="304800"/>
            <a:ext cx="7924800" cy="5099050"/>
            <a:chOff x="609600" y="304800"/>
            <a:chExt cx="7924800" cy="5099050"/>
          </a:xfrm>
        </p:grpSpPr>
        <p:grpSp>
          <p:nvGrpSpPr>
            <p:cNvPr id="10242" name="Group 1" descr="This slide contains a chart that describes the two drug categories in which new animal drugs for use in animal feeds are placed.  The slide states that Category I drugs are drugs with no withdrawal period required at the lowest use level for each species for which they are approved. It also states that Category II drugs are drugs with a withdrawal period required at the lowest use level for at least one of the species for which they are approved, and Category II drugs are drugs with a withdrawal period required at the lowest use level for at least one of the species for which they are approved. Category II drugs are drugs that are approved as veterinary feed directive.”"/>
            <p:cNvGrpSpPr>
              <a:grpSpLocks/>
            </p:cNvGrpSpPr>
            <p:nvPr/>
          </p:nvGrpSpPr>
          <p:grpSpPr bwMode="auto">
            <a:xfrm>
              <a:off x="609600" y="304800"/>
              <a:ext cx="7924800" cy="5099050"/>
              <a:chOff x="609600" y="304800"/>
              <a:chExt cx="7924800" cy="5099050"/>
            </a:xfrm>
          </p:grpSpPr>
          <p:sp>
            <p:nvSpPr>
              <p:cNvPr id="10244" name="Text Box 2" descr="Drug Categories &#10;"/>
              <p:cNvSpPr txBox="1">
                <a:spLocks noChangeArrowheads="1"/>
              </p:cNvSpPr>
              <p:nvPr/>
            </p:nvSpPr>
            <p:spPr bwMode="auto">
              <a:xfrm>
                <a:off x="3429000" y="304800"/>
                <a:ext cx="2209800" cy="711200"/>
              </a:xfrm>
              <a:prstGeom prst="rect">
                <a:avLst/>
              </a:prstGeom>
              <a:solidFill>
                <a:srgbClr val="FF6600"/>
              </a:solidFill>
              <a:ln w="9525" algn="ctr">
                <a:solidFill>
                  <a:schemeClr val="tx1"/>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Drug Categories</a:t>
                </a:r>
                <a:r>
                  <a:rPr lang="en-US" sz="2000" b="1">
                    <a:latin typeface="Tahoma" pitchFamily="34" charset="0"/>
                    <a:cs typeface="Arial" charset="0"/>
                  </a:rPr>
                  <a:t> </a:t>
                </a:r>
              </a:p>
            </p:txBody>
          </p:sp>
          <p:sp>
            <p:nvSpPr>
              <p:cNvPr id="10245" name="Text Box 3" descr="Category II&#10;"/>
              <p:cNvSpPr txBox="1">
                <a:spLocks noChangeArrowheads="1"/>
              </p:cNvSpPr>
              <p:nvPr/>
            </p:nvSpPr>
            <p:spPr bwMode="auto">
              <a:xfrm>
                <a:off x="5638800" y="1905000"/>
                <a:ext cx="1828800" cy="3968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Category II</a:t>
                </a:r>
                <a:endParaRPr lang="en-US" sz="2000" b="1">
                  <a:latin typeface="Tahoma" pitchFamily="34" charset="0"/>
                  <a:cs typeface="Arial" charset="0"/>
                </a:endParaRPr>
              </a:p>
            </p:txBody>
          </p:sp>
          <p:sp>
            <p:nvSpPr>
              <p:cNvPr id="10246" name="Text Box 4" descr="Category I&#10;"/>
              <p:cNvSpPr txBox="1">
                <a:spLocks noChangeArrowheads="1"/>
              </p:cNvSpPr>
              <p:nvPr/>
            </p:nvSpPr>
            <p:spPr bwMode="auto">
              <a:xfrm>
                <a:off x="1600200" y="1905000"/>
                <a:ext cx="1828800" cy="3968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Category I</a:t>
                </a:r>
              </a:p>
            </p:txBody>
          </p:sp>
          <p:sp>
            <p:nvSpPr>
              <p:cNvPr id="10247" name="Line 5"/>
              <p:cNvSpPr>
                <a:spLocks noChangeShapeType="1"/>
              </p:cNvSpPr>
              <p:nvPr/>
            </p:nvSpPr>
            <p:spPr bwMode="auto">
              <a:xfrm>
                <a:off x="4343400" y="10668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48" name="Line 6"/>
              <p:cNvSpPr>
                <a:spLocks noChangeShapeType="1"/>
              </p:cNvSpPr>
              <p:nvPr/>
            </p:nvSpPr>
            <p:spPr bwMode="auto">
              <a:xfrm>
                <a:off x="4724400" y="10668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49" name="Line 7"/>
              <p:cNvSpPr>
                <a:spLocks noChangeShapeType="1"/>
              </p:cNvSpPr>
              <p:nvPr/>
            </p:nvSpPr>
            <p:spPr bwMode="auto">
              <a:xfrm>
                <a:off x="4724400" y="1524000"/>
                <a:ext cx="1676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50" name="Line 8"/>
              <p:cNvSpPr>
                <a:spLocks noChangeShapeType="1"/>
              </p:cNvSpPr>
              <p:nvPr/>
            </p:nvSpPr>
            <p:spPr bwMode="auto">
              <a:xfrm flipH="1">
                <a:off x="2667000" y="1524000"/>
                <a:ext cx="1676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51" name="Line 9"/>
              <p:cNvSpPr>
                <a:spLocks noChangeShapeType="1"/>
              </p:cNvSpPr>
              <p:nvPr/>
            </p:nvSpPr>
            <p:spPr bwMode="auto">
              <a:xfrm>
                <a:off x="2667000" y="15240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0252" name="Line 10"/>
              <p:cNvSpPr>
                <a:spLocks noChangeShapeType="1"/>
              </p:cNvSpPr>
              <p:nvPr/>
            </p:nvSpPr>
            <p:spPr bwMode="auto">
              <a:xfrm>
                <a:off x="6400800" y="15240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0253" name="Text Box 11" descr="Drugs with no withdrawal period required at the lowest use level for each species for which they are approved&#10;"/>
              <p:cNvSpPr txBox="1">
                <a:spLocks noChangeArrowheads="1"/>
              </p:cNvSpPr>
              <p:nvPr/>
            </p:nvSpPr>
            <p:spPr bwMode="auto">
              <a:xfrm>
                <a:off x="914400" y="2819400"/>
                <a:ext cx="3352800" cy="9429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with no withdrawal period required at the lowest use level for each species for which they are approved</a:t>
                </a:r>
              </a:p>
            </p:txBody>
          </p:sp>
          <p:sp>
            <p:nvSpPr>
              <p:cNvPr id="10254" name="Text Box 12" descr="Drugs with a withdrawal period required at the lowest use level for at least one of the species for which they are approved&#10;"/>
              <p:cNvSpPr txBox="1">
                <a:spLocks noChangeArrowheads="1"/>
              </p:cNvSpPr>
              <p:nvPr/>
            </p:nvSpPr>
            <p:spPr bwMode="auto">
              <a:xfrm>
                <a:off x="4876800" y="2819400"/>
                <a:ext cx="3352800" cy="9429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with a withdrawal period required at the lowest use level for at least one of the species for which they are approved</a:t>
                </a:r>
              </a:p>
            </p:txBody>
          </p:sp>
          <p:sp>
            <p:nvSpPr>
              <p:cNvPr id="10255" name="Text Box 13" descr="Drugs regulated on a “no-residue” basis or  with a “zero” tolerance level because of a carcinogenic concern&#10;"/>
              <p:cNvSpPr txBox="1">
                <a:spLocks noChangeArrowheads="1"/>
              </p:cNvSpPr>
              <p:nvPr/>
            </p:nvSpPr>
            <p:spPr bwMode="auto">
              <a:xfrm>
                <a:off x="4876800" y="3962400"/>
                <a:ext cx="3352800" cy="739775"/>
              </a:xfrm>
              <a:prstGeom prst="rect">
                <a:avLst/>
              </a:prstGeom>
              <a:solidFill>
                <a:srgbClr val="FF6600"/>
              </a:solidFill>
              <a:ln w="9525" algn="ctr">
                <a:solidFill>
                  <a:srgbClr val="000000"/>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regulated on a “no-residue” basis or  with a “zero” tolerance level because of a carcinogenic concern</a:t>
                </a:r>
              </a:p>
            </p:txBody>
          </p:sp>
          <p:sp>
            <p:nvSpPr>
              <p:cNvPr id="10256" name="Text Box 14" descr="Drugs that are veterinary feed directive&#10;"/>
              <p:cNvSpPr txBox="1">
                <a:spLocks noChangeArrowheads="1"/>
              </p:cNvSpPr>
              <p:nvPr/>
            </p:nvSpPr>
            <p:spPr bwMode="auto">
              <a:xfrm>
                <a:off x="4876800" y="4876800"/>
                <a:ext cx="3352800" cy="527050"/>
              </a:xfrm>
              <a:prstGeom prst="rect">
                <a:avLst/>
              </a:prstGeom>
              <a:solidFill>
                <a:srgbClr val="FF6600"/>
              </a:solidFill>
              <a:ln w="9525" algn="ctr">
                <a:solidFill>
                  <a:srgbClr val="000000"/>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that are veterinary feed directive</a:t>
                </a:r>
              </a:p>
            </p:txBody>
          </p:sp>
          <p:sp>
            <p:nvSpPr>
              <p:cNvPr id="10257" name="Line 15"/>
              <p:cNvSpPr>
                <a:spLocks noChangeShapeType="1"/>
              </p:cNvSpPr>
              <p:nvPr/>
            </p:nvSpPr>
            <p:spPr bwMode="auto">
              <a:xfrm flipH="1">
                <a:off x="609600" y="2057400"/>
                <a:ext cx="990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58" name="Line 16"/>
              <p:cNvSpPr>
                <a:spLocks noChangeShapeType="1"/>
              </p:cNvSpPr>
              <p:nvPr/>
            </p:nvSpPr>
            <p:spPr bwMode="auto">
              <a:xfrm>
                <a:off x="609600" y="2057400"/>
                <a:ext cx="0" cy="1219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59" name="Line 17"/>
              <p:cNvSpPr>
                <a:spLocks noChangeShapeType="1"/>
              </p:cNvSpPr>
              <p:nvPr/>
            </p:nvSpPr>
            <p:spPr bwMode="auto">
              <a:xfrm>
                <a:off x="609600" y="32766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60" name="Line 18"/>
              <p:cNvSpPr>
                <a:spLocks noChangeShapeType="1"/>
              </p:cNvSpPr>
              <p:nvPr/>
            </p:nvSpPr>
            <p:spPr bwMode="auto">
              <a:xfrm>
                <a:off x="7467600" y="20574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61" name="Line 19"/>
              <p:cNvSpPr>
                <a:spLocks noChangeShapeType="1"/>
              </p:cNvSpPr>
              <p:nvPr/>
            </p:nvSpPr>
            <p:spPr bwMode="auto">
              <a:xfrm>
                <a:off x="8534400" y="2057400"/>
                <a:ext cx="0" cy="2057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62" name="Line 20"/>
              <p:cNvSpPr>
                <a:spLocks noChangeShapeType="1"/>
              </p:cNvSpPr>
              <p:nvPr/>
            </p:nvSpPr>
            <p:spPr bwMode="auto">
              <a:xfrm flipH="1">
                <a:off x="8229600" y="5105400"/>
                <a:ext cx="152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63" name="Line 21"/>
              <p:cNvSpPr>
                <a:spLocks noChangeShapeType="1"/>
              </p:cNvSpPr>
              <p:nvPr/>
            </p:nvSpPr>
            <p:spPr bwMode="auto">
              <a:xfrm flipH="1">
                <a:off x="8229600" y="4267200"/>
                <a:ext cx="152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64" name="Line 22"/>
              <p:cNvSpPr>
                <a:spLocks noChangeShapeType="1"/>
              </p:cNvSpPr>
              <p:nvPr/>
            </p:nvSpPr>
            <p:spPr bwMode="auto">
              <a:xfrm flipH="1">
                <a:off x="8229600" y="3276600"/>
                <a:ext cx="152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65" name="Line 26"/>
              <p:cNvSpPr>
                <a:spLocks noChangeShapeType="1"/>
              </p:cNvSpPr>
              <p:nvPr/>
            </p:nvSpPr>
            <p:spPr bwMode="auto">
              <a:xfrm>
                <a:off x="8382000" y="3276600"/>
                <a:ext cx="0" cy="1828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0243" name="Line 27"/>
            <p:cNvSpPr>
              <a:spLocks noChangeShapeType="1"/>
            </p:cNvSpPr>
            <p:nvPr/>
          </p:nvSpPr>
          <p:spPr bwMode="auto">
            <a:xfrm>
              <a:off x="8382000" y="4114800"/>
              <a:ext cx="152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 name="Title 3"/>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descr="o This slide contains a chart that describes the two drug categories in which new animal drugs for use in animal feeds are placed.  This slide states that Category I drugs are drugs with no withdrawal period required at the lowest use level for each species for which they are approved; and it states that Category II drugs are drugs with a withdrawal period required at the lowest use level for at least one of the species for which they are approved, Category II  drugs are drugs with a withdrawal period required at the lowest use level for at least one of the species for which they are approved and Category II drugs are drugs that are approved as veterinary feed directive. The drugs are organized in these two drug categories on the basis of their risk to create unsafe drug residues in products derived from the animals that were fed those drugs."/>
          <p:cNvGrpSpPr/>
          <p:nvPr/>
        </p:nvGrpSpPr>
        <p:grpSpPr>
          <a:xfrm>
            <a:off x="609600" y="304800"/>
            <a:ext cx="7924800" cy="6386513"/>
            <a:chOff x="609600" y="304800"/>
            <a:chExt cx="7924800" cy="6386513"/>
          </a:xfrm>
        </p:grpSpPr>
        <p:grpSp>
          <p:nvGrpSpPr>
            <p:cNvPr id="11266" name="Group 1" descr="This slide contains a chart that describes the two drug categories in which new animal drugs for use in animal feeds are placed.  This slide states that Category I drugs are drugs with no withdrawal period required at the lowest use level for each species for which they are approved; and it states that Category II drugs are drugs with a withdrawal period required at the lowest use level for at least one of the species for which they are approved, Category II  drugs are drugs with a withdrawal period required at the lowest use level for at least one of the species for which they are approved and Category II drugs are drugs that are approved as veterinary feed directive. The drugs are organized in these two drug categories on the basis of their risk to create unsafe drug residues in products derived from the animals that were fed those drugs."/>
            <p:cNvGrpSpPr>
              <a:grpSpLocks/>
            </p:cNvGrpSpPr>
            <p:nvPr/>
          </p:nvGrpSpPr>
          <p:grpSpPr bwMode="auto">
            <a:xfrm>
              <a:off x="609600" y="304800"/>
              <a:ext cx="7924800" cy="6386513"/>
              <a:chOff x="609600" y="304800"/>
              <a:chExt cx="7924800" cy="6386513"/>
            </a:xfrm>
          </p:grpSpPr>
          <p:sp>
            <p:nvSpPr>
              <p:cNvPr id="11268" name="Text Box 2" descr="Drug Categories &#10;"/>
              <p:cNvSpPr txBox="1">
                <a:spLocks noChangeArrowheads="1"/>
              </p:cNvSpPr>
              <p:nvPr/>
            </p:nvSpPr>
            <p:spPr bwMode="auto">
              <a:xfrm>
                <a:off x="3429000" y="304800"/>
                <a:ext cx="2209800" cy="711200"/>
              </a:xfrm>
              <a:prstGeom prst="rect">
                <a:avLst/>
              </a:prstGeom>
              <a:solidFill>
                <a:srgbClr val="FF6600"/>
              </a:solidFill>
              <a:ln w="9525" algn="ctr">
                <a:solidFill>
                  <a:schemeClr val="tx1"/>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Drug Categories</a:t>
                </a:r>
                <a:r>
                  <a:rPr lang="en-US" sz="2000" b="1">
                    <a:latin typeface="Tahoma" pitchFamily="34" charset="0"/>
                    <a:cs typeface="Arial" charset="0"/>
                  </a:rPr>
                  <a:t> </a:t>
                </a:r>
              </a:p>
            </p:txBody>
          </p:sp>
          <p:sp>
            <p:nvSpPr>
              <p:cNvPr id="11269" name="Text Box 3" descr="Category II&#10;"/>
              <p:cNvSpPr txBox="1">
                <a:spLocks noChangeArrowheads="1"/>
              </p:cNvSpPr>
              <p:nvPr/>
            </p:nvSpPr>
            <p:spPr bwMode="auto">
              <a:xfrm>
                <a:off x="5638800" y="1905000"/>
                <a:ext cx="1828800" cy="3968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Category II</a:t>
                </a:r>
                <a:endParaRPr lang="en-US" sz="2000" b="1">
                  <a:latin typeface="Tahoma" pitchFamily="34" charset="0"/>
                  <a:cs typeface="Arial" charset="0"/>
                </a:endParaRPr>
              </a:p>
            </p:txBody>
          </p:sp>
          <p:sp>
            <p:nvSpPr>
              <p:cNvPr id="11270" name="Text Box 4" descr="Category I&#10;"/>
              <p:cNvSpPr txBox="1">
                <a:spLocks noChangeArrowheads="1"/>
              </p:cNvSpPr>
              <p:nvPr/>
            </p:nvSpPr>
            <p:spPr bwMode="auto">
              <a:xfrm>
                <a:off x="1600200" y="1905000"/>
                <a:ext cx="1828800" cy="3968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chemeClr val="bg1"/>
                    </a:solidFill>
                    <a:latin typeface="Tahoma" pitchFamily="34" charset="0"/>
                    <a:cs typeface="Arial" charset="0"/>
                  </a:rPr>
                  <a:t>Category I</a:t>
                </a:r>
              </a:p>
            </p:txBody>
          </p:sp>
          <p:sp>
            <p:nvSpPr>
              <p:cNvPr id="11271" name="Line 5"/>
              <p:cNvSpPr>
                <a:spLocks noChangeShapeType="1"/>
              </p:cNvSpPr>
              <p:nvPr/>
            </p:nvSpPr>
            <p:spPr bwMode="auto">
              <a:xfrm>
                <a:off x="4343400" y="10668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72" name="Line 6"/>
              <p:cNvSpPr>
                <a:spLocks noChangeShapeType="1"/>
              </p:cNvSpPr>
              <p:nvPr/>
            </p:nvSpPr>
            <p:spPr bwMode="auto">
              <a:xfrm>
                <a:off x="4724400" y="10668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73" name="Line 7"/>
              <p:cNvSpPr>
                <a:spLocks noChangeShapeType="1"/>
              </p:cNvSpPr>
              <p:nvPr/>
            </p:nvSpPr>
            <p:spPr bwMode="auto">
              <a:xfrm>
                <a:off x="4724400" y="1524000"/>
                <a:ext cx="1676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74" name="Line 8"/>
              <p:cNvSpPr>
                <a:spLocks noChangeShapeType="1"/>
              </p:cNvSpPr>
              <p:nvPr/>
            </p:nvSpPr>
            <p:spPr bwMode="auto">
              <a:xfrm flipH="1">
                <a:off x="2667000" y="1524000"/>
                <a:ext cx="1676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75" name="Line 9"/>
              <p:cNvSpPr>
                <a:spLocks noChangeShapeType="1"/>
              </p:cNvSpPr>
              <p:nvPr/>
            </p:nvSpPr>
            <p:spPr bwMode="auto">
              <a:xfrm>
                <a:off x="2667000" y="15240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1276" name="Line 10"/>
              <p:cNvSpPr>
                <a:spLocks noChangeShapeType="1"/>
              </p:cNvSpPr>
              <p:nvPr/>
            </p:nvSpPr>
            <p:spPr bwMode="auto">
              <a:xfrm>
                <a:off x="6400800" y="15240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1277" name="Text Box 11" descr="Drugs with no withdrawal period required at the lowest use level for each species for which they are approved&#10;"/>
              <p:cNvSpPr txBox="1">
                <a:spLocks noChangeArrowheads="1"/>
              </p:cNvSpPr>
              <p:nvPr/>
            </p:nvSpPr>
            <p:spPr bwMode="auto">
              <a:xfrm>
                <a:off x="914400" y="2819400"/>
                <a:ext cx="3352800" cy="9429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with no withdrawal period required at the lowest use level for each species for which they are approved</a:t>
                </a:r>
              </a:p>
            </p:txBody>
          </p:sp>
          <p:sp>
            <p:nvSpPr>
              <p:cNvPr id="11278" name="Text Box 12" descr="Drugs with a withdrawal period required at the lowest use level for at least one of the species for which they are approved&#10;"/>
              <p:cNvSpPr txBox="1">
                <a:spLocks noChangeArrowheads="1"/>
              </p:cNvSpPr>
              <p:nvPr/>
            </p:nvSpPr>
            <p:spPr bwMode="auto">
              <a:xfrm>
                <a:off x="4876800" y="2819400"/>
                <a:ext cx="3352800" cy="942975"/>
              </a:xfrm>
              <a:prstGeom prst="rect">
                <a:avLst/>
              </a:prstGeom>
              <a:solidFill>
                <a:srgbClr val="FF66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with a withdrawal period required at the lowest use level for at least one of the species for which they are approved</a:t>
                </a:r>
              </a:p>
            </p:txBody>
          </p:sp>
          <p:sp>
            <p:nvSpPr>
              <p:cNvPr id="11279" name="Text Box 13" descr="Drugs regulated on a “no-residue” basis or  with a “zero” tolerance level because of a carcinogenic concern&#10;"/>
              <p:cNvSpPr txBox="1">
                <a:spLocks noChangeArrowheads="1"/>
              </p:cNvSpPr>
              <p:nvPr/>
            </p:nvSpPr>
            <p:spPr bwMode="auto">
              <a:xfrm>
                <a:off x="4876800" y="3962400"/>
                <a:ext cx="3352800" cy="739775"/>
              </a:xfrm>
              <a:prstGeom prst="rect">
                <a:avLst/>
              </a:prstGeom>
              <a:solidFill>
                <a:srgbClr val="FF6600"/>
              </a:solidFill>
              <a:ln w="9525" algn="ctr">
                <a:solidFill>
                  <a:srgbClr val="000000"/>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regulated on a “no-residue” basis or  with a “zero” tolerance level because of a carcinogenic concern</a:t>
                </a:r>
              </a:p>
            </p:txBody>
          </p:sp>
          <p:sp>
            <p:nvSpPr>
              <p:cNvPr id="11280" name="Text Box 14" descr="Drugs that are veterinary feed directive&#10;"/>
              <p:cNvSpPr txBox="1">
                <a:spLocks noChangeArrowheads="1"/>
              </p:cNvSpPr>
              <p:nvPr/>
            </p:nvSpPr>
            <p:spPr bwMode="auto">
              <a:xfrm>
                <a:off x="4876800" y="4876800"/>
                <a:ext cx="3352800" cy="527050"/>
              </a:xfrm>
              <a:prstGeom prst="rect">
                <a:avLst/>
              </a:prstGeom>
              <a:solidFill>
                <a:srgbClr val="FF6600"/>
              </a:solidFill>
              <a:ln w="9525" algn="ctr">
                <a:solidFill>
                  <a:srgbClr val="000000"/>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a:solidFill>
                      <a:srgbClr val="000000"/>
                    </a:solidFill>
                  </a:rPr>
                  <a:t>Drugs that are veterinary feed directive</a:t>
                </a:r>
              </a:p>
            </p:txBody>
          </p:sp>
          <p:sp>
            <p:nvSpPr>
              <p:cNvPr id="11281" name="Line 15"/>
              <p:cNvSpPr>
                <a:spLocks noChangeShapeType="1"/>
              </p:cNvSpPr>
              <p:nvPr/>
            </p:nvSpPr>
            <p:spPr bwMode="auto">
              <a:xfrm flipH="1">
                <a:off x="609600" y="2057400"/>
                <a:ext cx="990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82" name="Line 16"/>
              <p:cNvSpPr>
                <a:spLocks noChangeShapeType="1"/>
              </p:cNvSpPr>
              <p:nvPr/>
            </p:nvSpPr>
            <p:spPr bwMode="auto">
              <a:xfrm>
                <a:off x="609600" y="2057400"/>
                <a:ext cx="0" cy="1219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83" name="Line 17"/>
              <p:cNvSpPr>
                <a:spLocks noChangeShapeType="1"/>
              </p:cNvSpPr>
              <p:nvPr/>
            </p:nvSpPr>
            <p:spPr bwMode="auto">
              <a:xfrm>
                <a:off x="609600" y="32766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84" name="Line 18"/>
              <p:cNvSpPr>
                <a:spLocks noChangeShapeType="1"/>
              </p:cNvSpPr>
              <p:nvPr/>
            </p:nvSpPr>
            <p:spPr bwMode="auto">
              <a:xfrm>
                <a:off x="7467600" y="20574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85" name="Line 19"/>
              <p:cNvSpPr>
                <a:spLocks noChangeShapeType="1"/>
              </p:cNvSpPr>
              <p:nvPr/>
            </p:nvSpPr>
            <p:spPr bwMode="auto">
              <a:xfrm>
                <a:off x="8534400" y="2057400"/>
                <a:ext cx="0" cy="2057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86" name="Line 20"/>
              <p:cNvSpPr>
                <a:spLocks noChangeShapeType="1"/>
              </p:cNvSpPr>
              <p:nvPr/>
            </p:nvSpPr>
            <p:spPr bwMode="auto">
              <a:xfrm flipH="1">
                <a:off x="8229600" y="5105400"/>
                <a:ext cx="152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87" name="Line 21"/>
              <p:cNvSpPr>
                <a:spLocks noChangeShapeType="1"/>
              </p:cNvSpPr>
              <p:nvPr/>
            </p:nvSpPr>
            <p:spPr bwMode="auto">
              <a:xfrm flipH="1">
                <a:off x="8229600" y="4267200"/>
                <a:ext cx="152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88" name="Line 22"/>
              <p:cNvSpPr>
                <a:spLocks noChangeShapeType="1"/>
              </p:cNvSpPr>
              <p:nvPr/>
            </p:nvSpPr>
            <p:spPr bwMode="auto">
              <a:xfrm flipH="1">
                <a:off x="8229600" y="3276600"/>
                <a:ext cx="152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89" name="AutoShape 23"/>
              <p:cNvSpPr>
                <a:spLocks/>
              </p:cNvSpPr>
              <p:nvPr/>
            </p:nvSpPr>
            <p:spPr bwMode="auto">
              <a:xfrm rot="5400000">
                <a:off x="4419600" y="2438400"/>
                <a:ext cx="304800" cy="7315200"/>
              </a:xfrm>
              <a:prstGeom prst="rightBrace">
                <a:avLst>
                  <a:gd name="adj1" fmla="val 200000"/>
                  <a:gd name="adj2" fmla="val 5069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1290" name="Text Box 24" descr="Level of risk&#10;"/>
              <p:cNvSpPr txBox="1">
                <a:spLocks noChangeArrowheads="1"/>
              </p:cNvSpPr>
              <p:nvPr/>
            </p:nvSpPr>
            <p:spPr bwMode="auto">
              <a:xfrm>
                <a:off x="3810000" y="6324600"/>
                <a:ext cx="1752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Level of risk</a:t>
                </a:r>
              </a:p>
            </p:txBody>
          </p:sp>
          <p:sp>
            <p:nvSpPr>
              <p:cNvPr id="11291" name="Line 26"/>
              <p:cNvSpPr>
                <a:spLocks noChangeShapeType="1"/>
              </p:cNvSpPr>
              <p:nvPr/>
            </p:nvSpPr>
            <p:spPr bwMode="auto">
              <a:xfrm>
                <a:off x="8382000" y="3276600"/>
                <a:ext cx="0" cy="1828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1267" name="Line 27"/>
            <p:cNvSpPr>
              <a:spLocks noChangeShapeType="1"/>
            </p:cNvSpPr>
            <p:nvPr/>
          </p:nvSpPr>
          <p:spPr bwMode="auto">
            <a:xfrm>
              <a:off x="8382000" y="4114800"/>
              <a:ext cx="152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 name="Title 3"/>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Shimmer">
  <a:themeElements>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Shimme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7591</TotalTime>
  <Words>2462</Words>
  <Application>Microsoft Office PowerPoint</Application>
  <PresentationFormat>On-screen Show (4:3)</PresentationFormat>
  <Paragraphs>504</Paragraphs>
  <Slides>50</Slides>
  <Notes>26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50</vt:i4>
      </vt:variant>
    </vt:vector>
  </HeadingPairs>
  <TitlesOfParts>
    <vt:vector size="52" baseType="lpstr">
      <vt:lpstr>Shimmer</vt:lpstr>
      <vt:lpstr>Clip</vt:lpstr>
      <vt:lpstr>Medicated Feeds Overview</vt:lpstr>
      <vt:lpstr>Agenda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Types of Distribution</vt:lpstr>
      <vt:lpstr>Medicated Products   Type A medicated article    Type B medicated feed   Type C medicated feed </vt:lpstr>
      <vt:lpstr>Medicated Products   Type A medicated article   is a new animal drug </vt:lpstr>
      <vt:lpstr>A new animal drug is….</vt:lpstr>
      <vt:lpstr>Medicated Products     Type A medicated article   is a new animal drug  with or without inactive ingredients  intended for use in animal feed  intended solely for further manufacture </vt:lpstr>
      <vt:lpstr>Medicated Products   Type A medicated article is used to make  another Type A medicated article   a Type B medicated feed  a Type C medicated feed </vt:lpstr>
      <vt:lpstr>Animal feed is...</vt:lpstr>
      <vt:lpstr>Medicated Products</vt:lpstr>
      <vt:lpstr>Type B Medicated Feed</vt:lpstr>
      <vt:lpstr>Type B Medicated Feed</vt:lpstr>
      <vt:lpstr>Type B Medicated Feed</vt:lpstr>
      <vt:lpstr>Components of a Type B Blue Bird Label </vt:lpstr>
      <vt:lpstr>Type C Medicated Feed</vt:lpstr>
      <vt:lpstr>Type C Medicated Feed </vt:lpstr>
      <vt:lpstr>Components of a Type C Blue Bird Label </vt:lpstr>
      <vt:lpstr>Major differences between Type B and Type C medicated feed labels</vt:lpstr>
      <vt:lpstr>FDA’s animal drug approval process (basics)</vt:lpstr>
      <vt:lpstr>New Animal Drug Application (NADA)</vt:lpstr>
      <vt:lpstr> The Federal Food, Drug, and Cosmetic Act</vt:lpstr>
      <vt:lpstr> The Federal Food, Drug, and Cosmetic Act</vt:lpstr>
      <vt:lpstr> The Federal Food, Drug, and Cosmetic Act</vt:lpstr>
      <vt:lpstr> The Federal Food, Drug, and Cosmetic Act</vt:lpstr>
      <vt:lpstr>The Federal Food, Drug, and Cosmetic Act</vt:lpstr>
      <vt:lpstr>The Federal Food, Drug, and Cosmetic Act</vt:lpstr>
      <vt:lpstr>The Federal Food, Drug, and Cosmetic Act</vt:lpstr>
      <vt:lpstr>Label review  </vt:lpstr>
      <vt:lpstr>Label review  </vt:lpstr>
      <vt:lpstr>Label review  </vt:lpstr>
      <vt:lpstr>Label review  </vt:lpstr>
      <vt:lpstr>Labeling of Medicated Products </vt:lpstr>
      <vt:lpstr>NADA Regulation</vt:lpstr>
      <vt:lpstr>Medicated Products </vt:lpstr>
      <vt:lpstr>Label Review</vt:lpstr>
      <vt:lpstr>Blue Bird Label </vt:lpstr>
      <vt:lpstr>Brand Label </vt:lpstr>
      <vt:lpstr>Blue Bird v Brand label </vt:lpstr>
      <vt:lpstr>Comparison between Blue Bird and Brand labels</vt:lpstr>
      <vt:lpstr>PowerPoint Presentation</vt:lpstr>
    </vt:vector>
  </TitlesOfParts>
  <Company>CVM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discussion on the regulation of medicated feed</dc:title>
  <dc:subject>AAVPT Veterinary Drug Regulatory Life Cycle</dc:subject>
  <dc:creator>FDA/CVM/OSC</dc:creator>
  <cp:keywords>Regulation of Medicated feed</cp:keywords>
  <cp:lastModifiedBy>Almeter, Brian </cp:lastModifiedBy>
  <cp:revision>142</cp:revision>
  <cp:lastPrinted>2010-10-26T17:29:09Z</cp:lastPrinted>
  <dcterms:created xsi:type="dcterms:W3CDTF">2003-12-01T19:08:08Z</dcterms:created>
  <dcterms:modified xsi:type="dcterms:W3CDTF">2013-03-08T20:43:28Z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