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75" r:id="rId4"/>
    <p:sldId id="277" r:id="rId5"/>
    <p:sldId id="269" r:id="rId6"/>
    <p:sldId id="258" r:id="rId7"/>
    <p:sldId id="271" r:id="rId8"/>
    <p:sldId id="270" r:id="rId9"/>
    <p:sldId id="272" r:id="rId10"/>
    <p:sldId id="263" r:id="rId11"/>
    <p:sldId id="264" r:id="rId12"/>
    <p:sldId id="273" r:id="rId13"/>
    <p:sldId id="265" r:id="rId14"/>
    <p:sldId id="267" r:id="rId15"/>
    <p:sldId id="278" r:id="rId16"/>
    <p:sldId id="279" r:id="rId17"/>
    <p:sldId id="315" r:id="rId18"/>
    <p:sldId id="280" r:id="rId19"/>
    <p:sldId id="281" r:id="rId20"/>
    <p:sldId id="283" r:id="rId21"/>
    <p:sldId id="284" r:id="rId22"/>
    <p:sldId id="285" r:id="rId23"/>
    <p:sldId id="286" r:id="rId24"/>
    <p:sldId id="292" r:id="rId25"/>
    <p:sldId id="293" r:id="rId26"/>
    <p:sldId id="290" r:id="rId27"/>
    <p:sldId id="297" r:id="rId28"/>
    <p:sldId id="282" r:id="rId29"/>
    <p:sldId id="291" r:id="rId30"/>
    <p:sldId id="295" r:id="rId31"/>
    <p:sldId id="296" r:id="rId32"/>
    <p:sldId id="289" r:id="rId33"/>
    <p:sldId id="316" r:id="rId34"/>
    <p:sldId id="317" r:id="rId35"/>
    <p:sldId id="299" r:id="rId36"/>
    <p:sldId id="301" r:id="rId37"/>
    <p:sldId id="300" r:id="rId38"/>
    <p:sldId id="302" r:id="rId39"/>
    <p:sldId id="303" r:id="rId40"/>
    <p:sldId id="304" r:id="rId41"/>
    <p:sldId id="305" r:id="rId42"/>
    <p:sldId id="306" r:id="rId43"/>
    <p:sldId id="318" r:id="rId44"/>
    <p:sldId id="307" r:id="rId45"/>
    <p:sldId id="309" r:id="rId46"/>
    <p:sldId id="310" r:id="rId47"/>
    <p:sldId id="311" r:id="rId48"/>
    <p:sldId id="312" r:id="rId49"/>
    <p:sldId id="314" r:id="rId5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F67D21D9-E804-4D8D-AE2B-DC5AD80F16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3716CD41-F5CB-4474-BD94-A9EAC3CC9E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B2F2C-4730-4FBE-8040-9E8CCA846981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F4F62-9F7B-44EB-AF84-65AD6D1824EC}" type="slidenum">
              <a:rPr lang="en-US"/>
              <a:pPr/>
              <a:t>10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B21C4-4016-447C-858B-B39A5A24BFBA}" type="slidenum">
              <a:rPr lang="en-US"/>
              <a:pPr/>
              <a:t>11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118FD-FBD6-41A8-A024-91D9AED2FFA2}" type="slidenum">
              <a:rPr lang="en-US"/>
              <a:pPr/>
              <a:t>12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FFEE8-9B0F-4584-93B1-BDC1608F6E42}" type="slidenum">
              <a:rPr lang="en-US"/>
              <a:pPr/>
              <a:t>13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967F1-C425-47BD-93B3-33A958CE83D5}" type="slidenum">
              <a:rPr lang="en-US"/>
              <a:pPr/>
              <a:t>14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90ED46-C8B6-44F3-A609-ABFA174583EF}" type="slidenum">
              <a:rPr lang="en-US"/>
              <a:pPr/>
              <a:t>15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888B2-C9F6-4A48-9B55-46933CA39BAC}" type="slidenum">
              <a:rPr lang="en-US"/>
              <a:pPr/>
              <a:t>16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FB9EA-1BC2-4CEB-8F5E-DBB6551BEFD0}" type="slidenum">
              <a:rPr lang="en-US"/>
              <a:pPr/>
              <a:t>17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738706-6699-4B64-BDDE-F7EDA3975E2C}" type="slidenum">
              <a:rPr lang="en-US"/>
              <a:pPr/>
              <a:t>18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E6C7D-B0ED-4ABB-9121-83735B4EF89F}" type="slidenum">
              <a:rPr lang="en-US"/>
              <a:pPr/>
              <a:t>19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19681E-7D14-497C-BC69-38F4F870BC4F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78ABF-C98C-4ABD-8A9F-D8D045494523}" type="slidenum">
              <a:rPr lang="en-US"/>
              <a:pPr/>
              <a:t>20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8F74A4-C406-4D2C-B487-56185A85FD27}" type="slidenum">
              <a:rPr lang="en-US"/>
              <a:pPr/>
              <a:t>21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FB81C-532D-426E-A8E2-8588D19E3C8E}" type="slidenum">
              <a:rPr lang="en-US"/>
              <a:pPr/>
              <a:t>22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C2FD6-951A-4876-BBC0-50926637D4CE}" type="slidenum">
              <a:rPr lang="en-US"/>
              <a:pPr/>
              <a:t>23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1A0756-60F9-4A31-841C-7A8185236FEA}" type="slidenum">
              <a:rPr lang="en-US"/>
              <a:pPr/>
              <a:t>24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64666-A585-482B-A39D-544101B1B57B}" type="slidenum">
              <a:rPr lang="en-US"/>
              <a:pPr/>
              <a:t>25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1DA53C-684C-481F-B5BB-7F2B97160E73}" type="slidenum">
              <a:rPr lang="en-US"/>
              <a:pPr/>
              <a:t>26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316414-E068-4820-A504-8F0216C06F61}" type="slidenum">
              <a:rPr lang="en-US"/>
              <a:pPr/>
              <a:t>27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29D034-6540-4A06-8EBB-F81C7516FEEB}" type="slidenum">
              <a:rPr lang="en-US"/>
              <a:pPr/>
              <a:t>28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581065-941D-4E16-987F-56ECD0E65352}" type="slidenum">
              <a:rPr lang="en-US"/>
              <a:pPr/>
              <a:t>29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B52F2-457C-4553-AA96-6AE07724B552}" type="slidenum">
              <a:rPr lang="en-US"/>
              <a:pPr/>
              <a:t>3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97534-3DD3-4B5D-A409-C683A0D1A8A1}" type="slidenum">
              <a:rPr lang="en-US"/>
              <a:pPr/>
              <a:t>30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6DC4E-349C-48E6-94CD-0BC4BF303303}" type="slidenum">
              <a:rPr lang="en-US"/>
              <a:pPr/>
              <a:t>31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DDF77-FAAF-4276-9AF8-A7CFF0A04F9B}" type="slidenum">
              <a:rPr lang="en-US"/>
              <a:pPr/>
              <a:t>32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91935-CACD-4497-960C-524F31E48DE3}" type="slidenum">
              <a:rPr lang="en-US"/>
              <a:pPr/>
              <a:t>33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31A0F-37EA-4E0C-88C2-E7A726600715}" type="slidenum">
              <a:rPr lang="en-US"/>
              <a:pPr/>
              <a:t>34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8578F-3316-41C3-AA57-1AE59210532C}" type="slidenum">
              <a:rPr lang="en-US"/>
              <a:pPr/>
              <a:t>35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73F890-218D-49A9-BCC9-7462D31E045D}" type="slidenum">
              <a:rPr lang="en-US"/>
              <a:pPr/>
              <a:t>36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057010-028B-4718-91EE-6D2FD8022F06}" type="slidenum">
              <a:rPr lang="en-US"/>
              <a:pPr/>
              <a:t>37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D509E-5B68-4EDA-9FDA-6296FAD5DE6B}" type="slidenum">
              <a:rPr lang="en-US"/>
              <a:pPr/>
              <a:t>38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23BF7-594B-464E-B6CD-C92BDF6AB4F0}" type="slidenum">
              <a:rPr lang="en-US"/>
              <a:pPr/>
              <a:t>39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BA1223-9F57-4FF9-9B3D-7AFDD0B1B86D}" type="slidenum">
              <a:rPr lang="en-US"/>
              <a:pPr/>
              <a:t>4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B7A510-1617-442D-A103-CA4A5CD49284}" type="slidenum">
              <a:rPr lang="en-US"/>
              <a:pPr/>
              <a:t>40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D32AB-446F-45F4-ACE2-9715CD288D3F}" type="slidenum">
              <a:rPr lang="en-US"/>
              <a:pPr/>
              <a:t>41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D6F6C-638C-4CFF-918A-F10E26E0A805}" type="slidenum">
              <a:rPr lang="en-US"/>
              <a:pPr/>
              <a:t>42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DBCC7-614E-44E5-B978-8D7CE80952C6}" type="slidenum">
              <a:rPr lang="en-US"/>
              <a:pPr/>
              <a:t>43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7A92B4-5376-490B-9884-F099481BD003}" type="slidenum">
              <a:rPr lang="en-US"/>
              <a:pPr/>
              <a:t>44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E771FA-3215-42B7-9EB4-D5EEFF4334DC}" type="slidenum">
              <a:rPr lang="en-US"/>
              <a:pPr/>
              <a:t>45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80B809-BB2F-4D7D-B298-A52C3E81CD09}" type="slidenum">
              <a:rPr lang="en-US"/>
              <a:pPr/>
              <a:t>46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30223-1B44-4D47-A774-02ABCDBE0B17}" type="slidenum">
              <a:rPr lang="en-US"/>
              <a:pPr/>
              <a:t>47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6D2CAA-67D0-4B11-AE2B-97BAAFA97286}" type="slidenum">
              <a:rPr lang="en-US"/>
              <a:pPr/>
              <a:t>48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FBE44-497A-4273-A10D-53968F4574B5}" type="slidenum">
              <a:rPr lang="en-US"/>
              <a:pPr/>
              <a:t>49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DDFA9E-5A6D-404C-8FC4-E0C819DE556A}" type="slidenum">
              <a:rPr lang="en-US"/>
              <a:pPr/>
              <a:t>5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858DC-396C-427C-9C73-847046AED3DA}" type="slidenum">
              <a:rPr lang="en-US"/>
              <a:pPr/>
              <a:t>6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9C3B0E-5CD3-440D-BB74-06FC9DE01CC0}" type="slidenum">
              <a:rPr lang="en-US"/>
              <a:pPr/>
              <a:t>7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914EA2-B341-461D-A17C-7E4145DC7603}" type="slidenum">
              <a:rPr lang="en-US"/>
              <a:pPr/>
              <a:t>8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505FD-724C-4BBB-BF3D-8D7C303B1F35}" type="slidenum">
              <a:rPr lang="en-US"/>
              <a:pPr/>
              <a:t>9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88FF0-6B53-4633-98B7-C0D4FAC960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270FF-5092-4D5B-82A3-BC3A923B1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5D9D2-3EA6-4028-BAEF-DE3964F618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8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3AEA6-2A88-475A-A043-8333DC48FF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14E91-360C-4552-906F-4BE5B48FF2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4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4124A-6C5F-4D7B-A2D3-F31305D088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8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08669-E873-4FA8-9340-69BEC5EF3E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7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2A215-0A9B-4542-943A-051441240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7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C3D2C-2702-4D43-9C5E-966882FCBE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4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90BD8-70AA-4619-8BA9-39810BD38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9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CC4F8-C2E8-465F-8BA9-10821E234F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990000"/>
                </a:solidFill>
              </a:defRPr>
            </a:lvl1pPr>
          </a:lstStyle>
          <a:p>
            <a:r>
              <a:rPr lang="en-US"/>
              <a:t>3 March 2011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990000"/>
                </a:solidFill>
              </a:defRPr>
            </a:lvl1pPr>
          </a:lstStyle>
          <a:p>
            <a:r>
              <a:rPr lang="en-US"/>
              <a:t>AAVPT Veterinary Drug Regulatory Cycle (A to Z)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0000"/>
                </a:solidFill>
              </a:defRPr>
            </a:lvl1pPr>
          </a:lstStyle>
          <a:p>
            <a:fld id="{2B6C1C8A-4401-4157-A5E7-35ED12858D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10.htm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23.htm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23.htm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8/ucm1048148.htm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43.htm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43.htm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43.htm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43.htm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7/ucm076443.htm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5/ucm075704.htm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5/ucm075704.htm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5/ucm075704.htm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ICECI/EnforcementActions/WarningLetters/2005/ucm075704.htm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89FE-4BB1-4F87-9D62-41589253CD58}" type="slidenum">
              <a:rPr lang="en-US"/>
              <a:pPr/>
              <a:t>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Mike Murphy DVM, JD, PhD</a:t>
            </a:r>
          </a:p>
          <a:p>
            <a:r>
              <a:rPr lang="en-US" sz="2400">
                <a:solidFill>
                  <a:schemeClr val="bg1"/>
                </a:solidFill>
              </a:rPr>
              <a:t>Veterinary Medical Officer</a:t>
            </a:r>
          </a:p>
          <a:p>
            <a:r>
              <a:rPr lang="en-US" sz="2400">
                <a:solidFill>
                  <a:schemeClr val="bg1"/>
                </a:solidFill>
              </a:rPr>
              <a:t>Division of Surveillance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Advertising Issues, 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Effectiveness Claims</a:t>
            </a:r>
          </a:p>
        </p:txBody>
      </p:sp>
      <p:pic>
        <p:nvPicPr>
          <p:cNvPr id="2055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3CA36-D181-4255-95D0-C937681DCDE6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21 U.S.C.  § 352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1600">
                <a:solidFill>
                  <a:schemeClr val="bg1"/>
                </a:solidFill>
              </a:rPr>
              <a:t>TITLE 21--FOOD AND DRUGS</a:t>
            </a:r>
          </a:p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             CHAPTER 9--FEDERAL FOOD, DRUG, AND COSMETIC ACT</a:t>
            </a:r>
          </a:p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                     SUBCHAPTER V--DRUGS AND DEVICES</a:t>
            </a:r>
          </a:p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                        Part A--Drugs and Devices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Sec. 352. Misbranded drugs and devices</a:t>
            </a:r>
          </a:p>
          <a:p>
            <a:pPr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    A drug or device</a:t>
            </a:r>
          </a:p>
          <a:p>
            <a:pPr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 </a:t>
            </a:r>
            <a:r>
              <a:rPr lang="en-US" sz="2400" b="1" u="sng">
                <a:solidFill>
                  <a:schemeClr val="bg1"/>
                </a:solidFill>
              </a:rPr>
              <a:t>shall</a:t>
            </a:r>
            <a:r>
              <a:rPr lang="en-US" sz="2400" b="1">
                <a:solidFill>
                  <a:schemeClr val="bg1"/>
                </a:solidFill>
              </a:rPr>
              <a:t> be deemed to be </a:t>
            </a:r>
            <a:r>
              <a:rPr lang="en-US" sz="2400" b="1" u="sng">
                <a:solidFill>
                  <a:schemeClr val="bg1"/>
                </a:solidFill>
              </a:rPr>
              <a:t>misbranded</a:t>
            </a:r>
            <a:r>
              <a:rPr lang="en-US" sz="2000" b="1">
                <a:solidFill>
                  <a:schemeClr val="bg1"/>
                </a:solidFill>
              </a:rPr>
              <a:t>—</a:t>
            </a:r>
          </a:p>
          <a:p>
            <a:pPr algn="l">
              <a:lnSpc>
                <a:spcPct val="80000"/>
              </a:lnSpc>
            </a:pPr>
            <a:endParaRPr lang="en-US" sz="20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(n) Prescription drug advertisements: established name; quantitative formula; side effects, contraindications, and </a:t>
            </a:r>
            <a:r>
              <a:rPr lang="en-US" sz="2800" b="1" u="sng">
                <a:solidFill>
                  <a:schemeClr val="bg1"/>
                </a:solidFill>
              </a:rPr>
              <a:t>effectiveness;</a:t>
            </a:r>
            <a:r>
              <a:rPr lang="en-US" sz="2000" b="1">
                <a:solidFill>
                  <a:schemeClr val="bg1"/>
                </a:solidFill>
              </a:rPr>
              <a:t> prior approval; </a:t>
            </a:r>
            <a:r>
              <a:rPr lang="en-US" sz="2800" b="1" u="sng">
                <a:solidFill>
                  <a:schemeClr val="bg1"/>
                </a:solidFill>
              </a:rPr>
              <a:t>false advertising</a:t>
            </a:r>
            <a:r>
              <a:rPr lang="en-US" sz="2000" b="1">
                <a:solidFill>
                  <a:schemeClr val="bg1"/>
                </a:solidFill>
              </a:rPr>
              <a:t>; labeling; construction of the Convention on Psychotropic Substances</a:t>
            </a:r>
          </a:p>
          <a:p>
            <a:pPr algn="l">
              <a:lnSpc>
                <a:spcPct val="80000"/>
              </a:lnSpc>
            </a:pPr>
            <a:endParaRPr lang="en-US" sz="2000" b="1">
              <a:solidFill>
                <a:schemeClr val="bg1"/>
              </a:solidFill>
            </a:endParaRPr>
          </a:p>
        </p:txBody>
      </p:sp>
      <p:pic>
        <p:nvPicPr>
          <p:cNvPr id="922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922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F3DDE-9932-4B2E-A1DD-2562D9C4B471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 marL="381000" indent="-381000">
              <a:lnSpc>
                <a:spcPct val="80000"/>
              </a:lnSpc>
            </a:pPr>
            <a:r>
              <a:rPr lang="en-US" sz="900">
                <a:solidFill>
                  <a:schemeClr val="bg1"/>
                </a:solidFill>
              </a:rPr>
              <a:t>21 U.S.C. § 352</a:t>
            </a:r>
          </a:p>
          <a:p>
            <a:pPr marL="381000" indent="-381000">
              <a:lnSpc>
                <a:spcPct val="80000"/>
              </a:lnSpc>
            </a:pPr>
            <a:r>
              <a:rPr lang="en-US" sz="900">
                <a:solidFill>
                  <a:schemeClr val="bg1"/>
                </a:solidFill>
              </a:rPr>
              <a:t> </a:t>
            </a:r>
            <a:r>
              <a:rPr lang="en-US" sz="1000">
                <a:solidFill>
                  <a:schemeClr val="bg1"/>
                </a:solidFill>
              </a:rPr>
              <a:t>TITLE 21--FOOD AND DRUGS</a:t>
            </a:r>
          </a:p>
          <a:p>
            <a:pPr marL="381000" indent="-381000">
              <a:lnSpc>
                <a:spcPct val="80000"/>
              </a:lnSpc>
            </a:pPr>
            <a:r>
              <a:rPr lang="en-US" sz="1000">
                <a:solidFill>
                  <a:schemeClr val="bg1"/>
                </a:solidFill>
              </a:rPr>
              <a:t>             CHAPTER 9--FEDERAL FOOD, DRUG, AND COSMETIC ACT</a:t>
            </a:r>
          </a:p>
          <a:p>
            <a:pPr marL="381000" indent="-381000">
              <a:lnSpc>
                <a:spcPct val="80000"/>
              </a:lnSpc>
            </a:pPr>
            <a:r>
              <a:rPr lang="en-US" sz="1000">
                <a:solidFill>
                  <a:schemeClr val="bg1"/>
                </a:solidFill>
              </a:rPr>
              <a:t>                     SUBCHAPTER V--DRUGS AND DEVICES</a:t>
            </a:r>
          </a:p>
          <a:p>
            <a:pPr marL="381000" indent="-381000">
              <a:lnSpc>
                <a:spcPct val="80000"/>
              </a:lnSpc>
            </a:pPr>
            <a:r>
              <a:rPr lang="en-US" sz="1000">
                <a:solidFill>
                  <a:schemeClr val="bg1"/>
                </a:solidFill>
              </a:rPr>
              <a:t>                        Part A--Drugs and Devices</a:t>
            </a:r>
          </a:p>
          <a:p>
            <a:pPr marL="381000" indent="-381000" algn="l">
              <a:lnSpc>
                <a:spcPct val="80000"/>
              </a:lnSpc>
            </a:pPr>
            <a:endParaRPr lang="en-US" sz="900">
              <a:solidFill>
                <a:schemeClr val="bg1"/>
              </a:solidFill>
            </a:endParaRPr>
          </a:p>
          <a:p>
            <a:pPr marL="381000" indent="-381000" algn="l">
              <a:lnSpc>
                <a:spcPct val="80000"/>
              </a:lnSpc>
            </a:pPr>
            <a:r>
              <a:rPr lang="en-US" sz="900">
                <a:solidFill>
                  <a:schemeClr val="bg1"/>
                </a:solidFill>
              </a:rPr>
              <a:t>Sec. 352. Misbranded drugs and devices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900">
                <a:solidFill>
                  <a:schemeClr val="bg1"/>
                </a:solidFill>
              </a:rPr>
              <a:t>    </a:t>
            </a:r>
            <a:r>
              <a:rPr lang="en-US" sz="900" b="1">
                <a:solidFill>
                  <a:schemeClr val="bg1"/>
                </a:solidFill>
              </a:rPr>
              <a:t>A drug or device </a:t>
            </a:r>
            <a:r>
              <a:rPr lang="en-US" sz="1200" b="1" u="sng">
                <a:solidFill>
                  <a:schemeClr val="bg1"/>
                </a:solidFill>
              </a:rPr>
              <a:t>shall be deemed to be misbranded-</a:t>
            </a:r>
            <a:r>
              <a:rPr lang="en-US" sz="900" b="1">
                <a:solidFill>
                  <a:schemeClr val="bg1"/>
                </a:solidFill>
              </a:rPr>
              <a:t>-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900" b="1">
                <a:solidFill>
                  <a:schemeClr val="bg1"/>
                </a:solidFill>
              </a:rPr>
              <a:t>(n) Prescription drug advertisements: established name; quantitative formula; side effects, contraindications, and effectiveness; prior approval; false advertising; labeling; construction of the  Convention on Psychotropic Substances</a:t>
            </a:r>
          </a:p>
          <a:p>
            <a:pPr marL="381000" indent="-381000" algn="l">
              <a:lnSpc>
                <a:spcPct val="80000"/>
              </a:lnSpc>
            </a:pPr>
            <a:endParaRPr lang="en-US" sz="900" b="1">
              <a:solidFill>
                <a:schemeClr val="bg1"/>
              </a:solidFill>
            </a:endParaRPr>
          </a:p>
          <a:p>
            <a:pPr marL="381000" indent="-381000" algn="l">
              <a:lnSpc>
                <a:spcPct val="80000"/>
              </a:lnSpc>
            </a:pPr>
            <a:r>
              <a:rPr lang="en-US" sz="900">
                <a:solidFill>
                  <a:schemeClr val="bg1"/>
                </a:solidFill>
              </a:rPr>
              <a:t> </a:t>
            </a:r>
            <a:r>
              <a:rPr lang="en-US" sz="1400" b="1">
                <a:solidFill>
                  <a:schemeClr val="bg1"/>
                </a:solidFill>
              </a:rPr>
              <a:t>In the case of any prescription drug distributed or offered for sale in any State, unless the manufacturer, packer, or distributor thereof includes in </a:t>
            </a:r>
            <a:r>
              <a:rPr lang="en-US" sz="2000" b="1" u="sng">
                <a:solidFill>
                  <a:schemeClr val="bg1"/>
                </a:solidFill>
              </a:rPr>
              <a:t>all advertisements and other descriptive printed matter</a:t>
            </a:r>
            <a:r>
              <a:rPr lang="en-US" sz="1400" b="1">
                <a:solidFill>
                  <a:schemeClr val="bg1"/>
                </a:solidFill>
              </a:rPr>
              <a:t> issued or caused to be issued by the manufacturer, packer, or 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1400" b="1">
                <a:solidFill>
                  <a:schemeClr val="bg1"/>
                </a:solidFill>
              </a:rPr>
              <a:t>	distributor with respect to that drug a true statement of </a:t>
            </a:r>
          </a:p>
          <a:p>
            <a:pPr marL="381000" indent="-381000">
              <a:lnSpc>
                <a:spcPct val="80000"/>
              </a:lnSpc>
            </a:pPr>
            <a:r>
              <a:rPr lang="en-US" sz="1400" b="1">
                <a:solidFill>
                  <a:schemeClr val="bg1"/>
                </a:solidFill>
              </a:rPr>
              <a:t>…	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1400" b="1">
                <a:solidFill>
                  <a:schemeClr val="bg1"/>
                </a:solidFill>
              </a:rPr>
              <a:t>	(3) such other information in brief summary relating to side effects, contraindications, and </a:t>
            </a:r>
            <a:r>
              <a:rPr lang="en-US" sz="2400" b="1">
                <a:solidFill>
                  <a:schemeClr val="bg1"/>
                </a:solidFill>
              </a:rPr>
              <a:t>effectiveness</a:t>
            </a:r>
            <a:r>
              <a:rPr lang="en-US" sz="1400" b="1">
                <a:solidFill>
                  <a:schemeClr val="bg1"/>
                </a:solidFill>
              </a:rPr>
              <a:t> as shall be required in </a:t>
            </a:r>
            <a:r>
              <a:rPr lang="en-US" sz="2000" b="1" u="sng">
                <a:solidFill>
                  <a:schemeClr val="bg1"/>
                </a:solidFill>
              </a:rPr>
              <a:t>regulations which shall be issued by the Secretary</a:t>
            </a:r>
            <a:r>
              <a:rPr lang="en-US" sz="1400" b="1">
                <a:solidFill>
                  <a:schemeClr val="bg1"/>
                </a:solidFill>
              </a:rPr>
              <a:t> in accordance with the procedure specified in section 371(e) of this title, </a:t>
            </a:r>
          </a:p>
        </p:txBody>
      </p:sp>
      <p:pic>
        <p:nvPicPr>
          <p:cNvPr id="10245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0244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07AD-0D4F-48D4-8F20-FCE6D20C4B98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Authority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Constitution</a:t>
            </a:r>
          </a:p>
          <a:p>
            <a:r>
              <a:rPr lang="en-US">
                <a:solidFill>
                  <a:schemeClr val="bg1"/>
                </a:solidFill>
              </a:rPr>
              <a:t>Case Law</a:t>
            </a:r>
          </a:p>
          <a:p>
            <a:r>
              <a:rPr lang="en-US">
                <a:solidFill>
                  <a:schemeClr val="bg1"/>
                </a:solidFill>
              </a:rPr>
              <a:t>Statute</a:t>
            </a:r>
          </a:p>
          <a:p>
            <a:r>
              <a:rPr lang="en-US" b="1">
                <a:solidFill>
                  <a:schemeClr val="bg1"/>
                </a:solidFill>
              </a:rPr>
              <a:t>Regulations</a:t>
            </a:r>
          </a:p>
        </p:txBody>
      </p:sp>
      <p:pic>
        <p:nvPicPr>
          <p:cNvPr id="2662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sz="20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2662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2529B-34AA-474C-9B38-7B0FA0CDBEEC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 i="1">
                <a:solidFill>
                  <a:schemeClr val="bg1"/>
                </a:solidFill>
              </a:rPr>
              <a:t>“ … regulations which shall be issued by the Secretary … “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21 C.F.R. § 202.1 – </a:t>
            </a:r>
          </a:p>
          <a:p>
            <a:r>
              <a:rPr lang="en-US">
                <a:solidFill>
                  <a:schemeClr val="bg1"/>
                </a:solidFill>
              </a:rPr>
              <a:t>Prescription Drug Advertising</a:t>
            </a:r>
          </a:p>
        </p:txBody>
      </p:sp>
      <p:pic>
        <p:nvPicPr>
          <p:cNvPr id="1126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z="20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126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A976-DD62-4229-A83D-96A903034552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 marL="660400" indent="-660400">
              <a:lnSpc>
                <a:spcPct val="80000"/>
              </a:lnSpc>
            </a:pPr>
            <a:r>
              <a:rPr lang="en-US" sz="1800" dirty="0">
                <a:solidFill>
                  <a:schemeClr val="bg1"/>
                </a:solidFill>
              </a:rPr>
              <a:t>21 CFR § 202.1(e) – </a:t>
            </a:r>
          </a:p>
          <a:p>
            <a:pPr marL="660400" indent="-660400">
              <a:lnSpc>
                <a:spcPct val="80000"/>
              </a:lnSpc>
            </a:pPr>
            <a:r>
              <a:rPr lang="en-US" sz="1800" dirty="0">
                <a:solidFill>
                  <a:schemeClr val="bg1"/>
                </a:solidFill>
              </a:rPr>
              <a:t>True statement – in brief summary</a:t>
            </a:r>
          </a:p>
          <a:p>
            <a:pPr marL="660400" indent="-660400" algn="l">
              <a:lnSpc>
                <a:spcPct val="80000"/>
              </a:lnSpc>
            </a:pPr>
            <a:endParaRPr lang="en-US" sz="1600" dirty="0">
              <a:solidFill>
                <a:schemeClr val="bg1"/>
              </a:solidFill>
            </a:endParaRPr>
          </a:p>
          <a:p>
            <a:pPr marL="660400" indent="-660400" algn="l">
              <a:lnSpc>
                <a:spcPct val="80000"/>
              </a:lnSpc>
            </a:pPr>
            <a:r>
              <a:rPr lang="en-US" sz="1600" dirty="0">
                <a:solidFill>
                  <a:schemeClr val="bg1"/>
                </a:solidFill>
              </a:rPr>
              <a:t>6.	Advertisements that </a:t>
            </a:r>
            <a:r>
              <a:rPr lang="en-US" sz="2400" b="1" u="sng" dirty="0">
                <a:solidFill>
                  <a:schemeClr val="bg1"/>
                </a:solidFill>
              </a:rPr>
              <a:t>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false, lacking in fair balance, or 	otherwise misleading. </a:t>
            </a:r>
          </a:p>
          <a:p>
            <a:pPr marL="660400" indent="-660400" algn="l">
              <a:lnSpc>
                <a:spcPct val="80000"/>
              </a:lnSpc>
            </a:pPr>
            <a:endParaRPr lang="en-US" sz="1600" dirty="0">
              <a:solidFill>
                <a:schemeClr val="bg1"/>
              </a:solidFill>
            </a:endParaRPr>
          </a:p>
          <a:p>
            <a:pPr marL="660400" indent="-660400" algn="l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An advertisement for a prescription drug </a:t>
            </a:r>
            <a:r>
              <a:rPr lang="en-US" sz="2000" b="1" u="sng" dirty="0">
                <a:solidFill>
                  <a:schemeClr val="bg1"/>
                </a:solidFill>
              </a:rPr>
              <a:t>is</a:t>
            </a:r>
            <a:r>
              <a:rPr lang="en-US" sz="2000" b="1" dirty="0">
                <a:solidFill>
                  <a:schemeClr val="bg1"/>
                </a:solidFill>
              </a:rPr>
              <a:t> false, lacking in fair balance, or otherwise misleading, or otherwise </a:t>
            </a:r>
            <a:r>
              <a:rPr lang="en-US" sz="2000" b="1" dirty="0" err="1">
                <a:solidFill>
                  <a:schemeClr val="bg1"/>
                </a:solidFill>
              </a:rPr>
              <a:t>violative</a:t>
            </a:r>
            <a:r>
              <a:rPr lang="en-US" sz="2000" b="1" dirty="0">
                <a:solidFill>
                  <a:schemeClr val="bg1"/>
                </a:solidFill>
              </a:rPr>
              <a:t> of section 502(n) of the act, among other reasons, if it:</a:t>
            </a:r>
          </a:p>
          <a:p>
            <a:pPr marL="660400" indent="-660400" algn="l">
              <a:lnSpc>
                <a:spcPct val="80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 marL="660400" indent="-660400">
              <a:lnSpc>
                <a:spcPct val="80000"/>
              </a:lnSpc>
              <a:buFontTx/>
              <a:buAutoNum type="romanLcParenBoth"/>
            </a:pPr>
            <a:r>
              <a:rPr lang="en-US" sz="2000" dirty="0">
                <a:solidFill>
                  <a:schemeClr val="bg1"/>
                </a:solidFill>
              </a:rPr>
              <a:t>through      (xx)</a:t>
            </a:r>
          </a:p>
          <a:p>
            <a:pPr marL="660400" indent="-660400">
              <a:lnSpc>
                <a:spcPct val="80000"/>
              </a:lnSpc>
              <a:buFontTx/>
              <a:buAutoNum type="romanLcParenBoth"/>
            </a:pPr>
            <a:endParaRPr lang="en-US" sz="2000" dirty="0">
              <a:solidFill>
                <a:schemeClr val="bg1"/>
              </a:solidFill>
            </a:endParaRPr>
          </a:p>
          <a:p>
            <a:pPr marL="660400" indent="-660400">
              <a:lnSpc>
                <a:spcPct val="80000"/>
              </a:lnSpc>
            </a:pPr>
            <a:r>
              <a:rPr lang="en-US" sz="2000" dirty="0">
                <a:solidFill>
                  <a:schemeClr val="bg1"/>
                </a:solidFill>
              </a:rPr>
              <a:t>20 paragraphs identifying what is false or otherwise misleading follow in </a:t>
            </a:r>
            <a:r>
              <a:rPr lang="en-US" sz="2000" b="1" dirty="0">
                <a:solidFill>
                  <a:schemeClr val="bg1"/>
                </a:solidFill>
              </a:rPr>
              <a:t>21 CFR § 202.1(e)(6).</a:t>
            </a:r>
          </a:p>
          <a:p>
            <a:pPr marL="660400" indent="-660400" algn="l">
              <a:lnSpc>
                <a:spcPct val="80000"/>
              </a:lnSpc>
            </a:pPr>
            <a:r>
              <a:rPr lang="en-US" sz="2000" dirty="0"/>
              <a:t>	</a:t>
            </a:r>
          </a:p>
        </p:txBody>
      </p:sp>
      <p:pic>
        <p:nvPicPr>
          <p:cNvPr id="1331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331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8908-3689-49CC-BC95-08D5C878DC4C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 b="1">
                <a:solidFill>
                  <a:schemeClr val="bg1"/>
                </a:solidFill>
              </a:rPr>
              <a:t>New Use/Extra Label Use</a:t>
            </a:r>
          </a:p>
        </p:txBody>
      </p:sp>
      <p:pic>
        <p:nvPicPr>
          <p:cNvPr id="3482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482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1A2A8-1F9A-4272-8F01-98D75CC14F7E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Authority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Constitution</a:t>
            </a:r>
          </a:p>
          <a:p>
            <a:r>
              <a:rPr lang="en-US">
                <a:solidFill>
                  <a:schemeClr val="bg1"/>
                </a:solidFill>
              </a:rPr>
              <a:t>Case law</a:t>
            </a:r>
          </a:p>
          <a:p>
            <a:r>
              <a:rPr lang="en-US">
                <a:solidFill>
                  <a:schemeClr val="bg1"/>
                </a:solidFill>
              </a:rPr>
              <a:t>Statute</a:t>
            </a:r>
          </a:p>
          <a:p>
            <a:r>
              <a:rPr lang="en-US" b="1">
                <a:solidFill>
                  <a:schemeClr val="bg1"/>
                </a:solidFill>
              </a:rPr>
              <a:t>Regulations</a:t>
            </a:r>
          </a:p>
        </p:txBody>
      </p:sp>
      <p:pic>
        <p:nvPicPr>
          <p:cNvPr id="3686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686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A3F0-FD97-4211-A7A2-A20950E6C8B4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Authority</a:t>
            </a:r>
          </a:p>
          <a:p>
            <a:r>
              <a:rPr lang="en-US">
                <a:solidFill>
                  <a:schemeClr val="bg1"/>
                </a:solidFill>
              </a:rPr>
              <a:t>Regulations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21 CFR § 514</a:t>
            </a:r>
          </a:p>
          <a:p>
            <a:r>
              <a:rPr lang="en-US">
                <a:solidFill>
                  <a:schemeClr val="bg1"/>
                </a:solidFill>
              </a:rPr>
              <a:t>21 CFR § 530</a:t>
            </a:r>
          </a:p>
        </p:txBody>
      </p:sp>
      <p:pic>
        <p:nvPicPr>
          <p:cNvPr id="10035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0035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78D95-73AB-4DA9-8A17-A934CAF58542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21 CFR § 514.100 (d)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Evaluation and comment on application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bg1"/>
                </a:solidFill>
              </a:rPr>
              <a:t>For prescription new animal drugs:</a:t>
            </a:r>
          </a:p>
          <a:p>
            <a:pPr>
              <a:lnSpc>
                <a:spcPct val="9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400">
                <a:solidFill>
                  <a:schemeClr val="bg1"/>
                </a:solidFill>
              </a:rPr>
              <a:t>(d) The information contained in an application may be insufficient …  </a:t>
            </a:r>
          </a:p>
          <a:p>
            <a:pPr algn="l">
              <a:lnSpc>
                <a:spcPct val="9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400">
                <a:solidFill>
                  <a:schemeClr val="bg1"/>
                </a:solidFill>
              </a:rPr>
              <a:t>(2) The application fails to show that the labeling and </a:t>
            </a:r>
            <a:r>
              <a:rPr lang="en-US" sz="2400" b="1" u="sng">
                <a:solidFill>
                  <a:schemeClr val="bg1"/>
                </a:solidFill>
              </a:rPr>
              <a:t>advertising</a:t>
            </a:r>
            <a:r>
              <a:rPr lang="en-US" sz="2400">
                <a:solidFill>
                  <a:schemeClr val="bg1"/>
                </a:solidFill>
              </a:rPr>
              <a:t> of such drug will offer the drug for use </a:t>
            </a:r>
            <a:r>
              <a:rPr lang="en-US" sz="2400" b="1" u="sng">
                <a:solidFill>
                  <a:schemeClr val="bg1"/>
                </a:solidFill>
              </a:rPr>
              <a:t>only under those conditions for which it is offered in the labeling</a:t>
            </a:r>
            <a:r>
              <a:rPr lang="en-US" sz="2400">
                <a:solidFill>
                  <a:schemeClr val="bg1"/>
                </a:solidFill>
              </a:rPr>
              <a:t> that is </a:t>
            </a:r>
            <a:r>
              <a:rPr lang="en-US" sz="2400" u="sng">
                <a:solidFill>
                  <a:schemeClr val="bg1"/>
                </a:solidFill>
              </a:rPr>
              <a:t>part of the application.</a:t>
            </a:r>
            <a:r>
              <a:rPr lang="en-US">
                <a:solidFill>
                  <a:schemeClr val="bg1"/>
                </a:solidFill>
              </a:rPr>
              <a:t> 	</a:t>
            </a:r>
          </a:p>
        </p:txBody>
      </p:sp>
      <p:pic>
        <p:nvPicPr>
          <p:cNvPr id="3891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891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06A1-3C64-447D-9CB5-73496116ED3D}" type="slidenum">
              <a:rPr lang="en-US"/>
              <a:pPr/>
              <a:t>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endParaRPr lang="en-US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21 CFR § 514.8(c ) (2)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Labeling changes requiring the submission and approval of a supplement prior to distribution of the drug made using the change (major changes).</a:t>
            </a:r>
          </a:p>
          <a:p>
            <a:pPr>
              <a:lnSpc>
                <a:spcPct val="90000"/>
              </a:lnSpc>
            </a:pPr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3994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994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C3B12-3F1C-4E58-9DA8-01DA939E209A}" type="slidenum">
              <a:rPr lang="en-US"/>
              <a:pPr/>
              <a:t>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Overview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r>
              <a:rPr lang="en-US">
                <a:solidFill>
                  <a:schemeClr val="bg1"/>
                </a:solidFill>
              </a:rPr>
              <a:t>Scientific Foundation</a:t>
            </a:r>
          </a:p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r>
              <a:rPr lang="en-US">
                <a:solidFill>
                  <a:schemeClr val="bg1"/>
                </a:solidFill>
              </a:rPr>
              <a:t>Comments/Questions</a:t>
            </a:r>
          </a:p>
        </p:txBody>
      </p:sp>
      <p:pic>
        <p:nvPicPr>
          <p:cNvPr id="307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07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EF28-6964-4942-8D8B-5F9F17D731D7}" type="slidenum">
              <a:rPr lang="en-US"/>
              <a:pPr/>
              <a:t>20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21 CFR § 514.8(c ) (2)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Labeling changes requiring the submission and approval of a supplement prior to distribution of the drug made using the change (major changes).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(A) Revisions in labeling such as updating information pertaining to </a:t>
            </a:r>
            <a:r>
              <a:rPr lang="en-US" sz="2800" u="sng">
                <a:solidFill>
                  <a:schemeClr val="bg1"/>
                </a:solidFill>
              </a:rPr>
              <a:t>effects</a:t>
            </a:r>
            <a:r>
              <a:rPr lang="en-US" sz="2800">
                <a:solidFill>
                  <a:schemeClr val="bg1"/>
                </a:solidFill>
              </a:rPr>
              <a:t> …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4198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198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1FA3-58F5-4C3C-8342-891968DC5722}" type="slidenum">
              <a:rPr lang="en-US"/>
              <a:pPr/>
              <a:t>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21 CFR § 514.8(c ) (2)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Labeling changes requiring the submission and approval of a supplement prior to distribution of the drug made using the change (major changes).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(B) </a:t>
            </a:r>
            <a:r>
              <a:rPr lang="en-US" b="1" u="sng">
                <a:solidFill>
                  <a:schemeClr val="bg1"/>
                </a:solidFill>
              </a:rPr>
              <a:t>Addition of an intended use</a:t>
            </a:r>
            <a:r>
              <a:rPr lang="en-US">
                <a:solidFill>
                  <a:schemeClr val="bg1"/>
                </a:solidFill>
              </a:rPr>
              <a:t>; …</a:t>
            </a:r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43013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301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785E-E03A-447A-B281-AE8EA05098D9}" type="slidenum">
              <a:rPr lang="en-US"/>
              <a:pPr/>
              <a:t>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21 CFR § 514.8(c ) (2)</a:t>
            </a:r>
          </a:p>
          <a:p>
            <a:pPr>
              <a:lnSpc>
                <a:spcPct val="8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Labeling changes requiring the submission and approval of a supplement prior to distribution of the drug made using the change (major changes).</a:t>
            </a:r>
          </a:p>
          <a:p>
            <a:pPr>
              <a:lnSpc>
                <a:spcPct val="8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(C ) It is a prescription drug, </a:t>
            </a:r>
            <a:r>
              <a:rPr lang="en-US" sz="2800" b="1">
                <a:solidFill>
                  <a:schemeClr val="bg1"/>
                </a:solidFill>
              </a:rPr>
              <a:t>any mailing or promotional piece used after the drug is placed on the market is labeling requiring a supplemental application, unless</a:t>
            </a:r>
            <a:r>
              <a:rPr lang="en-US" sz="2800">
                <a:solidFill>
                  <a:schemeClr val="bg1"/>
                </a:solidFill>
              </a:rPr>
              <a:t> …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4403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403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D9BC-2369-40B7-A4A5-36B6B5FCBD0E}" type="slidenum">
              <a:rPr lang="en-US"/>
              <a:pPr/>
              <a:t>23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21 CFR § 530.4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Advertising and Promotion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(</a:t>
            </a:r>
            <a:r>
              <a:rPr lang="en-US" i="1" u="sng">
                <a:solidFill>
                  <a:schemeClr val="bg1"/>
                </a:solidFill>
              </a:rPr>
              <a:t>Extra-label Drug Use</a:t>
            </a:r>
            <a:r>
              <a:rPr lang="en-US">
                <a:solidFill>
                  <a:schemeClr val="bg1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endParaRPr lang="en-US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Nothing in this part shall be construed as permitting the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b="1" u="sng">
                <a:solidFill>
                  <a:schemeClr val="bg1"/>
                </a:solidFill>
              </a:rPr>
              <a:t>advertising or promotion of extralabel uses</a:t>
            </a:r>
            <a:r>
              <a:rPr lang="en-US" u="sng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bg1"/>
                </a:solidFill>
              </a:rPr>
              <a:t>in animals of approved new animal drugs or approved human drugs.</a:t>
            </a:r>
            <a:r>
              <a:rPr lang="en-US">
                <a:solidFill>
                  <a:srgbClr val="990000"/>
                </a:solidFill>
              </a:rPr>
              <a:t> </a:t>
            </a:r>
            <a:endParaRPr lang="en-US" sz="3600">
              <a:solidFill>
                <a:srgbClr val="FFCC00"/>
              </a:solidFill>
            </a:endParaRPr>
          </a:p>
        </p:txBody>
      </p:sp>
      <p:pic>
        <p:nvPicPr>
          <p:cNvPr id="4506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506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ADFA5-63DF-4791-851C-3AB233D1E3F3}" type="slidenum">
              <a:rPr lang="en-US"/>
              <a:pPr/>
              <a:t>24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>
                <a:solidFill>
                  <a:schemeClr val="bg1"/>
                </a:solidFill>
              </a:rPr>
              <a:t>21 CFR § 530.3</a:t>
            </a:r>
          </a:p>
          <a:p>
            <a:pPr>
              <a:lnSpc>
                <a:spcPct val="90000"/>
              </a:lnSpc>
            </a:pPr>
            <a:r>
              <a:rPr lang="en-US" sz="3600">
                <a:solidFill>
                  <a:schemeClr val="bg1"/>
                </a:solidFill>
              </a:rPr>
              <a:t>Definitions</a:t>
            </a:r>
          </a:p>
          <a:p>
            <a:pPr>
              <a:lnSpc>
                <a:spcPct val="90000"/>
              </a:lnSpc>
            </a:pPr>
            <a:r>
              <a:rPr lang="en-US" sz="4000">
                <a:solidFill>
                  <a:schemeClr val="bg1"/>
                </a:solidFill>
              </a:rPr>
              <a:t>(a) </a:t>
            </a:r>
            <a:r>
              <a:rPr lang="en-US" sz="4000" i="1">
                <a:solidFill>
                  <a:schemeClr val="bg1"/>
                </a:solidFill>
              </a:rPr>
              <a:t>Extralabel use</a:t>
            </a:r>
            <a:r>
              <a:rPr lang="en-US" sz="4000">
                <a:solidFill>
                  <a:schemeClr val="bg1"/>
                </a:solidFill>
              </a:rPr>
              <a:t> means actual use or </a:t>
            </a:r>
            <a:r>
              <a:rPr lang="en-US" sz="4000" b="1">
                <a:solidFill>
                  <a:schemeClr val="bg1"/>
                </a:solidFill>
              </a:rPr>
              <a:t>intended use</a:t>
            </a:r>
            <a:r>
              <a:rPr lang="en-US" sz="4000">
                <a:solidFill>
                  <a:schemeClr val="bg1"/>
                </a:solidFill>
              </a:rPr>
              <a:t> of a drug in an animal in a manner that is not in accordance with the approved labeling. …</a:t>
            </a:r>
          </a:p>
        </p:txBody>
      </p:sp>
      <p:pic>
        <p:nvPicPr>
          <p:cNvPr id="5427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427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59B3-0034-4F1A-B51B-158DEBF44969}" type="slidenum">
              <a:rPr lang="en-US"/>
              <a:pPr/>
              <a:t>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 marL="381000" indent="-381000">
              <a:lnSpc>
                <a:spcPct val="80000"/>
              </a:lnSpc>
            </a:pPr>
            <a:r>
              <a:rPr lang="en-US" sz="2400" dirty="0">
                <a:solidFill>
                  <a:schemeClr val="bg1"/>
                </a:solidFill>
              </a:rPr>
              <a:t>21 CFR § 530.3</a:t>
            </a:r>
          </a:p>
          <a:p>
            <a:pPr marL="381000" indent="-381000">
              <a:lnSpc>
                <a:spcPct val="80000"/>
              </a:lnSpc>
            </a:pPr>
            <a:r>
              <a:rPr lang="en-US" sz="2400" dirty="0">
                <a:solidFill>
                  <a:schemeClr val="bg1"/>
                </a:solidFill>
              </a:rPr>
              <a:t>Definitions</a:t>
            </a:r>
          </a:p>
          <a:p>
            <a:pPr marL="381000" indent="-381000" algn="l">
              <a:lnSpc>
                <a:spcPct val="80000"/>
              </a:lnSpc>
              <a:buFontTx/>
              <a:buAutoNum type="alphaLcParenBoth"/>
            </a:pPr>
            <a:r>
              <a:rPr lang="en-US" sz="2800" dirty="0">
                <a:solidFill>
                  <a:schemeClr val="bg1"/>
                </a:solidFill>
              </a:rPr>
              <a:t>… This </a:t>
            </a:r>
            <a:r>
              <a:rPr lang="en-US" sz="2800" b="1" u="sng" dirty="0">
                <a:solidFill>
                  <a:schemeClr val="bg1"/>
                </a:solidFill>
              </a:rPr>
              <a:t>includes</a:t>
            </a:r>
            <a:r>
              <a:rPr lang="en-US" sz="2800" dirty="0">
                <a:solidFill>
                  <a:schemeClr val="bg1"/>
                </a:solidFill>
              </a:rPr>
              <a:t>, but is not limited to: use in a </a:t>
            </a:r>
            <a:r>
              <a:rPr lang="en-US" sz="2800" b="1" u="sng" dirty="0">
                <a:solidFill>
                  <a:schemeClr val="bg1"/>
                </a:solidFill>
              </a:rPr>
              <a:t>species</a:t>
            </a:r>
            <a:r>
              <a:rPr lang="en-US" sz="2800" dirty="0">
                <a:solidFill>
                  <a:schemeClr val="bg1"/>
                </a:solidFill>
              </a:rPr>
              <a:t> that is not listed in the labeling, 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2800" dirty="0">
                <a:solidFill>
                  <a:schemeClr val="bg1"/>
                </a:solidFill>
              </a:rPr>
              <a:t>use for </a:t>
            </a:r>
            <a:r>
              <a:rPr lang="en-US" sz="2800" b="1" u="sng" dirty="0">
                <a:solidFill>
                  <a:schemeClr val="bg1"/>
                </a:solidFill>
              </a:rPr>
              <a:t>indications</a:t>
            </a:r>
            <a:r>
              <a:rPr lang="en-US" sz="2800" dirty="0">
                <a:solidFill>
                  <a:schemeClr val="bg1"/>
                </a:solidFill>
              </a:rPr>
              <a:t> (diseases of other conditions) not listed in the labeling, 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2800" dirty="0">
                <a:solidFill>
                  <a:schemeClr val="bg1"/>
                </a:solidFill>
              </a:rPr>
              <a:t>use at </a:t>
            </a:r>
            <a:r>
              <a:rPr lang="en-US" sz="2800" b="1" u="sng" dirty="0">
                <a:solidFill>
                  <a:schemeClr val="bg1"/>
                </a:solidFill>
              </a:rPr>
              <a:t>dosage levels, frequencies, or routes of administration</a:t>
            </a:r>
            <a:r>
              <a:rPr lang="en-US" sz="2800" dirty="0">
                <a:solidFill>
                  <a:schemeClr val="bg1"/>
                </a:solidFill>
              </a:rPr>
              <a:t> other than those stated in the labeling, and </a:t>
            </a:r>
          </a:p>
          <a:p>
            <a:pPr marL="381000" indent="-381000" algn="l">
              <a:lnSpc>
                <a:spcPct val="80000"/>
              </a:lnSpc>
            </a:pPr>
            <a:r>
              <a:rPr lang="en-US" sz="2800" dirty="0">
                <a:solidFill>
                  <a:schemeClr val="bg1"/>
                </a:solidFill>
              </a:rPr>
              <a:t>deviation from the labeled </a:t>
            </a:r>
            <a:r>
              <a:rPr lang="en-US" sz="2800" b="1" u="sng" dirty="0">
                <a:solidFill>
                  <a:schemeClr val="bg1"/>
                </a:solidFill>
              </a:rPr>
              <a:t>withdrawal time</a:t>
            </a:r>
            <a:r>
              <a:rPr lang="en-US" sz="2800" dirty="0">
                <a:solidFill>
                  <a:schemeClr val="bg1"/>
                </a:solidFill>
              </a:rPr>
              <a:t> based on these different uses. </a:t>
            </a:r>
          </a:p>
        </p:txBody>
      </p:sp>
      <p:pic>
        <p:nvPicPr>
          <p:cNvPr id="55301" name="Picture 3" descr="Food and Drug Admin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530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3A0B-BECC-4AA6-9938-C79A3BEAD03C}" type="slidenum">
              <a:rPr lang="en-US"/>
              <a:pPr/>
              <a:t>26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True and Not-misleading</a:t>
            </a:r>
          </a:p>
          <a:p>
            <a:r>
              <a:rPr lang="en-US">
                <a:solidFill>
                  <a:schemeClr val="bg1"/>
                </a:solidFill>
              </a:rPr>
              <a:t>New Use/Extralabel Use</a:t>
            </a:r>
          </a:p>
        </p:txBody>
      </p:sp>
      <p:pic>
        <p:nvPicPr>
          <p:cNvPr id="51205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1204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93BD1-DE59-4984-85D2-CA358DD12C7B}" type="slidenum">
              <a:rPr lang="en-US"/>
              <a:pPr/>
              <a:t>27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Overview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r>
              <a:rPr lang="en-US" b="1">
                <a:solidFill>
                  <a:schemeClr val="bg1"/>
                </a:solidFill>
              </a:rPr>
              <a:t>Scientific Foundation</a:t>
            </a:r>
          </a:p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r>
              <a:rPr lang="en-US">
                <a:solidFill>
                  <a:schemeClr val="bg1"/>
                </a:solidFill>
              </a:rPr>
              <a:t>Comments/Questions</a:t>
            </a:r>
          </a:p>
        </p:txBody>
      </p:sp>
      <p:pic>
        <p:nvPicPr>
          <p:cNvPr id="6042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6042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DC29-D884-461F-8A49-A7E0EF01368D}" type="slidenum">
              <a:rPr lang="en-US"/>
              <a:pPr/>
              <a:t>28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80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What is the scientific foundation for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true and non-misleading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commercial speech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promoting the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 </a:t>
            </a:r>
            <a:r>
              <a:rPr lang="en-US" sz="2800" b="1" u="sng">
                <a:solidFill>
                  <a:schemeClr val="bg1"/>
                </a:solidFill>
              </a:rPr>
              <a:t>effectiveness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of new animal drugs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that does not promote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a new use or extralabel use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</a:rPr>
              <a:t>of the drug ?</a:t>
            </a:r>
          </a:p>
        </p:txBody>
      </p:sp>
      <p:pic>
        <p:nvPicPr>
          <p:cNvPr id="40965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0964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D43-70F6-4814-A037-7B0A9D1A9534}" type="slidenum">
              <a:rPr lang="en-US"/>
              <a:pPr/>
              <a:t>29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What is the scientific foundation for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true and non-misleading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commercial speech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promoting the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chemeClr val="bg1"/>
                </a:solidFill>
              </a:rPr>
              <a:t>effectiveness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of new animal drugs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that does not promote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a new use or extralabel use 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of the drug ?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chemeClr val="bg1"/>
                </a:solidFill>
              </a:rPr>
              <a:t>Substantial evidence</a:t>
            </a:r>
          </a:p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See 21 CFR § 514.4</a:t>
            </a:r>
            <a:r>
              <a:rPr lang="en-US" sz="240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en-US" sz="2800">
              <a:solidFill>
                <a:schemeClr val="bg1"/>
              </a:solidFill>
            </a:endParaRPr>
          </a:p>
        </p:txBody>
      </p:sp>
      <p:pic>
        <p:nvPicPr>
          <p:cNvPr id="53253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325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AA3B1-D2A8-4349-B30E-B44006F611B6}" type="slidenum">
              <a:rPr lang="en-US"/>
              <a:pPr/>
              <a:t>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True and not-misleading</a:t>
            </a:r>
          </a:p>
          <a:p>
            <a:r>
              <a:rPr lang="en-US">
                <a:solidFill>
                  <a:schemeClr val="bg1"/>
                </a:solidFill>
              </a:rPr>
              <a:t>New Use/Extra-Label Use</a:t>
            </a:r>
          </a:p>
        </p:txBody>
      </p:sp>
      <p:pic>
        <p:nvPicPr>
          <p:cNvPr id="2867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2867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8A8F-8907-40AA-BB16-7AF8D92AD5DE}" type="slidenum">
              <a:rPr lang="en-US"/>
              <a:pPr/>
              <a:t>30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endParaRPr lang="en-US" sz="3600">
              <a:solidFill>
                <a:srgbClr val="990000"/>
              </a:solidFill>
            </a:endParaRPr>
          </a:p>
          <a:p>
            <a:endParaRPr lang="en-US" sz="3600">
              <a:solidFill>
                <a:srgbClr val="990000"/>
              </a:solidFill>
            </a:endParaRPr>
          </a:p>
          <a:p>
            <a:r>
              <a:rPr lang="en-US" sz="3600">
                <a:solidFill>
                  <a:schemeClr val="bg1"/>
                </a:solidFill>
              </a:rPr>
              <a:t>Where do we look for</a:t>
            </a:r>
          </a:p>
          <a:p>
            <a:r>
              <a:rPr lang="en-US" sz="3600">
                <a:solidFill>
                  <a:schemeClr val="bg1"/>
                </a:solidFill>
              </a:rPr>
              <a:t>Substantial evidence ?</a:t>
            </a:r>
            <a:endParaRPr lang="en-US" sz="4000">
              <a:solidFill>
                <a:schemeClr val="bg1"/>
              </a:solidFill>
            </a:endParaRPr>
          </a:p>
        </p:txBody>
      </p:sp>
      <p:pic>
        <p:nvPicPr>
          <p:cNvPr id="58373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837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3E5D-3A61-42FA-9DD7-8FB8F3F15CC8}" type="slidenum">
              <a:rPr lang="en-US"/>
              <a:pPr/>
              <a:t>31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 sz="3600">
                <a:solidFill>
                  <a:schemeClr val="bg1"/>
                </a:solidFill>
              </a:rPr>
              <a:t>Where do we look for</a:t>
            </a:r>
          </a:p>
          <a:p>
            <a:r>
              <a:rPr lang="en-US" sz="3600">
                <a:solidFill>
                  <a:schemeClr val="bg1"/>
                </a:solidFill>
              </a:rPr>
              <a:t>Substantial evidence ?</a:t>
            </a:r>
          </a:p>
          <a:p>
            <a:endParaRPr lang="en-US" sz="3600">
              <a:solidFill>
                <a:schemeClr val="bg1"/>
              </a:solidFill>
            </a:endParaRPr>
          </a:p>
          <a:p>
            <a:r>
              <a:rPr lang="en-US" sz="3600" b="1">
                <a:solidFill>
                  <a:schemeClr val="bg1"/>
                </a:solidFill>
              </a:rPr>
              <a:t>Labeling</a:t>
            </a:r>
          </a:p>
          <a:p>
            <a:r>
              <a:rPr lang="en-US" sz="3600" b="1">
                <a:solidFill>
                  <a:schemeClr val="bg1"/>
                </a:solidFill>
              </a:rPr>
              <a:t>FOI Summary</a:t>
            </a:r>
          </a:p>
          <a:p>
            <a:r>
              <a:rPr lang="en-US" sz="3600" b="1">
                <a:solidFill>
                  <a:schemeClr val="bg1"/>
                </a:solidFill>
              </a:rPr>
              <a:t>Sponsor Study Reports</a:t>
            </a:r>
            <a:endParaRPr lang="en-US" sz="4000" b="1">
              <a:solidFill>
                <a:schemeClr val="bg1"/>
              </a:solidFill>
            </a:endParaRPr>
          </a:p>
        </p:txBody>
      </p:sp>
      <p:pic>
        <p:nvPicPr>
          <p:cNvPr id="5939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5939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3A03-AC24-404E-BA38-778C82F330FF}" type="slidenum">
              <a:rPr lang="en-US"/>
              <a:pPr/>
              <a:t>32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Overview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r>
              <a:rPr lang="en-US">
                <a:solidFill>
                  <a:schemeClr val="bg1"/>
                </a:solidFill>
              </a:rPr>
              <a:t>Scientific Foundation </a:t>
            </a:r>
          </a:p>
          <a:p>
            <a:r>
              <a:rPr lang="en-US" b="1">
                <a:solidFill>
                  <a:schemeClr val="bg1"/>
                </a:solidFill>
              </a:rPr>
              <a:t>Examples</a:t>
            </a:r>
          </a:p>
        </p:txBody>
      </p:sp>
      <p:pic>
        <p:nvPicPr>
          <p:cNvPr id="4915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915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9B347-DE80-4920-BC1E-426595F00AE0}" type="slidenum">
              <a:rPr lang="en-US"/>
              <a:pPr/>
              <a:t>33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True and not-misleading</a:t>
            </a:r>
          </a:p>
          <a:p>
            <a:r>
              <a:rPr lang="en-US">
                <a:solidFill>
                  <a:schemeClr val="bg1"/>
                </a:solidFill>
              </a:rPr>
              <a:t>New Use/Extra-Label Use</a:t>
            </a:r>
          </a:p>
        </p:txBody>
      </p:sp>
      <p:pic>
        <p:nvPicPr>
          <p:cNvPr id="12698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2698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4E25-212D-4578-BD83-A7EE0D34009B}" type="slidenum">
              <a:rPr lang="en-US"/>
              <a:pPr/>
              <a:t>34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True and not-misleading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Unsubstantiated Effectiveness  </a:t>
            </a:r>
          </a:p>
          <a:p>
            <a:r>
              <a:rPr lang="en-US">
                <a:solidFill>
                  <a:schemeClr val="bg1"/>
                </a:solidFill>
              </a:rPr>
              <a:t>Claims</a:t>
            </a:r>
          </a:p>
        </p:txBody>
      </p:sp>
      <p:pic>
        <p:nvPicPr>
          <p:cNvPr id="12902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2902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07AA-F498-4DFD-B300-0003609A34DF}" type="slidenum">
              <a:rPr lang="en-US"/>
              <a:pPr/>
              <a:t>35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"</a:t>
            </a:r>
            <a:r>
              <a:rPr lang="en-US" sz="2400" i="1">
                <a:solidFill>
                  <a:schemeClr val="bg1"/>
                </a:solidFill>
              </a:rPr>
              <a:t>The most Comprehensive Guarantee in Heartworm Prevention</a:t>
            </a:r>
            <a:r>
              <a:rPr lang="en-US" sz="2400">
                <a:solidFill>
                  <a:schemeClr val="bg1"/>
                </a:solidFill>
              </a:rPr>
              <a:t>" which included a guarantee relating to whipworms. </a:t>
            </a:r>
          </a:p>
          <a:p>
            <a:pPr algn="l">
              <a:lnSpc>
                <a:spcPct val="8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Sponsor agreed that the claims presented in the piece were </a:t>
            </a:r>
            <a:r>
              <a:rPr lang="en-US" sz="2400" b="1" u="sng">
                <a:solidFill>
                  <a:schemeClr val="bg1"/>
                </a:solidFill>
              </a:rPr>
              <a:t>overstated</a:t>
            </a:r>
            <a:r>
              <a:rPr lang="en-US" sz="2400" b="1">
                <a:solidFill>
                  <a:schemeClr val="bg1"/>
                </a:solidFill>
              </a:rPr>
              <a:t>, and agreed to immediately cease dissemination of the piece and any others with the same language. </a:t>
            </a:r>
          </a:p>
          <a:p>
            <a:pPr algn="l">
              <a:lnSpc>
                <a:spcPct val="80000"/>
              </a:lnSpc>
            </a:pPr>
            <a:endParaRPr lang="en-US" sz="24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400">
                <a:solidFill>
                  <a:srgbClr val="FFCC00"/>
                </a:solidFill>
                <a:hlinkClick r:id="rId3"/>
              </a:rPr>
              <a:t>http://www.fda.gov/ICECI/EnforcementActions/WarningLetters/2007/ucm076410.htm</a:t>
            </a:r>
            <a:r>
              <a:rPr lang="en-US" sz="140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64517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64516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AE63-38B7-4C9C-AEF8-EBD6E8BA9FD1}" type="slidenum">
              <a:rPr lang="en-US"/>
              <a:pPr/>
              <a:t>36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Unsubstantiated Effectiveness Claims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The advertisement … makes the claims:</a:t>
            </a: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"Heartworm and </a:t>
            </a:r>
            <a:r>
              <a:rPr lang="en-US" sz="2000" b="1">
                <a:solidFill>
                  <a:schemeClr val="bg1"/>
                </a:solidFill>
              </a:rPr>
              <a:t>zoonosis</a:t>
            </a:r>
            <a:r>
              <a:rPr lang="en-US" sz="1600" b="1">
                <a:solidFill>
                  <a:schemeClr val="bg1"/>
                </a:solidFill>
              </a:rPr>
              <a:t> </a:t>
            </a:r>
            <a:r>
              <a:rPr lang="en-US" sz="1200">
                <a:solidFill>
                  <a:schemeClr val="bg1"/>
                </a:solidFill>
              </a:rPr>
              <a:t>control … " and </a:t>
            </a: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“… </a:t>
            </a:r>
            <a:r>
              <a:rPr lang="en-US" sz="2000" b="1">
                <a:solidFill>
                  <a:schemeClr val="bg1"/>
                </a:solidFill>
              </a:rPr>
              <a:t>zoonotic </a:t>
            </a:r>
            <a:r>
              <a:rPr lang="en-US" sz="1200">
                <a:solidFill>
                  <a:schemeClr val="bg1"/>
                </a:solidFill>
              </a:rPr>
              <a:t>disease treatment and control." 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These statements imply the drug is effective for controlling and treating </a:t>
            </a:r>
            <a:r>
              <a:rPr lang="en-US" sz="1800" b="1" u="sng">
                <a:solidFill>
                  <a:schemeClr val="bg1"/>
                </a:solidFill>
              </a:rPr>
              <a:t>zoonotic</a:t>
            </a:r>
            <a:r>
              <a:rPr lang="en-US" sz="1800" b="1">
                <a:solidFill>
                  <a:schemeClr val="bg1"/>
                </a:solidFill>
              </a:rPr>
              <a:t> </a:t>
            </a:r>
            <a:r>
              <a:rPr lang="en-US" sz="1200">
                <a:solidFill>
                  <a:schemeClr val="bg1"/>
                </a:solidFill>
              </a:rPr>
              <a:t>diseases generally, not only ascarids and hookworms. 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b="1">
                <a:solidFill>
                  <a:schemeClr val="bg1"/>
                </a:solidFill>
              </a:rPr>
              <a:t>These statements thus </a:t>
            </a:r>
            <a:r>
              <a:rPr lang="en-US" sz="2000" b="1" u="sng">
                <a:solidFill>
                  <a:schemeClr val="bg1"/>
                </a:solidFill>
              </a:rPr>
              <a:t>overstate</a:t>
            </a:r>
            <a:r>
              <a:rPr lang="en-US" sz="2000" b="1">
                <a:solidFill>
                  <a:schemeClr val="bg1"/>
                </a:solidFill>
              </a:rPr>
              <a:t> the demonstrated effectiveness.</a:t>
            </a:r>
            <a:r>
              <a:rPr lang="en-US" sz="1200">
                <a:solidFill>
                  <a:schemeClr val="bg1"/>
                </a:solidFill>
              </a:rPr>
              <a:t> 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chemeClr val="bg1"/>
                </a:solidFill>
              </a:rPr>
              <a:t>CVM is not aware of </a:t>
            </a:r>
            <a:r>
              <a:rPr lang="en-US" sz="1800" b="1">
                <a:solidFill>
                  <a:schemeClr val="bg1"/>
                </a:solidFill>
              </a:rPr>
              <a:t>substantial evidence</a:t>
            </a:r>
            <a:r>
              <a:rPr lang="en-US" sz="1200">
                <a:solidFill>
                  <a:schemeClr val="bg1"/>
                </a:solidFill>
              </a:rPr>
              <a:t> to support this broad range of conditions. 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000">
                <a:hlinkClick r:id="rId3"/>
              </a:rPr>
              <a:t>http://www.fda.gov/ICECI/EnforcementActions/WarningLetters/2007/ucm076423.htm</a:t>
            </a:r>
            <a:r>
              <a:rPr lang="en-US" sz="1000"/>
              <a:t> </a:t>
            </a:r>
          </a:p>
        </p:txBody>
      </p:sp>
      <p:pic>
        <p:nvPicPr>
          <p:cNvPr id="6861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3" name="Picture 3" descr="Food and Drug Administration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81D-6A06-44ED-BB6E-6F17D28978F4}" type="slidenum">
              <a:rPr lang="en-US"/>
              <a:pPr/>
              <a:t>37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Unsubstantiated Effectiveness Claims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u="sng">
                <a:solidFill>
                  <a:schemeClr val="bg1"/>
                </a:solidFill>
              </a:rPr>
              <a:t>Indications:</a:t>
            </a:r>
            <a:r>
              <a:rPr lang="en-US" sz="2000">
                <a:solidFill>
                  <a:schemeClr val="bg1"/>
                </a:solidFill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en-US" sz="2000" u="sng">
                <a:solidFill>
                  <a:schemeClr val="bg1"/>
                </a:solidFill>
              </a:rPr>
              <a:t>Ivermectin</a:t>
            </a:r>
            <a:r>
              <a:rPr lang="en-US" sz="2000">
                <a:solidFill>
                  <a:schemeClr val="bg1"/>
                </a:solidFill>
              </a:rPr>
              <a:t>: to prevent canine heartworm diseases by eliminating the tissue larval stage of </a:t>
            </a:r>
            <a:r>
              <a:rPr lang="en-US" sz="2000" i="1">
                <a:solidFill>
                  <a:schemeClr val="bg1"/>
                </a:solidFill>
              </a:rPr>
              <a:t>Dirofilaria immitis</a:t>
            </a:r>
            <a:r>
              <a:rPr lang="en-US" sz="2000">
                <a:solidFill>
                  <a:schemeClr val="bg1"/>
                </a:solidFill>
              </a:rPr>
              <a:t> for a month (30 days) after infection. 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u="sng">
                <a:solidFill>
                  <a:schemeClr val="bg1"/>
                </a:solidFill>
              </a:rPr>
              <a:t>Pyrantel pamoate</a:t>
            </a:r>
            <a:r>
              <a:rPr lang="en-US" sz="2000">
                <a:solidFill>
                  <a:schemeClr val="bg1"/>
                </a:solidFill>
              </a:rPr>
              <a:t>: for the treatment and control of adult </a:t>
            </a:r>
            <a:r>
              <a:rPr lang="en-US" sz="2000" i="1">
                <a:solidFill>
                  <a:schemeClr val="bg1"/>
                </a:solidFill>
              </a:rPr>
              <a:t>Toxocara canis, Toxascaris leonina, Ancylostoma caninum, A braziliense</a:t>
            </a:r>
            <a:r>
              <a:rPr lang="en-US" sz="2000">
                <a:solidFill>
                  <a:schemeClr val="bg1"/>
                </a:solidFill>
              </a:rPr>
              <a:t>, and </a:t>
            </a:r>
            <a:r>
              <a:rPr lang="en-US" sz="2000" i="1">
                <a:solidFill>
                  <a:schemeClr val="bg1"/>
                </a:solidFill>
              </a:rPr>
              <a:t>Uncinaria stenocephala</a:t>
            </a:r>
            <a:r>
              <a:rPr lang="en-US" sz="2000">
                <a:solidFill>
                  <a:schemeClr val="bg1"/>
                </a:solidFill>
              </a:rPr>
              <a:t>. 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000">
                <a:hlinkClick r:id="rId3"/>
              </a:rPr>
              <a:t>http://www.fda.gov/ICECI/EnforcementActions/WarningLetters/2007/ucm076423.htm</a:t>
            </a:r>
            <a:r>
              <a:rPr lang="en-US" sz="2400"/>
              <a:t> </a:t>
            </a:r>
          </a:p>
        </p:txBody>
      </p:sp>
      <p:pic>
        <p:nvPicPr>
          <p:cNvPr id="66565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66564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A0FD-6059-4592-921E-26B169A37000}" type="slidenum">
              <a:rPr lang="en-US"/>
              <a:pPr/>
              <a:t>38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"Over 13% of the United States population is infected with Toxocara, a parasite of dogs and cats that </a:t>
            </a:r>
            <a:r>
              <a:rPr lang="en-US" sz="1600" b="1" i="1">
                <a:solidFill>
                  <a:schemeClr val="bg1"/>
                </a:solidFill>
              </a:rPr>
              <a:t>can be passed from animals to humans</a:t>
            </a:r>
            <a:r>
              <a:rPr lang="en-US" sz="1600">
                <a:solidFill>
                  <a:schemeClr val="bg1"/>
                </a:solidFill>
              </a:rPr>
              <a:t>" 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"A deworming program with … </a:t>
            </a:r>
            <a:r>
              <a:rPr lang="en-US" sz="1800" b="1" i="1">
                <a:solidFill>
                  <a:schemeClr val="bg1"/>
                </a:solidFill>
              </a:rPr>
              <a:t>can help reduce the risk of parasitic zoonosis to your clients and staff</a:t>
            </a:r>
            <a:r>
              <a:rPr lang="en-US" sz="1600">
                <a:solidFill>
                  <a:schemeClr val="bg1"/>
                </a:solidFill>
              </a:rPr>
              <a:t>." 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These statements suggest that the products are </a:t>
            </a:r>
            <a:r>
              <a:rPr lang="en-US" sz="2400" b="1">
                <a:solidFill>
                  <a:schemeClr val="bg1"/>
                </a:solidFill>
              </a:rPr>
              <a:t>effective for reducing the risk of parasitic zoonosis in humans when the products are not approved for this use.</a:t>
            </a:r>
          </a:p>
          <a:p>
            <a:pPr algn="l">
              <a:lnSpc>
                <a:spcPct val="80000"/>
              </a:lnSpc>
            </a:pPr>
            <a:endParaRPr lang="en-US" sz="24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000">
                <a:solidFill>
                  <a:srgbClr val="FFCC00"/>
                </a:solidFill>
                <a:hlinkClick r:id="rId3"/>
              </a:rPr>
              <a:t>http://www.fda.gov/ICECI/EnforcementActions/WarningLetters/2008/ucm1048148.htm</a:t>
            </a:r>
            <a:r>
              <a:rPr lang="en-US" sz="100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70661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70660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3490-89E0-4323-B013-72A5CAEA30EE}" type="slidenum">
              <a:rPr lang="en-US"/>
              <a:pPr/>
              <a:t>39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endParaRPr lang="en-US" sz="1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Three of the bullet points are false or misleading because they present claims that go </a:t>
            </a:r>
            <a:r>
              <a:rPr lang="en-US" sz="2400" b="1" u="sng">
                <a:solidFill>
                  <a:schemeClr val="bg1"/>
                </a:solidFill>
              </a:rPr>
              <a:t>beyond those approved</a:t>
            </a:r>
            <a:r>
              <a:rPr lang="en-US" sz="1800">
                <a:solidFill>
                  <a:schemeClr val="bg1"/>
                </a:solidFill>
              </a:rPr>
              <a:t> and have not otherwise been substantiated. These three bullet points are: </a:t>
            </a:r>
          </a:p>
          <a:p>
            <a:pPr algn="l">
              <a:lnSpc>
                <a:spcPct val="80000"/>
              </a:lnSpc>
            </a:pPr>
            <a:endParaRPr lang="en-US" sz="1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• "</a:t>
            </a:r>
            <a:r>
              <a:rPr lang="en-US" sz="2400" i="1">
                <a:solidFill>
                  <a:schemeClr val="bg1"/>
                </a:solidFill>
              </a:rPr>
              <a:t>Fast acting</a:t>
            </a:r>
            <a:r>
              <a:rPr lang="en-US" sz="2400">
                <a:solidFill>
                  <a:schemeClr val="bg1"/>
                </a:solidFill>
              </a:rPr>
              <a:t> - Reaches therapeutic concentrations in serum and lungs within 4-5 hours." </a:t>
            </a:r>
          </a:p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• "Highly palatable - </a:t>
            </a:r>
            <a:r>
              <a:rPr lang="en-US" sz="2400" i="1">
                <a:solidFill>
                  <a:schemeClr val="bg1"/>
                </a:solidFill>
              </a:rPr>
              <a:t>Ensures intake of full dose</a:t>
            </a:r>
            <a:r>
              <a:rPr lang="en-US" sz="2400">
                <a:solidFill>
                  <a:schemeClr val="bg1"/>
                </a:solidFill>
              </a:rPr>
              <a:t>." </a:t>
            </a:r>
          </a:p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bg1"/>
                </a:solidFill>
              </a:rPr>
              <a:t>• "VFD status ensures </a:t>
            </a:r>
            <a:r>
              <a:rPr lang="en-US" sz="2400" i="1">
                <a:solidFill>
                  <a:schemeClr val="bg1"/>
                </a:solidFill>
              </a:rPr>
              <a:t>long-term effectiveness</a:t>
            </a:r>
            <a:r>
              <a:rPr lang="en-US" sz="2400">
                <a:solidFill>
                  <a:schemeClr val="bg1"/>
                </a:solidFill>
              </a:rPr>
              <a:t>." </a:t>
            </a:r>
          </a:p>
          <a:p>
            <a:pPr algn="l">
              <a:lnSpc>
                <a:spcPct val="80000"/>
              </a:lnSpc>
            </a:pPr>
            <a:endParaRPr lang="en-US" sz="2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CC00"/>
                </a:solidFill>
                <a:hlinkClick r:id="rId3"/>
              </a:rPr>
              <a:t>http://www.fda.gov/ICECI/EnforcementActions/WarningLetters/2007/ucm076443.htm</a:t>
            </a:r>
            <a:r>
              <a:rPr lang="en-US" sz="1200">
                <a:solidFill>
                  <a:srgbClr val="FFCC00"/>
                </a:solidFill>
              </a:rPr>
              <a:t> </a:t>
            </a:r>
          </a:p>
          <a:p>
            <a:pPr algn="l">
              <a:lnSpc>
                <a:spcPct val="80000"/>
              </a:lnSpc>
            </a:pPr>
            <a:endParaRPr lang="en-US" sz="1200">
              <a:solidFill>
                <a:srgbClr val="FFCC00"/>
              </a:solidFill>
            </a:endParaRPr>
          </a:p>
        </p:txBody>
      </p:sp>
      <p:pic>
        <p:nvPicPr>
          <p:cNvPr id="72709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72708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D85F4-1ADC-4645-B3ED-81F5B7DE5667}" type="slidenum">
              <a:rPr lang="en-US"/>
              <a:pPr/>
              <a:t>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 b="1">
                <a:solidFill>
                  <a:schemeClr val="bg1"/>
                </a:solidFill>
              </a:rPr>
              <a:t>True and not-misleading</a:t>
            </a:r>
          </a:p>
        </p:txBody>
      </p:sp>
      <p:pic>
        <p:nvPicPr>
          <p:cNvPr id="32773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3277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6FFA-E68E-4917-84E4-AE424FDC6288}" type="slidenum">
              <a:rPr lang="en-US"/>
              <a:pPr/>
              <a:t>40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The statement that the drug reaches therapeutic concentrations in the </a:t>
            </a:r>
            <a:r>
              <a:rPr lang="en-US" sz="2000" b="1" u="sng">
                <a:solidFill>
                  <a:schemeClr val="bg1"/>
                </a:solidFill>
              </a:rPr>
              <a:t>serum</a:t>
            </a:r>
            <a:r>
              <a:rPr lang="en-US" sz="2000">
                <a:solidFill>
                  <a:schemeClr val="bg1"/>
                </a:solidFill>
              </a:rPr>
              <a:t> within 4-5 hours is misleading because it </a:t>
            </a:r>
            <a:r>
              <a:rPr lang="en-US" sz="2400" b="1" i="1" u="sng">
                <a:solidFill>
                  <a:schemeClr val="bg1"/>
                </a:solidFill>
              </a:rPr>
              <a:t>suggests this is a valid measure of the effectiveness at the target site</a:t>
            </a:r>
            <a:r>
              <a:rPr lang="en-US" sz="2000">
                <a:solidFill>
                  <a:schemeClr val="bg1"/>
                </a:solidFill>
              </a:rPr>
              <a:t> of infection. 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The statement that the drug reaches therapeutic concentrations in the </a:t>
            </a:r>
            <a:r>
              <a:rPr lang="en-US" sz="2000" b="1" u="sng">
                <a:solidFill>
                  <a:schemeClr val="bg1"/>
                </a:solidFill>
              </a:rPr>
              <a:t>lung</a:t>
            </a:r>
            <a:r>
              <a:rPr lang="en-US" sz="2000">
                <a:solidFill>
                  <a:schemeClr val="bg1"/>
                </a:solidFill>
              </a:rPr>
              <a:t> within 4-5 hours of administration is also </a:t>
            </a:r>
            <a:r>
              <a:rPr lang="en-US" sz="2400" b="1" i="1" u="sng">
                <a:solidFill>
                  <a:schemeClr val="bg1"/>
                </a:solidFill>
              </a:rPr>
              <a:t>not substantiated by clinical evidence</a:t>
            </a:r>
            <a:r>
              <a:rPr lang="en-US" sz="2000" i="1" u="sng">
                <a:solidFill>
                  <a:schemeClr val="bg1"/>
                </a:solidFill>
              </a:rPr>
              <a:t>. </a:t>
            </a:r>
          </a:p>
          <a:p>
            <a:pPr algn="l">
              <a:lnSpc>
                <a:spcPct val="80000"/>
              </a:lnSpc>
            </a:pPr>
            <a:endParaRPr lang="en-US" sz="2000" i="1" u="sng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 i="1" u="sng">
                <a:solidFill>
                  <a:srgbClr val="FFCC00"/>
                </a:solidFill>
                <a:hlinkClick r:id="rId3"/>
              </a:rPr>
              <a:t>http://www.fda.gov/ICECI/EnforcementActions/WarningLetters/2007/ucm076443.htm</a:t>
            </a:r>
            <a:r>
              <a:rPr lang="en-US" sz="1200" i="1" u="sng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74757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74756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3366-0363-4FC6-9D83-EE59B2BEDC8E}" type="slidenum">
              <a:rPr lang="en-US"/>
              <a:pPr/>
              <a:t>41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chemeClr val="bg1"/>
                </a:solidFill>
              </a:rPr>
              <a:t>Highly palatable - </a:t>
            </a:r>
            <a:r>
              <a:rPr lang="en-US" sz="1800" b="1" i="1">
                <a:solidFill>
                  <a:schemeClr val="bg1"/>
                </a:solidFill>
              </a:rPr>
              <a:t>Ensures intake of full dose</a:t>
            </a:r>
            <a:r>
              <a:rPr lang="en-US" sz="1600" b="1">
                <a:solidFill>
                  <a:schemeClr val="bg1"/>
                </a:solidFill>
              </a:rPr>
              <a:t>.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In the Freedom of Information (FOI) Summary … </a:t>
            </a:r>
            <a:r>
              <a:rPr lang="en-US" sz="1600" b="1">
                <a:solidFill>
                  <a:schemeClr val="bg1"/>
                </a:solidFill>
              </a:rPr>
              <a:t>Type A Medicated Article</a:t>
            </a:r>
            <a:r>
              <a:rPr lang="en-US" sz="1600">
                <a:solidFill>
                  <a:schemeClr val="bg1"/>
                </a:solidFill>
              </a:rPr>
              <a:t> …, the results of a pharmacokinetic study 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one pig exhibited </a:t>
            </a:r>
            <a:r>
              <a:rPr lang="en-US" sz="1600" b="1">
                <a:solidFill>
                  <a:schemeClr val="bg1"/>
                </a:solidFill>
              </a:rPr>
              <a:t>very poor food intake</a:t>
            </a:r>
            <a:r>
              <a:rPr lang="en-US" sz="1600">
                <a:solidFill>
                  <a:schemeClr val="bg1"/>
                </a:solidFill>
              </a:rPr>
              <a:t> and consequently had substantially lower AUC and Cmax values compared to other study subjects. </a:t>
            </a:r>
          </a:p>
          <a:p>
            <a:pPr algn="l">
              <a:lnSpc>
                <a:spcPct val="80000"/>
              </a:lnSpc>
            </a:pPr>
            <a:endParaRPr lang="en-US" sz="16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600">
                <a:solidFill>
                  <a:schemeClr val="bg1"/>
                </a:solidFill>
              </a:rPr>
              <a:t>Also "</a:t>
            </a:r>
            <a:r>
              <a:rPr lang="en-US" sz="2000" b="1" i="1">
                <a:solidFill>
                  <a:schemeClr val="bg1"/>
                </a:solidFill>
              </a:rPr>
              <a:t>blood levels observed when administered in feed exhibited large inter- and intra-subject variation, which is attributable to variability in animal feeding behavior and thus drug intake</a:t>
            </a:r>
            <a:r>
              <a:rPr lang="en-US" sz="2000" b="1">
                <a:solidFill>
                  <a:schemeClr val="bg1"/>
                </a:solidFill>
              </a:rPr>
              <a:t>." </a:t>
            </a:r>
          </a:p>
          <a:p>
            <a:pPr algn="l">
              <a:lnSpc>
                <a:spcPct val="80000"/>
              </a:lnSpc>
            </a:pPr>
            <a:r>
              <a:rPr lang="en-US" sz="1200">
                <a:hlinkClick r:id="rId3"/>
              </a:rPr>
              <a:t>http://www.fda.gov/ICECI/EnforcementActions/WarningLetters/2007/ucm076443.htm</a:t>
            </a:r>
            <a:r>
              <a:rPr lang="en-US" sz="2400"/>
              <a:t> </a:t>
            </a:r>
          </a:p>
        </p:txBody>
      </p:sp>
      <p:pic>
        <p:nvPicPr>
          <p:cNvPr id="76805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76804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13F1-0F34-483B-9512-44D9390627EE}" type="slidenum">
              <a:rPr lang="en-US"/>
              <a:pPr/>
              <a:t>42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Unsubstantiated Effectiveness Claims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solidFill>
                  <a:schemeClr val="bg1"/>
                </a:solidFill>
              </a:rPr>
              <a:t>VFD status </a:t>
            </a:r>
            <a:r>
              <a:rPr lang="en-US" sz="2000" b="1" i="1">
                <a:solidFill>
                  <a:schemeClr val="bg1"/>
                </a:solidFill>
              </a:rPr>
              <a:t>ensures long-term effectiveness</a:t>
            </a:r>
            <a:r>
              <a:rPr lang="en-US" sz="2000">
                <a:solidFill>
                  <a:schemeClr val="bg1"/>
                </a:solidFill>
              </a:rPr>
              <a:t>.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The third bullet is false and misleading within the meaning of section 502(a) [21 U.S.C. 352(a)] of the Act because restricting a drug to use in the form of a Veterinary Feed Directive </a:t>
            </a:r>
            <a:r>
              <a:rPr lang="en-US" sz="2400" b="1">
                <a:solidFill>
                  <a:schemeClr val="bg1"/>
                </a:solidFill>
              </a:rPr>
              <a:t>does not relate to long-term effectiveness</a:t>
            </a:r>
            <a:r>
              <a:rPr lang="en-US" sz="2000">
                <a:solidFill>
                  <a:schemeClr val="bg1"/>
                </a:solidFill>
              </a:rPr>
              <a:t> and will not necessarily eliminate the risk of antimicrobial resistance developing over some time period. 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000">
                <a:solidFill>
                  <a:srgbClr val="FFCC00"/>
                </a:solidFill>
                <a:hlinkClick r:id="rId3"/>
              </a:rPr>
              <a:t>http://www.fda.gov/ICECI/EnforcementActions/WarningLetters/2007/ucm076443.htm</a:t>
            </a:r>
            <a:r>
              <a:rPr lang="en-US" sz="100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78853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78852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4540-6B21-4E6A-8E92-B5A3E686C072}" type="slidenum">
              <a:rPr lang="en-US"/>
              <a:pPr/>
              <a:t>43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New Use/Extra-Label Use</a:t>
            </a:r>
          </a:p>
        </p:txBody>
      </p:sp>
      <p:pic>
        <p:nvPicPr>
          <p:cNvPr id="133125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33124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2E61-16B6-4D7B-8B2F-3B7AC3E5E025}" type="slidenum">
              <a:rPr lang="en-US"/>
              <a:pPr/>
              <a:t>44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>
                <a:solidFill>
                  <a:schemeClr val="bg1"/>
                </a:solidFill>
              </a:rPr>
              <a:t>Promotion of a </a:t>
            </a:r>
            <a:r>
              <a:rPr lang="en-US" sz="1800" b="1">
                <a:solidFill>
                  <a:schemeClr val="bg1"/>
                </a:solidFill>
              </a:rPr>
              <a:t>New Use</a:t>
            </a:r>
          </a:p>
          <a:p>
            <a:pPr>
              <a:lnSpc>
                <a:spcPct val="80000"/>
              </a:lnSpc>
            </a:pPr>
            <a:endParaRPr lang="en-US" sz="1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400">
                <a:solidFill>
                  <a:schemeClr val="bg1"/>
                </a:solidFill>
              </a:rPr>
              <a:t>The promotional piece claims the drug "</a:t>
            </a:r>
            <a:r>
              <a:rPr lang="en-US" sz="2000" b="1" i="1">
                <a:solidFill>
                  <a:schemeClr val="bg1"/>
                </a:solidFill>
              </a:rPr>
              <a:t>Significantly. . . increased </a:t>
            </a:r>
            <a:r>
              <a:rPr lang="en-US" sz="2000" b="1" i="1" u="sng">
                <a:solidFill>
                  <a:schemeClr val="bg1"/>
                </a:solidFill>
              </a:rPr>
              <a:t>average daily gain</a:t>
            </a:r>
            <a:r>
              <a:rPr lang="en-US" sz="2000" b="1" i="1">
                <a:solidFill>
                  <a:schemeClr val="bg1"/>
                </a:solidFill>
              </a:rPr>
              <a:t> compared to untreated controls</a:t>
            </a:r>
            <a:r>
              <a:rPr lang="en-US" sz="1400">
                <a:solidFill>
                  <a:schemeClr val="bg1"/>
                </a:solidFill>
              </a:rPr>
              <a:t>." </a:t>
            </a:r>
          </a:p>
          <a:p>
            <a:pPr algn="l">
              <a:lnSpc>
                <a:spcPct val="80000"/>
              </a:lnSpc>
            </a:pPr>
            <a:r>
              <a:rPr lang="en-US" sz="1400">
                <a:solidFill>
                  <a:schemeClr val="bg1"/>
                </a:solidFill>
              </a:rPr>
              <a:t>XXX® is </a:t>
            </a:r>
            <a:r>
              <a:rPr lang="en-US" sz="2000" b="1">
                <a:solidFill>
                  <a:schemeClr val="bg1"/>
                </a:solidFill>
              </a:rPr>
              <a:t>not approved to increase average daily gain. </a:t>
            </a:r>
          </a:p>
          <a:p>
            <a:pPr algn="l">
              <a:lnSpc>
                <a:spcPct val="80000"/>
              </a:lnSpc>
            </a:pPr>
            <a:endParaRPr lang="en-US" sz="20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400">
                <a:solidFill>
                  <a:schemeClr val="bg1"/>
                </a:solidFill>
              </a:rPr>
              <a:t>A </a:t>
            </a:r>
            <a:r>
              <a:rPr lang="en-US" sz="1800">
                <a:solidFill>
                  <a:schemeClr val="bg1"/>
                </a:solidFill>
              </a:rPr>
              <a:t>supplemental NADA</a:t>
            </a:r>
            <a:r>
              <a:rPr lang="en-US" sz="1400">
                <a:solidFill>
                  <a:schemeClr val="bg1"/>
                </a:solidFill>
              </a:rPr>
              <a:t> must be approved for this indication. </a:t>
            </a:r>
          </a:p>
          <a:p>
            <a:pPr algn="l">
              <a:lnSpc>
                <a:spcPct val="80000"/>
              </a:lnSpc>
            </a:pPr>
            <a:endParaRPr lang="en-US" sz="1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400">
                <a:solidFill>
                  <a:schemeClr val="bg1"/>
                </a:solidFill>
              </a:rPr>
              <a:t>Promotion of XXXr® for this new intended use without an approved NADA renders the drug </a:t>
            </a:r>
            <a:r>
              <a:rPr lang="en-US" sz="1800" b="1" u="sng">
                <a:solidFill>
                  <a:schemeClr val="bg1"/>
                </a:solidFill>
              </a:rPr>
              <a:t>unsafe</a:t>
            </a:r>
            <a:r>
              <a:rPr lang="en-US" sz="1800">
                <a:solidFill>
                  <a:schemeClr val="bg1"/>
                </a:solidFill>
              </a:rPr>
              <a:t> </a:t>
            </a:r>
            <a:r>
              <a:rPr lang="en-US" sz="1400">
                <a:solidFill>
                  <a:schemeClr val="bg1"/>
                </a:solidFill>
              </a:rPr>
              <a:t>under section 512(a)(1) of the Act [21 U.S.C. 360b(a)(1)] and </a:t>
            </a:r>
            <a:r>
              <a:rPr lang="en-US" sz="1800" b="1" u="sng">
                <a:solidFill>
                  <a:schemeClr val="bg1"/>
                </a:solidFill>
              </a:rPr>
              <a:t>adulterated</a:t>
            </a:r>
            <a:r>
              <a:rPr lang="en-US" sz="1800" u="sng">
                <a:solidFill>
                  <a:schemeClr val="bg1"/>
                </a:solidFill>
              </a:rPr>
              <a:t> </a:t>
            </a:r>
            <a:r>
              <a:rPr lang="en-US" sz="1400">
                <a:solidFill>
                  <a:schemeClr val="bg1"/>
                </a:solidFill>
              </a:rPr>
              <a:t>under section 501(a)(5) of the Act [21 U.S.C. 351(a)(5)]. </a:t>
            </a:r>
          </a:p>
          <a:p>
            <a:pPr algn="l">
              <a:lnSpc>
                <a:spcPct val="80000"/>
              </a:lnSpc>
            </a:pPr>
            <a:endParaRPr lang="en-US" sz="14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800">
                <a:solidFill>
                  <a:srgbClr val="FFCC00"/>
                </a:solidFill>
                <a:hlinkClick r:id="rId3"/>
              </a:rPr>
              <a:t>http://www.fda.gov/ICECI/EnforcementActions/WarningLetters/2007/ucm076443.htm</a:t>
            </a:r>
            <a:r>
              <a:rPr lang="en-US" sz="800">
                <a:solidFill>
                  <a:srgbClr val="FFCC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en-US" sz="800">
              <a:solidFill>
                <a:srgbClr val="FFCC00"/>
              </a:solidFill>
            </a:endParaRPr>
          </a:p>
        </p:txBody>
      </p:sp>
      <p:pic>
        <p:nvPicPr>
          <p:cNvPr id="80901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80900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4E767-EA99-48C4-AC2F-1273C0434652}" type="slidenum">
              <a:rPr lang="en-US"/>
              <a:pPr/>
              <a:t>45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Drug Claim for Food – </a:t>
            </a:r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Promotion of a New Use</a:t>
            </a:r>
          </a:p>
          <a:p>
            <a:pPr algn="l">
              <a:lnSpc>
                <a:spcPct val="8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Your firm is marketing a line of products under the "Doc Roy's" label. …  For example, your web site states that "Doc Roy's Aches Away" "</a:t>
            </a:r>
            <a:r>
              <a:rPr lang="en-US" sz="2800" b="1">
                <a:solidFill>
                  <a:schemeClr val="bg1"/>
                </a:solidFill>
              </a:rPr>
              <a:t>helps </a:t>
            </a:r>
            <a:r>
              <a:rPr lang="en-US" sz="2800" b="1" i="1" u="sng">
                <a:solidFill>
                  <a:schemeClr val="bg1"/>
                </a:solidFill>
              </a:rPr>
              <a:t>prevent and manage arthritic joints</a:t>
            </a:r>
            <a:r>
              <a:rPr lang="en-US" sz="2800">
                <a:solidFill>
                  <a:schemeClr val="bg1"/>
                </a:solidFill>
              </a:rPr>
              <a:t>.“</a:t>
            </a:r>
          </a:p>
          <a:p>
            <a:pPr algn="l">
              <a:lnSpc>
                <a:spcPct val="80000"/>
              </a:lnSpc>
            </a:pPr>
            <a:endParaRPr lang="en-US" sz="2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400">
                <a:hlinkClick r:id="rId3"/>
              </a:rPr>
              <a:t>http://www.fda.gov/ICECI/EnforcementActions/WarningLetters/2005/ucm075704.htm</a:t>
            </a:r>
            <a:r>
              <a:rPr lang="en-US" sz="2800"/>
              <a:t> </a:t>
            </a:r>
            <a:endParaRPr lang="en-US" sz="2800">
              <a:solidFill>
                <a:srgbClr val="FFCC00"/>
              </a:solidFill>
            </a:endParaRPr>
          </a:p>
        </p:txBody>
      </p:sp>
      <p:pic>
        <p:nvPicPr>
          <p:cNvPr id="84997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84996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EE89A-BC93-4EE6-B8F7-45BC2703FE35}" type="slidenum">
              <a:rPr lang="en-US"/>
              <a:pPr/>
              <a:t>46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Promotion of a New Use</a:t>
            </a:r>
          </a:p>
          <a:p>
            <a:pPr>
              <a:lnSpc>
                <a:spcPct val="80000"/>
              </a:lnSpc>
            </a:pPr>
            <a:endParaRPr lang="en-US" sz="1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… claims that they are replacements or substitutes for already approved products. For example, your web site markets the unapproved product BioCase V as "comparable to the [human] prescription product VioKaseV[®]." </a:t>
            </a:r>
          </a:p>
          <a:p>
            <a:pPr algn="l">
              <a:lnSpc>
                <a:spcPct val="80000"/>
              </a:lnSpc>
            </a:pPr>
            <a:endParaRPr lang="en-US" sz="1800" i="1" u="sng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 b="1" i="1" u="sng">
                <a:solidFill>
                  <a:schemeClr val="bg1"/>
                </a:solidFill>
              </a:rPr>
              <a:t>Such comparisons to approved drug products</a:t>
            </a:r>
            <a:r>
              <a:rPr lang="en-US" sz="2000" b="1">
                <a:solidFill>
                  <a:schemeClr val="bg1"/>
                </a:solidFill>
              </a:rPr>
              <a:t> indicate that the unapproved products are intended for use in the diagnosis, cure, mitigation, treatment, or prevention of disease in animals.</a:t>
            </a:r>
          </a:p>
          <a:p>
            <a:pPr algn="l">
              <a:lnSpc>
                <a:spcPct val="80000"/>
              </a:lnSpc>
            </a:pPr>
            <a:endParaRPr lang="en-US" sz="20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hlinkClick r:id="rId3"/>
              </a:rPr>
              <a:t>http://www.fda.gov/ICECI/EnforcementActions/WarningLetters/2005/ucm075704.htm</a:t>
            </a:r>
            <a:r>
              <a:rPr lang="en-US" sz="1200"/>
              <a:t> </a:t>
            </a:r>
          </a:p>
        </p:txBody>
      </p:sp>
      <p:pic>
        <p:nvPicPr>
          <p:cNvPr id="87045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87044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3E9D8-B9B6-4B73-8972-7D381E9D06A9}" type="slidenum">
              <a:rPr lang="en-US"/>
              <a:pPr/>
              <a:t>47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Promotion of a New Use</a:t>
            </a:r>
          </a:p>
          <a:p>
            <a:pPr>
              <a:lnSpc>
                <a:spcPct val="80000"/>
              </a:lnSpc>
            </a:pPr>
            <a:endParaRPr lang="en-US" sz="1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Specifically, your promotional materials include drug products approved for human use that are intended for use in the diagnosis, cure, mitigation, treatment, or prevention of disease in animals. </a:t>
            </a:r>
          </a:p>
          <a:p>
            <a:pPr algn="l">
              <a:lnSpc>
                <a:spcPct val="80000"/>
              </a:lnSpc>
            </a:pPr>
            <a:endParaRPr lang="en-US" sz="18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800">
                <a:solidFill>
                  <a:schemeClr val="bg1"/>
                </a:solidFill>
              </a:rPr>
              <a:t>For example, your catalog and web site both include "Pyrantel 50mg, " which is described as </a:t>
            </a:r>
            <a:r>
              <a:rPr lang="en-US" sz="2400" b="1">
                <a:solidFill>
                  <a:schemeClr val="bg1"/>
                </a:solidFill>
              </a:rPr>
              <a:t>"[l]abeled for humans to treat pinworms, but widely used in kennels &amp; catteries to control round, hook &amp; threadworms (type of roundworm). “</a:t>
            </a:r>
          </a:p>
          <a:p>
            <a:pPr algn="l">
              <a:lnSpc>
                <a:spcPct val="80000"/>
              </a:lnSpc>
            </a:pPr>
            <a:endParaRPr lang="en-US" sz="2400" b="1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>
                <a:hlinkClick r:id="rId3"/>
              </a:rPr>
              <a:t>http://www.fda.gov/ICECI/EnforcementActions/WarningLetters/2005/ucm075704.htm</a:t>
            </a:r>
            <a:r>
              <a:rPr lang="en-US" sz="2800"/>
              <a:t> 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89093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6A17-5264-48AC-8398-9E9A2EEFAFA4}" type="slidenum">
              <a:rPr lang="en-US"/>
              <a:pPr/>
              <a:t>48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Promotion of a New Use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In addition, your </a:t>
            </a:r>
            <a:r>
              <a:rPr lang="en-US" sz="2000" b="1">
                <a:solidFill>
                  <a:schemeClr val="bg1"/>
                </a:solidFill>
              </a:rPr>
              <a:t>web site</a:t>
            </a:r>
            <a:r>
              <a:rPr lang="en-US" sz="2000">
                <a:solidFill>
                  <a:schemeClr val="bg1"/>
                </a:solidFill>
              </a:rPr>
              <a:t> and catalog descriptions of some approved animal drug products indicated that they are </a:t>
            </a:r>
            <a:r>
              <a:rPr lang="en-US" sz="2000" b="1">
                <a:solidFill>
                  <a:schemeClr val="bg1"/>
                </a:solidFill>
              </a:rPr>
              <a:t>intended for uses other than the labeled use</a:t>
            </a:r>
            <a:r>
              <a:rPr lang="en-US" sz="2000">
                <a:solidFill>
                  <a:schemeClr val="bg1"/>
                </a:solidFill>
              </a:rPr>
              <a:t>. </a:t>
            </a:r>
          </a:p>
          <a:p>
            <a:pPr algn="l">
              <a:lnSpc>
                <a:spcPct val="80000"/>
              </a:lnSpc>
            </a:pPr>
            <a:endParaRPr lang="en-US" sz="2000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000">
                <a:solidFill>
                  <a:schemeClr val="bg1"/>
                </a:solidFill>
              </a:rPr>
              <a:t>For example, your catalog lists "Albon Soluble Powder, " and states that it is "[l]abeled for poultry &amp; cattle, " but is '[u]sed to treat Cocci in dogs, respiratory infections &amp; bacterial enteritis," </a:t>
            </a:r>
            <a:r>
              <a:rPr lang="en-US" sz="2400" b="1" i="1" u="sng">
                <a:solidFill>
                  <a:schemeClr val="bg1"/>
                </a:solidFill>
              </a:rPr>
              <a:t>though it is not "labeled for such use.“</a:t>
            </a:r>
          </a:p>
          <a:p>
            <a:pPr algn="l">
              <a:lnSpc>
                <a:spcPct val="80000"/>
              </a:lnSpc>
            </a:pPr>
            <a:endParaRPr lang="en-US" sz="2000" b="1" i="1" u="sng">
              <a:solidFill>
                <a:schemeClr val="bg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1200" b="1" i="1" u="sng">
                <a:hlinkClick r:id="rId3"/>
              </a:rPr>
              <a:t>http://www.fda.gov/ICECI/EnforcementActions/WarningLetters/2005/ucm075704.htm</a:t>
            </a:r>
            <a:r>
              <a:rPr lang="en-US" sz="1400" b="1" i="1" u="sng"/>
              <a:t> </a:t>
            </a:r>
          </a:p>
        </p:txBody>
      </p:sp>
      <p:pic>
        <p:nvPicPr>
          <p:cNvPr id="91141" name="Picture 3" descr="Food and Drug Administration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91140" name="Picture 3" descr="Center for Veterinary Medicine logo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84B9-0DFB-4D32-A690-6DF320EF08C9}" type="slidenum">
              <a:rPr lang="en-US"/>
              <a:pPr/>
              <a:t>49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Overview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Review</a:t>
            </a:r>
          </a:p>
          <a:p>
            <a:r>
              <a:rPr lang="en-US">
                <a:solidFill>
                  <a:schemeClr val="bg1"/>
                </a:solidFill>
              </a:rPr>
              <a:t>Scientific Foundation</a:t>
            </a:r>
          </a:p>
          <a:p>
            <a:r>
              <a:rPr lang="en-US">
                <a:solidFill>
                  <a:schemeClr val="bg1"/>
                </a:solidFill>
              </a:rPr>
              <a:t>Examples</a:t>
            </a:r>
          </a:p>
          <a:p>
            <a:r>
              <a:rPr lang="en-US" b="1">
                <a:solidFill>
                  <a:schemeClr val="bg1"/>
                </a:solidFill>
              </a:rPr>
              <a:t>Comments/Questions</a:t>
            </a:r>
          </a:p>
        </p:txBody>
      </p:sp>
      <p:pic>
        <p:nvPicPr>
          <p:cNvPr id="95237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95236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4BDC-EAAD-4F2A-9A2A-2566F4C1FDB8}" type="slidenum">
              <a:rPr lang="en-US"/>
              <a:pPr/>
              <a:t>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u="sng">
                <a:solidFill>
                  <a:schemeClr val="bg1"/>
                </a:solidFill>
              </a:rPr>
              <a:t>Authority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 b="1">
                <a:solidFill>
                  <a:schemeClr val="bg1"/>
                </a:solidFill>
              </a:rPr>
              <a:t>Constitution</a:t>
            </a:r>
          </a:p>
          <a:p>
            <a:r>
              <a:rPr lang="en-US">
                <a:solidFill>
                  <a:schemeClr val="bg1"/>
                </a:solidFill>
              </a:rPr>
              <a:t>Case law</a:t>
            </a:r>
          </a:p>
          <a:p>
            <a:r>
              <a:rPr lang="en-US">
                <a:solidFill>
                  <a:schemeClr val="bg1"/>
                </a:solidFill>
              </a:rPr>
              <a:t>Statute</a:t>
            </a:r>
          </a:p>
          <a:p>
            <a:r>
              <a:rPr lang="en-US">
                <a:solidFill>
                  <a:schemeClr val="bg1"/>
                </a:solidFill>
              </a:rPr>
              <a:t>Regulations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1946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1946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C1C5-6249-41BB-A9A3-BC46F7D392CF}" type="slidenum">
              <a:rPr lang="en-US"/>
              <a:pPr/>
              <a:t>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First Amendment</a:t>
            </a:r>
          </a:p>
          <a:p>
            <a:r>
              <a:rPr lang="en-US">
                <a:solidFill>
                  <a:schemeClr val="bg1"/>
                </a:solidFill>
              </a:rPr>
              <a:t>“</a:t>
            </a:r>
            <a:r>
              <a:rPr lang="en-US" b="1">
                <a:solidFill>
                  <a:schemeClr val="bg1"/>
                </a:solidFill>
              </a:rPr>
              <a:t>Congress shall make no law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r>
              <a:rPr lang="en-US">
                <a:solidFill>
                  <a:schemeClr val="bg1"/>
                </a:solidFill>
              </a:rPr>
              <a:t>…</a:t>
            </a:r>
          </a:p>
          <a:p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b="1">
                <a:solidFill>
                  <a:schemeClr val="bg1"/>
                </a:solidFill>
              </a:rPr>
              <a:t>abridging the freedom of speech</a:t>
            </a:r>
            <a:r>
              <a:rPr lang="en-US">
                <a:solidFill>
                  <a:schemeClr val="bg1"/>
                </a:solidFill>
              </a:rPr>
              <a:t>, </a:t>
            </a:r>
          </a:p>
          <a:p>
            <a:r>
              <a:rPr lang="en-US">
                <a:solidFill>
                  <a:schemeClr val="bg1"/>
                </a:solidFill>
              </a:rPr>
              <a:t>… .”</a:t>
            </a:r>
          </a:p>
          <a:p>
            <a:r>
              <a:rPr lang="en-US">
                <a:solidFill>
                  <a:schemeClr val="bg1"/>
                </a:solidFill>
              </a:rPr>
              <a:t>Exceptions </a:t>
            </a:r>
          </a:p>
          <a:p>
            <a:r>
              <a:rPr lang="en-US">
                <a:solidFill>
                  <a:schemeClr val="bg1"/>
                </a:solidFill>
              </a:rPr>
              <a:t>…</a:t>
            </a:r>
          </a:p>
          <a:p>
            <a:r>
              <a:rPr lang="en-US">
                <a:solidFill>
                  <a:schemeClr val="bg1"/>
                </a:solidFill>
              </a:rPr>
              <a:t>regulation of </a:t>
            </a:r>
            <a:r>
              <a:rPr lang="en-US" b="1">
                <a:solidFill>
                  <a:schemeClr val="bg1"/>
                </a:solidFill>
              </a:rPr>
              <a:t>commercial speech</a:t>
            </a:r>
          </a:p>
        </p:txBody>
      </p:sp>
      <p:pic>
        <p:nvPicPr>
          <p:cNvPr id="410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410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7009E-B34C-479F-B181-FB85998258A2}" type="slidenum">
              <a:rPr lang="en-US"/>
              <a:pPr/>
              <a:t>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Authority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Constitution</a:t>
            </a:r>
          </a:p>
          <a:p>
            <a:r>
              <a:rPr lang="en-US" b="1">
                <a:solidFill>
                  <a:schemeClr val="bg1"/>
                </a:solidFill>
              </a:rPr>
              <a:t>Case law</a:t>
            </a:r>
          </a:p>
          <a:p>
            <a:r>
              <a:rPr lang="en-US">
                <a:solidFill>
                  <a:schemeClr val="bg1"/>
                </a:solidFill>
              </a:rPr>
              <a:t>Statute</a:t>
            </a:r>
          </a:p>
          <a:p>
            <a:r>
              <a:rPr lang="en-US">
                <a:solidFill>
                  <a:schemeClr val="bg1"/>
                </a:solidFill>
              </a:rPr>
              <a:t>Regulations</a:t>
            </a:r>
          </a:p>
        </p:txBody>
      </p:sp>
      <p:pic>
        <p:nvPicPr>
          <p:cNvPr id="22533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22532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82350-FE8D-4886-A388-917948383A63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bg1"/>
                </a:solidFill>
              </a:rPr>
              <a:t>Case Law</a:t>
            </a: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chemeClr val="bg1"/>
                </a:solidFill>
              </a:rPr>
              <a:t>CENTRAL HUDSON</a:t>
            </a:r>
            <a:r>
              <a:rPr lang="en-US" sz="1600" i="1">
                <a:solidFill>
                  <a:schemeClr val="bg1"/>
                </a:solidFill>
              </a:rPr>
              <a:t> GAS &amp; ELECTRIC CORP</a:t>
            </a:r>
            <a:r>
              <a:rPr lang="en-US" sz="1600">
                <a:solidFill>
                  <a:schemeClr val="bg1"/>
                </a:solidFill>
              </a:rPr>
              <a:t>. v. </a:t>
            </a:r>
            <a:r>
              <a:rPr lang="en-US" sz="1600" i="1">
                <a:solidFill>
                  <a:schemeClr val="bg1"/>
                </a:solidFill>
              </a:rPr>
              <a:t>PUBLIC SERVICE COMMISSION OF NEW YORK</a:t>
            </a:r>
          </a:p>
          <a:p>
            <a:pPr>
              <a:lnSpc>
                <a:spcPct val="80000"/>
              </a:lnSpc>
            </a:pPr>
            <a:r>
              <a:rPr lang="en-US" sz="1600" i="1">
                <a:solidFill>
                  <a:schemeClr val="bg1"/>
                </a:solidFill>
              </a:rPr>
              <a:t>447 U.S. 557; 100 S. Ct. 2343; 65 L. Ed. 2d 341</a:t>
            </a:r>
          </a:p>
          <a:p>
            <a:pPr>
              <a:lnSpc>
                <a:spcPct val="80000"/>
              </a:lnSpc>
            </a:pPr>
            <a:endParaRPr lang="en-US" sz="1600" i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chemeClr val="bg1"/>
                </a:solidFill>
              </a:rPr>
              <a:t>In commercial speech cases, a four-part analysis has developed. </a:t>
            </a:r>
          </a:p>
          <a:p>
            <a:pPr>
              <a:lnSpc>
                <a:spcPct val="80000"/>
              </a:lnSpc>
            </a:pPr>
            <a:endParaRPr lang="en-US" sz="1600" b="1" i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chemeClr val="bg1"/>
                </a:solidFill>
              </a:rPr>
              <a:t>(1)At the outset, a court must determine whether the expression is protected by U.S. Const. amend. I. </a:t>
            </a:r>
          </a:p>
          <a:p>
            <a:pPr>
              <a:lnSpc>
                <a:spcPct val="80000"/>
              </a:lnSpc>
            </a:pPr>
            <a:endParaRPr lang="en-US" sz="1600" b="1" i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chemeClr val="bg1"/>
                </a:solidFill>
              </a:rPr>
              <a:t>For commercial speech to come within that provision, it at least must concern </a:t>
            </a:r>
            <a:r>
              <a:rPr lang="en-US" sz="2400" b="1" i="1">
                <a:solidFill>
                  <a:schemeClr val="bg1"/>
                </a:solidFill>
              </a:rPr>
              <a:t>lawful activity</a:t>
            </a:r>
            <a:r>
              <a:rPr lang="en-US" sz="1600" b="1" i="1">
                <a:solidFill>
                  <a:schemeClr val="bg1"/>
                </a:solidFill>
              </a:rPr>
              <a:t> and </a:t>
            </a:r>
            <a:r>
              <a:rPr lang="en-US" sz="2400" b="1" i="1">
                <a:solidFill>
                  <a:schemeClr val="bg1"/>
                </a:solidFill>
              </a:rPr>
              <a:t>not be </a:t>
            </a:r>
            <a:r>
              <a:rPr lang="en-US" sz="2400" b="1" i="1" u="sng">
                <a:solidFill>
                  <a:schemeClr val="bg1"/>
                </a:solidFill>
              </a:rPr>
              <a:t>misleading</a:t>
            </a:r>
            <a:r>
              <a:rPr lang="en-US" sz="1600" b="1" i="1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endParaRPr lang="en-US" sz="1600" b="1" i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i="1">
                <a:solidFill>
                  <a:srgbClr val="FFCC00"/>
                </a:solidFill>
              </a:rPr>
              <a:t>… </a:t>
            </a:r>
          </a:p>
        </p:txBody>
      </p:sp>
      <p:pic>
        <p:nvPicPr>
          <p:cNvPr id="21509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z="20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21508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5012-A91B-4472-AA9E-CD207B1A97A8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AAVPT Veterinary Drug Regulatory Cycle (A to Z)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 March 2011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Authority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Constitution</a:t>
            </a:r>
          </a:p>
          <a:p>
            <a:r>
              <a:rPr lang="en-US">
                <a:solidFill>
                  <a:schemeClr val="bg1"/>
                </a:solidFill>
              </a:rPr>
              <a:t>Case law</a:t>
            </a:r>
          </a:p>
          <a:p>
            <a:r>
              <a:rPr lang="en-US" b="1">
                <a:solidFill>
                  <a:schemeClr val="bg1"/>
                </a:solidFill>
              </a:rPr>
              <a:t>Statute</a:t>
            </a:r>
          </a:p>
          <a:p>
            <a:r>
              <a:rPr lang="en-US">
                <a:solidFill>
                  <a:schemeClr val="bg1"/>
                </a:solidFill>
              </a:rPr>
              <a:t>Regulations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24581" name="Picture 3" descr="Food and Drug Administration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381000"/>
          </a:xfrm>
        </p:spPr>
        <p:txBody>
          <a:bodyPr/>
          <a:lstStyle/>
          <a:p>
            <a:r>
              <a:rPr lang="en-US" sz="1800">
                <a:solidFill>
                  <a:schemeClr val="bg1"/>
                </a:solidFill>
              </a:rPr>
              <a:t>Advertising Issues, Effectiveness Claims</a:t>
            </a:r>
          </a:p>
        </p:txBody>
      </p:sp>
      <p:pic>
        <p:nvPicPr>
          <p:cNvPr id="24580" name="Picture 3" descr="Center for Veterinary Medicine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447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2953</Words>
  <Application>Microsoft Office PowerPoint</Application>
  <PresentationFormat>On-screen Show (4:3)</PresentationFormat>
  <Paragraphs>577</Paragraphs>
  <Slides>49</Slides>
  <Notes>49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Default Design</vt:lpstr>
      <vt:lpstr>Advertising Issues, 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  <vt:lpstr>Advertising Issues, Effectiveness Claims</vt:lpstr>
    </vt:vector>
  </TitlesOfParts>
  <Company>US FDA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 Issues, Effectiveness Claims</dc:title>
  <dc:subject>Overview of advertising issues and effectiveness claims for animal drugs including the legal basis for FDA’s authority to regulate such claims</dc:subject>
  <dc:creator>FDA/CVM/OSC</dc:creator>
  <cp:keywords>Unsubstantiated claim, not-misleading, advertising</cp:keywords>
  <dc:description>This presentation offers a general overview of advertising issues and effectiveness claims for animal drugs including the legal basis for FDA’s authority to regulate such claims.</dc:description>
  <cp:lastModifiedBy>Almeter, Brian </cp:lastModifiedBy>
  <cp:revision>47</cp:revision>
  <dcterms:created xsi:type="dcterms:W3CDTF">2010-09-14T15:08:47Z</dcterms:created>
  <dcterms:modified xsi:type="dcterms:W3CDTF">2013-03-08T20:23:09Z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