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6"/>
  </p:notesMasterIdLst>
  <p:handoutMasterIdLst>
    <p:handoutMasterId r:id="rId37"/>
  </p:handoutMasterIdLst>
  <p:sldIdLst>
    <p:sldId id="256" r:id="rId2"/>
    <p:sldId id="257" r:id="rId3"/>
    <p:sldId id="258" r:id="rId4"/>
    <p:sldId id="260" r:id="rId5"/>
    <p:sldId id="288" r:id="rId6"/>
    <p:sldId id="262" r:id="rId7"/>
    <p:sldId id="264" r:id="rId8"/>
    <p:sldId id="266" r:id="rId9"/>
    <p:sldId id="293" r:id="rId10"/>
    <p:sldId id="292" r:id="rId11"/>
    <p:sldId id="294" r:id="rId12"/>
    <p:sldId id="290" r:id="rId13"/>
    <p:sldId id="268" r:id="rId14"/>
    <p:sldId id="307" r:id="rId15"/>
    <p:sldId id="295" r:id="rId16"/>
    <p:sldId id="270" r:id="rId17"/>
    <p:sldId id="296" r:id="rId18"/>
    <p:sldId id="297" r:id="rId19"/>
    <p:sldId id="301" r:id="rId20"/>
    <p:sldId id="291" r:id="rId21"/>
    <p:sldId id="299" r:id="rId22"/>
    <p:sldId id="300" r:id="rId23"/>
    <p:sldId id="306" r:id="rId24"/>
    <p:sldId id="303" r:id="rId25"/>
    <p:sldId id="305" r:id="rId26"/>
    <p:sldId id="298" r:id="rId27"/>
    <p:sldId id="269" r:id="rId28"/>
    <p:sldId id="271" r:id="rId29"/>
    <p:sldId id="302" r:id="rId30"/>
    <p:sldId id="304" r:id="rId31"/>
    <p:sldId id="278" r:id="rId32"/>
    <p:sldId id="308" r:id="rId33"/>
    <p:sldId id="282" r:id="rId34"/>
    <p:sldId id="309" r:id="rId35"/>
  </p:sldIdLst>
  <p:sldSz cx="9144000" cy="6858000" type="screen4x3"/>
  <p:notesSz cx="6858000" cy="9296400"/>
  <p:custDataLst>
    <p:tags r:id="rId3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0000"/>
    <a:srgbClr val="FF9900"/>
    <a:srgbClr val="FF00FF"/>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23" autoAdjust="0"/>
    <p:restoredTop sz="86429" autoAdjust="0"/>
  </p:normalViewPr>
  <p:slideViewPr>
    <p:cSldViewPr>
      <p:cViewPr varScale="1">
        <p:scale>
          <a:sx n="77" d="100"/>
          <a:sy n="77" d="100"/>
        </p:scale>
        <p:origin x="-1661" y="-86"/>
      </p:cViewPr>
      <p:guideLst>
        <p:guide orient="horz" pos="2160"/>
        <p:guide pos="2880"/>
      </p:guideLst>
    </p:cSldViewPr>
  </p:slideViewPr>
  <p:outlineViewPr>
    <p:cViewPr>
      <p:scale>
        <a:sx n="33" d="100"/>
        <a:sy n="33" d="100"/>
      </p:scale>
      <p:origin x="0" y="1958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38915" name="Rectangle 3"/>
          <p:cNvSpPr>
            <a:spLocks noGrp="1" noChangeArrowheads="1"/>
          </p:cNvSpPr>
          <p:nvPr>
            <p:ph type="dt" sz="quarter" idx="1"/>
          </p:nvPr>
        </p:nvSpPr>
        <p:spPr bwMode="auto">
          <a:xfrm>
            <a:off x="3884613" y="0"/>
            <a:ext cx="2971800"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38916" name="Rectangle 4"/>
          <p:cNvSpPr>
            <a:spLocks noGrp="1" noChangeArrowheads="1"/>
          </p:cNvSpPr>
          <p:nvPr>
            <p:ph type="ftr" sz="quarter" idx="2"/>
          </p:nvPr>
        </p:nvSpPr>
        <p:spPr bwMode="auto">
          <a:xfrm>
            <a:off x="0" y="8829675"/>
            <a:ext cx="2971800" cy="465138"/>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38917" name="Rectangle 5"/>
          <p:cNvSpPr>
            <a:spLocks noGrp="1" noChangeArrowheads="1"/>
          </p:cNvSpPr>
          <p:nvPr>
            <p:ph type="sldNum" sz="quarter" idx="3"/>
          </p:nvPr>
        </p:nvSpPr>
        <p:spPr bwMode="auto">
          <a:xfrm>
            <a:off x="3884613" y="8829675"/>
            <a:ext cx="2971800" cy="465138"/>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57FCE718-11A0-42EA-8C48-DC7D04A3D0CF}" type="slidenum">
              <a:rPr lang="en-US"/>
              <a:pPr>
                <a:defRPr/>
              </a:pPr>
              <a:t>‹#›</a:t>
            </a:fld>
            <a:endParaRPr lang="en-US"/>
          </a:p>
        </p:txBody>
      </p:sp>
    </p:spTree>
    <p:extLst>
      <p:ext uri="{BB962C8B-B14F-4D97-AF65-F5344CB8AC3E}">
        <p14:creationId xmlns:p14="http://schemas.microsoft.com/office/powerpoint/2010/main" val="331246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17411" name="Rectangle 3"/>
          <p:cNvSpPr>
            <a:spLocks noGrp="1" noChangeArrowheads="1"/>
          </p:cNvSpPr>
          <p:nvPr>
            <p:ph type="dt" idx="1"/>
          </p:nvPr>
        </p:nvSpPr>
        <p:spPr bwMode="auto">
          <a:xfrm>
            <a:off x="3884613" y="0"/>
            <a:ext cx="2971800" cy="465138"/>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685800" y="4416425"/>
            <a:ext cx="5486400" cy="4183063"/>
          </a:xfrm>
          <a:prstGeom prst="rect">
            <a:avLst/>
          </a:prstGeom>
          <a:noFill/>
          <a:ln>
            <a:noFill/>
          </a:ln>
          <a:effectLs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829675"/>
            <a:ext cx="2971800" cy="465138"/>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17415" name="Rectangle 7"/>
          <p:cNvSpPr>
            <a:spLocks noGrp="1" noChangeArrowheads="1"/>
          </p:cNvSpPr>
          <p:nvPr>
            <p:ph type="sldNum" sz="quarter" idx="5"/>
          </p:nvPr>
        </p:nvSpPr>
        <p:spPr bwMode="auto">
          <a:xfrm>
            <a:off x="3884613" y="8829675"/>
            <a:ext cx="2971800" cy="465138"/>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0CC5E008-E480-4A8A-B3CF-BAA775DA22FB}" type="slidenum">
              <a:rPr lang="en-US"/>
              <a:pPr>
                <a:defRPr/>
              </a:pPr>
              <a:t>‹#›</a:t>
            </a:fld>
            <a:endParaRPr lang="en-US"/>
          </a:p>
        </p:txBody>
      </p:sp>
    </p:spTree>
    <p:extLst>
      <p:ext uri="{BB962C8B-B14F-4D97-AF65-F5344CB8AC3E}">
        <p14:creationId xmlns:p14="http://schemas.microsoft.com/office/powerpoint/2010/main" val="168504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228600" y="990600"/>
            <a:ext cx="8610600" cy="0"/>
          </a:xfrm>
          <a:prstGeom prst="line">
            <a:avLst/>
          </a:prstGeom>
          <a:noFill/>
          <a:ln w="66675">
            <a:solidFill>
              <a:schemeClr val="tx2"/>
            </a:solidFill>
            <a:round/>
            <a:headEnd/>
            <a:tailEnd/>
          </a:ln>
          <a:effectLst/>
        </p:spPr>
        <p:txBody>
          <a:bodyPr/>
          <a:lstStyle/>
          <a:p>
            <a:pPr>
              <a:defRPr/>
            </a:pPr>
            <a:endParaRPr lang="en-US"/>
          </a:p>
        </p:txBody>
      </p:sp>
      <p:grpSp>
        <p:nvGrpSpPr>
          <p:cNvPr id="5" name="Group 8"/>
          <p:cNvGrpSpPr>
            <a:grpSpLocks/>
          </p:cNvGrpSpPr>
          <p:nvPr/>
        </p:nvGrpSpPr>
        <p:grpSpPr bwMode="auto">
          <a:xfrm>
            <a:off x="228600" y="1447800"/>
            <a:ext cx="2286000" cy="2514600"/>
            <a:chOff x="144" y="912"/>
            <a:chExt cx="1440" cy="1584"/>
          </a:xfrm>
        </p:grpSpPr>
        <p:sp>
          <p:nvSpPr>
            <p:cNvPr id="6" name="Rectangle 9"/>
            <p:cNvSpPr>
              <a:spLocks noChangeArrowheads="1"/>
            </p:cNvSpPr>
            <p:nvPr/>
          </p:nvSpPr>
          <p:spPr bwMode="auto">
            <a:xfrm>
              <a:off x="960" y="912"/>
              <a:ext cx="52" cy="979"/>
            </a:xfrm>
            <a:prstGeom prst="rect">
              <a:avLst/>
            </a:prstGeom>
            <a:solidFill>
              <a:schemeClr val="accent2"/>
            </a:solidFill>
            <a:ln w="9525">
              <a:noFill/>
              <a:miter lim="800000"/>
              <a:headEnd/>
              <a:tailEnd/>
            </a:ln>
          </p:spPr>
          <p:txBody>
            <a:bodyPr/>
            <a:lstStyle/>
            <a:p>
              <a:pPr>
                <a:defRPr/>
              </a:pPr>
              <a:endParaRPr lang="en-US"/>
            </a:p>
          </p:txBody>
        </p:sp>
        <p:sp>
          <p:nvSpPr>
            <p:cNvPr id="7" name="Rectangle 10"/>
            <p:cNvSpPr>
              <a:spLocks noChangeArrowheads="1"/>
            </p:cNvSpPr>
            <p:nvPr/>
          </p:nvSpPr>
          <p:spPr bwMode="auto">
            <a:xfrm>
              <a:off x="844" y="912"/>
              <a:ext cx="52" cy="861"/>
            </a:xfrm>
            <a:prstGeom prst="rect">
              <a:avLst/>
            </a:prstGeom>
            <a:solidFill>
              <a:schemeClr val="bg2"/>
            </a:solidFill>
            <a:ln w="9525">
              <a:noFill/>
              <a:miter lim="800000"/>
              <a:headEnd/>
              <a:tailEnd/>
            </a:ln>
          </p:spPr>
          <p:txBody>
            <a:bodyPr/>
            <a:lstStyle/>
            <a:p>
              <a:pPr>
                <a:defRPr/>
              </a:pPr>
              <a:endParaRPr lang="en-US"/>
            </a:p>
          </p:txBody>
        </p:sp>
        <p:sp>
          <p:nvSpPr>
            <p:cNvPr id="8" name="Rectangle 11"/>
            <p:cNvSpPr>
              <a:spLocks noChangeArrowheads="1"/>
            </p:cNvSpPr>
            <p:nvPr/>
          </p:nvSpPr>
          <p:spPr bwMode="auto">
            <a:xfrm>
              <a:off x="727" y="912"/>
              <a:ext cx="52" cy="736"/>
            </a:xfrm>
            <a:prstGeom prst="rect">
              <a:avLst/>
            </a:prstGeom>
            <a:solidFill>
              <a:schemeClr val="bg2"/>
            </a:solidFill>
            <a:ln w="9525">
              <a:noFill/>
              <a:miter lim="800000"/>
              <a:headEnd/>
              <a:tailEnd/>
            </a:ln>
          </p:spPr>
          <p:txBody>
            <a:bodyPr/>
            <a:lstStyle/>
            <a:p>
              <a:pPr>
                <a:defRPr/>
              </a:pPr>
              <a:endParaRPr lang="en-US"/>
            </a:p>
          </p:txBody>
        </p:sp>
        <p:sp>
          <p:nvSpPr>
            <p:cNvPr id="9" name="Rectangle 12"/>
            <p:cNvSpPr>
              <a:spLocks noChangeArrowheads="1"/>
            </p:cNvSpPr>
            <p:nvPr/>
          </p:nvSpPr>
          <p:spPr bwMode="auto">
            <a:xfrm>
              <a:off x="610" y="912"/>
              <a:ext cx="52" cy="612"/>
            </a:xfrm>
            <a:prstGeom prst="rect">
              <a:avLst/>
            </a:prstGeom>
            <a:solidFill>
              <a:schemeClr val="bg2"/>
            </a:solidFill>
            <a:ln w="9525">
              <a:noFill/>
              <a:miter lim="800000"/>
              <a:headEnd/>
              <a:tailEnd/>
            </a:ln>
          </p:spPr>
          <p:txBody>
            <a:bodyPr/>
            <a:lstStyle/>
            <a:p>
              <a:pPr>
                <a:defRPr/>
              </a:pPr>
              <a:endParaRPr lang="en-US"/>
            </a:p>
          </p:txBody>
        </p:sp>
        <p:sp>
          <p:nvSpPr>
            <p:cNvPr id="10" name="Rectangle 13"/>
            <p:cNvSpPr>
              <a:spLocks noChangeArrowheads="1"/>
            </p:cNvSpPr>
            <p:nvPr/>
          </p:nvSpPr>
          <p:spPr bwMode="auto">
            <a:xfrm>
              <a:off x="494" y="912"/>
              <a:ext cx="52" cy="493"/>
            </a:xfrm>
            <a:prstGeom prst="rect">
              <a:avLst/>
            </a:prstGeom>
            <a:solidFill>
              <a:schemeClr val="bg2"/>
            </a:solidFill>
            <a:ln w="9525">
              <a:noFill/>
              <a:miter lim="800000"/>
              <a:headEnd/>
              <a:tailEnd/>
            </a:ln>
          </p:spPr>
          <p:txBody>
            <a:bodyPr/>
            <a:lstStyle/>
            <a:p>
              <a:pPr>
                <a:defRPr/>
              </a:pPr>
              <a:endParaRPr lang="en-US"/>
            </a:p>
          </p:txBody>
        </p:sp>
        <p:sp>
          <p:nvSpPr>
            <p:cNvPr id="11" name="Rectangle 14"/>
            <p:cNvSpPr>
              <a:spLocks noChangeArrowheads="1"/>
            </p:cNvSpPr>
            <p:nvPr/>
          </p:nvSpPr>
          <p:spPr bwMode="auto">
            <a:xfrm>
              <a:off x="377" y="912"/>
              <a:ext cx="52" cy="361"/>
            </a:xfrm>
            <a:prstGeom prst="rect">
              <a:avLst/>
            </a:prstGeom>
            <a:solidFill>
              <a:schemeClr val="bg2"/>
            </a:solidFill>
            <a:ln w="9525">
              <a:noFill/>
              <a:miter lim="800000"/>
              <a:headEnd/>
              <a:tailEnd/>
            </a:ln>
          </p:spPr>
          <p:txBody>
            <a:bodyPr/>
            <a:lstStyle/>
            <a:p>
              <a:pPr>
                <a:defRPr/>
              </a:pPr>
              <a:endParaRPr lang="en-US"/>
            </a:p>
          </p:txBody>
        </p:sp>
        <p:sp>
          <p:nvSpPr>
            <p:cNvPr id="12" name="Rectangle 15"/>
            <p:cNvSpPr>
              <a:spLocks noChangeArrowheads="1"/>
            </p:cNvSpPr>
            <p:nvPr/>
          </p:nvSpPr>
          <p:spPr bwMode="auto">
            <a:xfrm>
              <a:off x="260" y="912"/>
              <a:ext cx="52" cy="249"/>
            </a:xfrm>
            <a:prstGeom prst="rect">
              <a:avLst/>
            </a:prstGeom>
            <a:solidFill>
              <a:schemeClr val="bg2"/>
            </a:solidFill>
            <a:ln w="9525">
              <a:noFill/>
              <a:miter lim="800000"/>
              <a:headEnd/>
              <a:tailEnd/>
            </a:ln>
          </p:spPr>
          <p:txBody>
            <a:bodyPr/>
            <a:lstStyle/>
            <a:p>
              <a:pPr>
                <a:defRPr/>
              </a:pPr>
              <a:endParaRPr lang="en-US"/>
            </a:p>
          </p:txBody>
        </p:sp>
        <p:sp>
          <p:nvSpPr>
            <p:cNvPr id="13" name="Rectangle 16"/>
            <p:cNvSpPr>
              <a:spLocks noChangeArrowheads="1"/>
            </p:cNvSpPr>
            <p:nvPr/>
          </p:nvSpPr>
          <p:spPr bwMode="auto">
            <a:xfrm>
              <a:off x="144" y="912"/>
              <a:ext cx="52" cy="125"/>
            </a:xfrm>
            <a:prstGeom prst="rect">
              <a:avLst/>
            </a:prstGeom>
            <a:solidFill>
              <a:schemeClr val="bg2"/>
            </a:solidFill>
            <a:ln w="9525">
              <a:noFill/>
              <a:miter lim="800000"/>
              <a:headEnd/>
              <a:tailEnd/>
            </a:ln>
          </p:spPr>
          <p:txBody>
            <a:bodyPr/>
            <a:lstStyle/>
            <a:p>
              <a:pPr>
                <a:defRPr/>
              </a:pPr>
              <a:endParaRPr lang="en-US"/>
            </a:p>
          </p:txBody>
        </p:sp>
        <p:sp>
          <p:nvSpPr>
            <p:cNvPr id="14" name="Rectangle 17"/>
            <p:cNvSpPr>
              <a:spLocks noChangeArrowheads="1"/>
            </p:cNvSpPr>
            <p:nvPr/>
          </p:nvSpPr>
          <p:spPr bwMode="auto">
            <a:xfrm>
              <a:off x="1077" y="912"/>
              <a:ext cx="49" cy="1098"/>
            </a:xfrm>
            <a:prstGeom prst="rect">
              <a:avLst/>
            </a:prstGeom>
            <a:solidFill>
              <a:schemeClr val="accent2"/>
            </a:solidFill>
            <a:ln w="9525">
              <a:noFill/>
              <a:miter lim="800000"/>
              <a:headEnd/>
              <a:tailEnd/>
            </a:ln>
          </p:spPr>
          <p:txBody>
            <a:bodyPr/>
            <a:lstStyle/>
            <a:p>
              <a:pPr>
                <a:defRPr/>
              </a:pPr>
              <a:endParaRPr lang="en-US"/>
            </a:p>
          </p:txBody>
        </p:sp>
        <p:sp>
          <p:nvSpPr>
            <p:cNvPr id="15" name="Rectangle 18"/>
            <p:cNvSpPr>
              <a:spLocks noChangeArrowheads="1"/>
            </p:cNvSpPr>
            <p:nvPr/>
          </p:nvSpPr>
          <p:spPr bwMode="auto">
            <a:xfrm>
              <a:off x="1191" y="912"/>
              <a:ext cx="49" cy="1223"/>
            </a:xfrm>
            <a:prstGeom prst="rect">
              <a:avLst/>
            </a:prstGeom>
            <a:solidFill>
              <a:schemeClr val="accent2"/>
            </a:solidFill>
            <a:ln w="9525">
              <a:noFill/>
              <a:miter lim="800000"/>
              <a:headEnd/>
              <a:tailEnd/>
            </a:ln>
          </p:spPr>
          <p:txBody>
            <a:bodyPr/>
            <a:lstStyle/>
            <a:p>
              <a:pPr>
                <a:defRPr/>
              </a:pPr>
              <a:endParaRPr lang="en-US"/>
            </a:p>
          </p:txBody>
        </p:sp>
        <p:sp>
          <p:nvSpPr>
            <p:cNvPr id="16" name="Rectangle 19"/>
            <p:cNvSpPr>
              <a:spLocks noChangeArrowheads="1"/>
            </p:cNvSpPr>
            <p:nvPr/>
          </p:nvSpPr>
          <p:spPr bwMode="auto">
            <a:xfrm>
              <a:off x="1304" y="912"/>
              <a:ext cx="49" cy="1341"/>
            </a:xfrm>
            <a:prstGeom prst="rect">
              <a:avLst/>
            </a:prstGeom>
            <a:solidFill>
              <a:schemeClr val="accent1"/>
            </a:solidFill>
            <a:ln w="9525">
              <a:noFill/>
              <a:miter lim="800000"/>
              <a:headEnd/>
              <a:tailEnd/>
            </a:ln>
          </p:spPr>
          <p:txBody>
            <a:bodyPr/>
            <a:lstStyle/>
            <a:p>
              <a:pPr>
                <a:defRPr/>
              </a:pPr>
              <a:endParaRPr lang="en-US"/>
            </a:p>
          </p:txBody>
        </p:sp>
        <p:sp>
          <p:nvSpPr>
            <p:cNvPr id="17" name="Rectangle 20"/>
            <p:cNvSpPr>
              <a:spLocks noChangeArrowheads="1"/>
            </p:cNvSpPr>
            <p:nvPr/>
          </p:nvSpPr>
          <p:spPr bwMode="auto">
            <a:xfrm>
              <a:off x="1418" y="912"/>
              <a:ext cx="52" cy="1466"/>
            </a:xfrm>
            <a:prstGeom prst="rect">
              <a:avLst/>
            </a:prstGeom>
            <a:solidFill>
              <a:schemeClr val="accent1"/>
            </a:solidFill>
            <a:ln w="9525">
              <a:noFill/>
              <a:miter lim="800000"/>
              <a:headEnd/>
              <a:tailEnd/>
            </a:ln>
          </p:spPr>
          <p:txBody>
            <a:bodyPr/>
            <a:lstStyle/>
            <a:p>
              <a:pPr>
                <a:defRPr/>
              </a:pPr>
              <a:endParaRPr lang="en-US"/>
            </a:p>
          </p:txBody>
        </p:sp>
        <p:sp>
          <p:nvSpPr>
            <p:cNvPr id="18" name="Rectangle 21"/>
            <p:cNvSpPr>
              <a:spLocks noChangeArrowheads="1"/>
            </p:cNvSpPr>
            <p:nvPr/>
          </p:nvSpPr>
          <p:spPr bwMode="auto">
            <a:xfrm>
              <a:off x="1535" y="912"/>
              <a:ext cx="49" cy="1584"/>
            </a:xfrm>
            <a:prstGeom prst="rect">
              <a:avLst/>
            </a:prstGeom>
            <a:solidFill>
              <a:schemeClr val="accent1"/>
            </a:solidFill>
            <a:ln w="9525">
              <a:noFill/>
              <a:miter lim="800000"/>
              <a:headEnd/>
              <a:tailEnd/>
            </a:ln>
          </p:spPr>
          <p:txBody>
            <a:bodyPr/>
            <a:lstStyle/>
            <a:p>
              <a:pPr>
                <a:defRPr/>
              </a:pPr>
              <a:endParaRPr lang="en-US"/>
            </a:p>
          </p:txBody>
        </p:sp>
      </p:grpSp>
      <p:sp>
        <p:nvSpPr>
          <p:cNvPr id="19" name="Line 22"/>
          <p:cNvSpPr>
            <a:spLocks noChangeShapeType="1"/>
          </p:cNvSpPr>
          <p:nvPr/>
        </p:nvSpPr>
        <p:spPr bwMode="auto">
          <a:xfrm>
            <a:off x="266700" y="6172200"/>
            <a:ext cx="8610600" cy="0"/>
          </a:xfrm>
          <a:prstGeom prst="line">
            <a:avLst/>
          </a:prstGeom>
          <a:noFill/>
          <a:ln w="12700">
            <a:solidFill>
              <a:schemeClr val="tx2"/>
            </a:solidFill>
            <a:round/>
            <a:headEnd/>
            <a:tailEnd/>
          </a:ln>
          <a:effectLst/>
        </p:spPr>
        <p:txBody>
          <a:bodyPr/>
          <a:lstStyle/>
          <a:p>
            <a:pPr>
              <a:defRPr/>
            </a:pPr>
            <a:endParaRPr lang="en-US"/>
          </a:p>
        </p:txBody>
      </p:sp>
      <p:sp>
        <p:nvSpPr>
          <p:cNvPr id="72706" name="Rectangle 2"/>
          <p:cNvSpPr>
            <a:spLocks noGrp="1" noChangeArrowheads="1"/>
          </p:cNvSpPr>
          <p:nvPr>
            <p:ph type="ctrTitle"/>
          </p:nvPr>
        </p:nvSpPr>
        <p:spPr>
          <a:xfrm>
            <a:off x="2895600" y="1371600"/>
            <a:ext cx="5867400" cy="2286000"/>
          </a:xfrm>
        </p:spPr>
        <p:txBody>
          <a:bodyPr/>
          <a:lstStyle>
            <a:lvl1pPr>
              <a:defRPr sz="4500"/>
            </a:lvl1pPr>
          </a:lstStyle>
          <a:p>
            <a:pPr lvl="0"/>
            <a:r>
              <a:rPr lang="en-US" noProof="0" smtClean="0"/>
              <a:t>Click to edit Master title style</a:t>
            </a:r>
          </a:p>
        </p:txBody>
      </p:sp>
      <p:sp>
        <p:nvSpPr>
          <p:cNvPr id="72707" name="Rectangle 3"/>
          <p:cNvSpPr>
            <a:spLocks noGrp="1" noChangeArrowheads="1"/>
          </p:cNvSpPr>
          <p:nvPr>
            <p:ph type="subTitle" idx="1"/>
          </p:nvPr>
        </p:nvSpPr>
        <p:spPr>
          <a:xfrm>
            <a:off x="2971800" y="4267200"/>
            <a:ext cx="5791200" cy="1447800"/>
          </a:xfrm>
        </p:spPr>
        <p:txBody>
          <a:bodyPr/>
          <a:lstStyle>
            <a:lvl1pPr marL="0" indent="0">
              <a:buFont typeface="Wingdings" pitchFamily="2" charset="2"/>
              <a:buNone/>
              <a:defRPr sz="2600" b="1"/>
            </a:lvl1pPr>
          </a:lstStyle>
          <a:p>
            <a:pPr lvl="0"/>
            <a:r>
              <a:rPr lang="en-US" noProof="0" smtClean="0"/>
              <a:t>Click to edit Master subtitle style</a:t>
            </a:r>
          </a:p>
        </p:txBody>
      </p:sp>
      <p:sp>
        <p:nvSpPr>
          <p:cNvPr id="20" name="Rectangle 4"/>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21" name="Rectangle 5"/>
          <p:cNvSpPr>
            <a:spLocks noGrp="1" noChangeArrowheads="1"/>
          </p:cNvSpPr>
          <p:nvPr>
            <p:ph type="ftr" sz="quarter" idx="11"/>
          </p:nvPr>
        </p:nvSpPr>
        <p:spPr/>
        <p:txBody>
          <a:bodyPr/>
          <a:lstStyle>
            <a:lvl1pPr>
              <a:defRPr/>
            </a:lvl1pPr>
          </a:lstStyle>
          <a:p>
            <a:pPr>
              <a:defRPr/>
            </a:pPr>
            <a:endParaRPr lang="en-US"/>
          </a:p>
        </p:txBody>
      </p:sp>
      <p:sp>
        <p:nvSpPr>
          <p:cNvPr id="22" name="Rectangle 6"/>
          <p:cNvSpPr>
            <a:spLocks noGrp="1" noChangeArrowheads="1"/>
          </p:cNvSpPr>
          <p:nvPr>
            <p:ph type="sldNum" sz="quarter" idx="12"/>
          </p:nvPr>
        </p:nvSpPr>
        <p:spPr/>
        <p:txBody>
          <a:bodyPr/>
          <a:lstStyle>
            <a:lvl1pPr>
              <a:defRPr/>
            </a:lvl1pPr>
          </a:lstStyle>
          <a:p>
            <a:pPr>
              <a:defRPr/>
            </a:pPr>
            <a:fld id="{2CCAF347-A0BB-4081-ABDD-45577BF82166}" type="slidenum">
              <a:rPr lang="en-US"/>
              <a:pPr>
                <a:defRPr/>
              </a:pPr>
              <a:t>‹#›</a:t>
            </a:fld>
            <a:endParaRPr lang="en-US"/>
          </a:p>
        </p:txBody>
      </p:sp>
    </p:spTree>
    <p:extLst>
      <p:ext uri="{BB962C8B-B14F-4D97-AF65-F5344CB8AC3E}">
        <p14:creationId xmlns:p14="http://schemas.microsoft.com/office/powerpoint/2010/main" val="2440788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0157F08E-AC9B-419D-9F5D-D6EF3B63C75C}" type="slidenum">
              <a:rPr lang="en-US"/>
              <a:pPr>
                <a:defRPr/>
              </a:pPr>
              <a:t>‹#›</a:t>
            </a:fld>
            <a:endParaRPr lang="en-US"/>
          </a:p>
        </p:txBody>
      </p:sp>
      <p:sp>
        <p:nvSpPr>
          <p:cNvPr id="6"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33692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71288BB0-AD43-44F3-AB7B-B393503BB2AC}" type="slidenum">
              <a:rPr lang="en-US"/>
              <a:pPr>
                <a:defRPr/>
              </a:pPr>
              <a:t>‹#›</a:t>
            </a:fld>
            <a:endParaRPr lang="en-US"/>
          </a:p>
        </p:txBody>
      </p:sp>
      <p:sp>
        <p:nvSpPr>
          <p:cNvPr id="6"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99476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19812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257800" y="19812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B184D924-CFD0-42B2-A71A-5F5430D3A556}" type="slidenum">
              <a:rPr lang="en-US"/>
              <a:pPr>
                <a:defRPr/>
              </a:pPr>
              <a:t>‹#›</a:t>
            </a:fld>
            <a:endParaRPr lang="en-US"/>
          </a:p>
        </p:txBody>
      </p:sp>
      <p:sp>
        <p:nvSpPr>
          <p:cNvPr id="7"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09384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676400" y="457200"/>
            <a:ext cx="70104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1CE07CD3-839B-4449-98B5-199F766A0363}" type="slidenum">
              <a:rPr lang="en-US"/>
              <a:pPr>
                <a:defRPr/>
              </a:pPr>
              <a:t>‹#›</a:t>
            </a:fld>
            <a:endParaRPr lang="en-US"/>
          </a:p>
        </p:txBody>
      </p:sp>
      <p:sp>
        <p:nvSpPr>
          <p:cNvPr id="5"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68024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76400" y="19812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2EC13122-1549-4462-8E27-9DD4A755DBFD}" type="slidenum">
              <a:rPr lang="en-US"/>
              <a:pPr>
                <a:defRPr/>
              </a:pPr>
              <a:t>‹#›</a:t>
            </a:fld>
            <a:endParaRPr lang="en-US"/>
          </a:p>
        </p:txBody>
      </p:sp>
      <p:sp>
        <p:nvSpPr>
          <p:cNvPr id="7"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90223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76400" y="1981200"/>
            <a:ext cx="7010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76400" y="4114800"/>
            <a:ext cx="7010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31932CDA-C853-4A0B-A4BF-19802D326042}" type="slidenum">
              <a:rPr lang="en-US"/>
              <a:pPr>
                <a:defRPr/>
              </a:pPr>
              <a:t>‹#›</a:t>
            </a:fld>
            <a:endParaRPr lang="en-US"/>
          </a:p>
        </p:txBody>
      </p:sp>
      <p:sp>
        <p:nvSpPr>
          <p:cNvPr id="7"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64397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B5A69913-4452-4391-A2E2-07C3C3799A8C}" type="slidenum">
              <a:rPr lang="en-US"/>
              <a:pPr>
                <a:defRPr/>
              </a:pPr>
              <a:t>‹#›</a:t>
            </a:fld>
            <a:endParaRPr lang="en-US"/>
          </a:p>
        </p:txBody>
      </p:sp>
      <p:sp>
        <p:nvSpPr>
          <p:cNvPr id="6"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97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922044F6-3650-451F-ABFA-8E66ECD8826F}" type="slidenum">
              <a:rPr lang="en-US"/>
              <a:pPr>
                <a:defRPr/>
              </a:pPr>
              <a:t>‹#›</a:t>
            </a:fld>
            <a:endParaRPr lang="en-US"/>
          </a:p>
        </p:txBody>
      </p:sp>
      <p:sp>
        <p:nvSpPr>
          <p:cNvPr id="6"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7010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6D79ADA1-E8B3-4329-A056-544CCE047AFF}" type="slidenum">
              <a:rPr lang="en-US"/>
              <a:pPr>
                <a:defRPr/>
              </a:pPr>
              <a:t>‹#›</a:t>
            </a:fld>
            <a:endParaRPr lang="en-US"/>
          </a:p>
        </p:txBody>
      </p:sp>
      <p:sp>
        <p:nvSpPr>
          <p:cNvPr id="7"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50853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1001FADA-16A1-44C3-9565-28026E63FB85}" type="slidenum">
              <a:rPr lang="en-US"/>
              <a:pPr>
                <a:defRPr/>
              </a:pPr>
              <a:t>‹#›</a:t>
            </a:fld>
            <a:endParaRPr lang="en-US"/>
          </a:p>
        </p:txBody>
      </p:sp>
      <p:sp>
        <p:nvSpPr>
          <p:cNvPr id="9"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19058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44E5916C-590C-4AF4-94FE-EC749ED2D274}" type="slidenum">
              <a:rPr lang="en-US"/>
              <a:pPr>
                <a:defRPr/>
              </a:pPr>
              <a:t>‹#›</a:t>
            </a:fld>
            <a:endParaRPr lang="en-US"/>
          </a:p>
        </p:txBody>
      </p:sp>
      <p:sp>
        <p:nvSpPr>
          <p:cNvPr id="5"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41358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1A6F9DA2-0532-4067-ACD8-93646635678C}" type="slidenum">
              <a:rPr lang="en-US"/>
              <a:pPr>
                <a:defRPr/>
              </a:pPr>
              <a:t>‹#›</a:t>
            </a:fld>
            <a:endParaRPr lang="en-US"/>
          </a:p>
        </p:txBody>
      </p:sp>
      <p:sp>
        <p:nvSpPr>
          <p:cNvPr id="4"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49573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15DEA263-F216-4ADB-A507-6E00ED684684}" type="slidenum">
              <a:rPr lang="en-US"/>
              <a:pPr>
                <a:defRPr/>
              </a:pPr>
              <a:t>‹#›</a:t>
            </a:fld>
            <a:endParaRPr lang="en-US"/>
          </a:p>
        </p:txBody>
      </p:sp>
      <p:sp>
        <p:nvSpPr>
          <p:cNvPr id="7"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2690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4C821432-C141-4871-A599-0B524E194017}" type="slidenum">
              <a:rPr lang="en-US"/>
              <a:pPr>
                <a:defRPr/>
              </a:pPr>
              <a:t>‹#›</a:t>
            </a:fld>
            <a:endParaRPr lang="en-US"/>
          </a:p>
        </p:txBody>
      </p:sp>
      <p:sp>
        <p:nvSpPr>
          <p:cNvPr id="7" name="Rectangle 22"/>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59265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457200"/>
            <a:ext cx="7010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676400" y="1981200"/>
            <a:ext cx="701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684" name="Rectangle 4"/>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200">
                <a:solidFill>
                  <a:schemeClr val="tx2"/>
                </a:solidFill>
              </a:defRPr>
            </a:lvl1pPr>
          </a:lstStyle>
          <a:p>
            <a:pPr>
              <a:defRPr/>
            </a:pPr>
            <a:endParaRPr lang="en-US"/>
          </a:p>
        </p:txBody>
      </p:sp>
      <p:sp>
        <p:nvSpPr>
          <p:cNvPr id="71685" name="Rectangle 5"/>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solidFill>
                  <a:schemeClr val="tx2"/>
                </a:solidFill>
              </a:defRPr>
            </a:lvl1pPr>
          </a:lstStyle>
          <a:p>
            <a:pPr>
              <a:defRPr/>
            </a:pPr>
            <a:fld id="{5874DA54-770A-45B4-AACB-B5C3D0938A81}" type="slidenum">
              <a:rPr lang="en-US"/>
              <a:pPr>
                <a:defRPr/>
              </a:pPr>
              <a:t>‹#›</a:t>
            </a:fld>
            <a:endParaRPr lang="en-US"/>
          </a:p>
        </p:txBody>
      </p:sp>
      <p:sp>
        <p:nvSpPr>
          <p:cNvPr id="1030" name="Line 6"/>
          <p:cNvSpPr>
            <a:spLocks noChangeShapeType="1"/>
          </p:cNvSpPr>
          <p:nvPr/>
        </p:nvSpPr>
        <p:spPr bwMode="auto">
          <a:xfrm>
            <a:off x="266700" y="6172200"/>
            <a:ext cx="8610600" cy="0"/>
          </a:xfrm>
          <a:prstGeom prst="line">
            <a:avLst/>
          </a:prstGeom>
          <a:noFill/>
          <a:ln w="12700">
            <a:solidFill>
              <a:schemeClr val="tx2"/>
            </a:solidFill>
            <a:round/>
            <a:headEnd/>
            <a:tailEnd/>
          </a:ln>
          <a:effectLst/>
        </p:spPr>
        <p:txBody>
          <a:bodyPr/>
          <a:lstStyle/>
          <a:p>
            <a:pPr>
              <a:defRPr/>
            </a:pPr>
            <a:endParaRPr lang="en-US"/>
          </a:p>
        </p:txBody>
      </p:sp>
      <p:sp>
        <p:nvSpPr>
          <p:cNvPr id="1031" name="Line 7"/>
          <p:cNvSpPr>
            <a:spLocks noChangeShapeType="1"/>
          </p:cNvSpPr>
          <p:nvPr/>
        </p:nvSpPr>
        <p:spPr bwMode="auto">
          <a:xfrm>
            <a:off x="228600" y="304800"/>
            <a:ext cx="8610600" cy="0"/>
          </a:xfrm>
          <a:prstGeom prst="line">
            <a:avLst/>
          </a:prstGeom>
          <a:noFill/>
          <a:ln w="76200">
            <a:solidFill>
              <a:schemeClr val="tx2"/>
            </a:solidFill>
            <a:round/>
            <a:headEnd/>
            <a:tailEnd/>
          </a:ln>
          <a:effectLst/>
        </p:spPr>
        <p:txBody>
          <a:bodyPr/>
          <a:lstStyle/>
          <a:p>
            <a:pPr>
              <a:defRPr/>
            </a:pPr>
            <a:endParaRPr lang="en-US"/>
          </a:p>
        </p:txBody>
      </p:sp>
      <p:grpSp>
        <p:nvGrpSpPr>
          <p:cNvPr id="1032" name="Group 8"/>
          <p:cNvGrpSpPr>
            <a:grpSpLocks/>
          </p:cNvGrpSpPr>
          <p:nvPr/>
        </p:nvGrpSpPr>
        <p:grpSpPr bwMode="auto">
          <a:xfrm>
            <a:off x="228600" y="457200"/>
            <a:ext cx="1246188" cy="1371600"/>
            <a:chOff x="144" y="288"/>
            <a:chExt cx="785" cy="864"/>
          </a:xfrm>
        </p:grpSpPr>
        <p:sp>
          <p:nvSpPr>
            <p:cNvPr id="1034" name="Rectangle 9"/>
            <p:cNvSpPr>
              <a:spLocks noChangeArrowheads="1"/>
            </p:cNvSpPr>
            <p:nvPr/>
          </p:nvSpPr>
          <p:spPr bwMode="auto">
            <a:xfrm>
              <a:off x="589" y="288"/>
              <a:ext cx="28" cy="534"/>
            </a:xfrm>
            <a:prstGeom prst="rect">
              <a:avLst/>
            </a:prstGeom>
            <a:solidFill>
              <a:schemeClr val="accent2"/>
            </a:solidFill>
            <a:ln w="9525">
              <a:noFill/>
              <a:miter lim="800000"/>
              <a:headEnd/>
              <a:tailEnd/>
            </a:ln>
          </p:spPr>
          <p:txBody>
            <a:bodyPr/>
            <a:lstStyle/>
            <a:p>
              <a:pPr>
                <a:defRPr/>
              </a:pPr>
              <a:endParaRPr lang="en-US"/>
            </a:p>
          </p:txBody>
        </p:sp>
        <p:sp>
          <p:nvSpPr>
            <p:cNvPr id="1035" name="Rectangle 10"/>
            <p:cNvSpPr>
              <a:spLocks noChangeArrowheads="1"/>
            </p:cNvSpPr>
            <p:nvPr/>
          </p:nvSpPr>
          <p:spPr bwMode="auto">
            <a:xfrm>
              <a:off x="526" y="288"/>
              <a:ext cx="28" cy="470"/>
            </a:xfrm>
            <a:prstGeom prst="rect">
              <a:avLst/>
            </a:prstGeom>
            <a:solidFill>
              <a:schemeClr val="bg2"/>
            </a:solidFill>
            <a:ln w="9525">
              <a:noFill/>
              <a:miter lim="800000"/>
              <a:headEnd/>
              <a:tailEnd/>
            </a:ln>
          </p:spPr>
          <p:txBody>
            <a:bodyPr/>
            <a:lstStyle/>
            <a:p>
              <a:pPr>
                <a:defRPr/>
              </a:pPr>
              <a:endParaRPr lang="en-US"/>
            </a:p>
          </p:txBody>
        </p:sp>
        <p:sp>
          <p:nvSpPr>
            <p:cNvPr id="1036" name="Rectangle 11"/>
            <p:cNvSpPr>
              <a:spLocks noChangeArrowheads="1"/>
            </p:cNvSpPr>
            <p:nvPr/>
          </p:nvSpPr>
          <p:spPr bwMode="auto">
            <a:xfrm>
              <a:off x="462" y="288"/>
              <a:ext cx="28" cy="401"/>
            </a:xfrm>
            <a:prstGeom prst="rect">
              <a:avLst/>
            </a:prstGeom>
            <a:solidFill>
              <a:schemeClr val="bg2"/>
            </a:solidFill>
            <a:ln w="9525">
              <a:noFill/>
              <a:miter lim="800000"/>
              <a:headEnd/>
              <a:tailEnd/>
            </a:ln>
          </p:spPr>
          <p:txBody>
            <a:bodyPr/>
            <a:lstStyle/>
            <a:p>
              <a:pPr>
                <a:defRPr/>
              </a:pPr>
              <a:endParaRPr lang="en-US"/>
            </a:p>
          </p:txBody>
        </p:sp>
        <p:sp>
          <p:nvSpPr>
            <p:cNvPr id="1037" name="Rectangle 12"/>
            <p:cNvSpPr>
              <a:spLocks noChangeArrowheads="1"/>
            </p:cNvSpPr>
            <p:nvPr/>
          </p:nvSpPr>
          <p:spPr bwMode="auto">
            <a:xfrm>
              <a:off x="398" y="288"/>
              <a:ext cx="28" cy="334"/>
            </a:xfrm>
            <a:prstGeom prst="rect">
              <a:avLst/>
            </a:prstGeom>
            <a:solidFill>
              <a:schemeClr val="bg2"/>
            </a:solidFill>
            <a:ln w="9525">
              <a:noFill/>
              <a:miter lim="800000"/>
              <a:headEnd/>
              <a:tailEnd/>
            </a:ln>
          </p:spPr>
          <p:txBody>
            <a:bodyPr/>
            <a:lstStyle/>
            <a:p>
              <a:pPr>
                <a:defRPr/>
              </a:pPr>
              <a:endParaRPr lang="en-US"/>
            </a:p>
          </p:txBody>
        </p:sp>
        <p:sp>
          <p:nvSpPr>
            <p:cNvPr id="1038" name="Rectangle 13"/>
            <p:cNvSpPr>
              <a:spLocks noChangeArrowheads="1"/>
            </p:cNvSpPr>
            <p:nvPr/>
          </p:nvSpPr>
          <p:spPr bwMode="auto">
            <a:xfrm>
              <a:off x="335" y="288"/>
              <a:ext cx="28" cy="269"/>
            </a:xfrm>
            <a:prstGeom prst="rect">
              <a:avLst/>
            </a:prstGeom>
            <a:solidFill>
              <a:schemeClr val="bg2"/>
            </a:solidFill>
            <a:ln w="9525">
              <a:noFill/>
              <a:miter lim="800000"/>
              <a:headEnd/>
              <a:tailEnd/>
            </a:ln>
          </p:spPr>
          <p:txBody>
            <a:bodyPr/>
            <a:lstStyle/>
            <a:p>
              <a:pPr>
                <a:defRPr/>
              </a:pPr>
              <a:endParaRPr lang="en-US"/>
            </a:p>
          </p:txBody>
        </p:sp>
        <p:sp>
          <p:nvSpPr>
            <p:cNvPr id="1039" name="Rectangle 14"/>
            <p:cNvSpPr>
              <a:spLocks noChangeArrowheads="1"/>
            </p:cNvSpPr>
            <p:nvPr/>
          </p:nvSpPr>
          <p:spPr bwMode="auto">
            <a:xfrm>
              <a:off x="271" y="288"/>
              <a:ext cx="28" cy="197"/>
            </a:xfrm>
            <a:prstGeom prst="rect">
              <a:avLst/>
            </a:prstGeom>
            <a:solidFill>
              <a:schemeClr val="bg2"/>
            </a:solidFill>
            <a:ln w="9525">
              <a:noFill/>
              <a:miter lim="800000"/>
              <a:headEnd/>
              <a:tailEnd/>
            </a:ln>
          </p:spPr>
          <p:txBody>
            <a:bodyPr/>
            <a:lstStyle/>
            <a:p>
              <a:pPr>
                <a:defRPr/>
              </a:pPr>
              <a:endParaRPr lang="en-US"/>
            </a:p>
          </p:txBody>
        </p:sp>
        <p:sp>
          <p:nvSpPr>
            <p:cNvPr id="1040" name="Rectangle 15"/>
            <p:cNvSpPr>
              <a:spLocks noChangeArrowheads="1"/>
            </p:cNvSpPr>
            <p:nvPr/>
          </p:nvSpPr>
          <p:spPr bwMode="auto">
            <a:xfrm>
              <a:off x="207" y="288"/>
              <a:ext cx="29" cy="136"/>
            </a:xfrm>
            <a:prstGeom prst="rect">
              <a:avLst/>
            </a:prstGeom>
            <a:solidFill>
              <a:schemeClr val="bg2"/>
            </a:solidFill>
            <a:ln w="9525">
              <a:noFill/>
              <a:miter lim="800000"/>
              <a:headEnd/>
              <a:tailEnd/>
            </a:ln>
          </p:spPr>
          <p:txBody>
            <a:bodyPr/>
            <a:lstStyle/>
            <a:p>
              <a:pPr>
                <a:defRPr/>
              </a:pPr>
              <a:endParaRPr lang="en-US"/>
            </a:p>
          </p:txBody>
        </p:sp>
        <p:sp>
          <p:nvSpPr>
            <p:cNvPr id="1041" name="Rectangle 16"/>
            <p:cNvSpPr>
              <a:spLocks noChangeArrowheads="1"/>
            </p:cNvSpPr>
            <p:nvPr/>
          </p:nvSpPr>
          <p:spPr bwMode="auto">
            <a:xfrm>
              <a:off x="144" y="288"/>
              <a:ext cx="28" cy="68"/>
            </a:xfrm>
            <a:prstGeom prst="rect">
              <a:avLst/>
            </a:prstGeom>
            <a:solidFill>
              <a:schemeClr val="bg2"/>
            </a:solidFill>
            <a:ln w="9525">
              <a:noFill/>
              <a:miter lim="800000"/>
              <a:headEnd/>
              <a:tailEnd/>
            </a:ln>
          </p:spPr>
          <p:txBody>
            <a:bodyPr/>
            <a:lstStyle/>
            <a:p>
              <a:pPr>
                <a:defRPr/>
              </a:pPr>
              <a:endParaRPr lang="en-US"/>
            </a:p>
          </p:txBody>
        </p:sp>
        <p:sp>
          <p:nvSpPr>
            <p:cNvPr id="1042" name="Rectangle 17"/>
            <p:cNvSpPr>
              <a:spLocks noChangeArrowheads="1"/>
            </p:cNvSpPr>
            <p:nvPr/>
          </p:nvSpPr>
          <p:spPr bwMode="auto">
            <a:xfrm>
              <a:off x="653" y="288"/>
              <a:ext cx="26" cy="599"/>
            </a:xfrm>
            <a:prstGeom prst="rect">
              <a:avLst/>
            </a:prstGeom>
            <a:solidFill>
              <a:schemeClr val="accent2"/>
            </a:solidFill>
            <a:ln w="9525">
              <a:noFill/>
              <a:miter lim="800000"/>
              <a:headEnd/>
              <a:tailEnd/>
            </a:ln>
          </p:spPr>
          <p:txBody>
            <a:bodyPr/>
            <a:lstStyle/>
            <a:p>
              <a:pPr>
                <a:defRPr/>
              </a:pPr>
              <a:endParaRPr lang="en-US"/>
            </a:p>
          </p:txBody>
        </p:sp>
        <p:sp>
          <p:nvSpPr>
            <p:cNvPr id="1043" name="Rectangle 18"/>
            <p:cNvSpPr>
              <a:spLocks noChangeArrowheads="1"/>
            </p:cNvSpPr>
            <p:nvPr/>
          </p:nvSpPr>
          <p:spPr bwMode="auto">
            <a:xfrm>
              <a:off x="715" y="288"/>
              <a:ext cx="26" cy="667"/>
            </a:xfrm>
            <a:prstGeom prst="rect">
              <a:avLst/>
            </a:prstGeom>
            <a:solidFill>
              <a:schemeClr val="accent2"/>
            </a:solidFill>
            <a:ln w="9525">
              <a:noFill/>
              <a:miter lim="800000"/>
              <a:headEnd/>
              <a:tailEnd/>
            </a:ln>
          </p:spPr>
          <p:txBody>
            <a:bodyPr/>
            <a:lstStyle/>
            <a:p>
              <a:pPr>
                <a:defRPr/>
              </a:pPr>
              <a:endParaRPr lang="en-US"/>
            </a:p>
          </p:txBody>
        </p:sp>
        <p:sp>
          <p:nvSpPr>
            <p:cNvPr id="1044" name="Rectangle 19"/>
            <p:cNvSpPr>
              <a:spLocks noChangeArrowheads="1"/>
            </p:cNvSpPr>
            <p:nvPr/>
          </p:nvSpPr>
          <p:spPr bwMode="auto">
            <a:xfrm>
              <a:off x="776" y="288"/>
              <a:ext cx="27" cy="731"/>
            </a:xfrm>
            <a:prstGeom prst="rect">
              <a:avLst/>
            </a:prstGeom>
            <a:solidFill>
              <a:schemeClr val="accent1"/>
            </a:solidFill>
            <a:ln w="9525">
              <a:noFill/>
              <a:miter lim="800000"/>
              <a:headEnd/>
              <a:tailEnd/>
            </a:ln>
          </p:spPr>
          <p:txBody>
            <a:bodyPr/>
            <a:lstStyle/>
            <a:p>
              <a:pPr>
                <a:defRPr/>
              </a:pPr>
              <a:endParaRPr lang="en-US"/>
            </a:p>
          </p:txBody>
        </p:sp>
        <p:sp>
          <p:nvSpPr>
            <p:cNvPr id="1045" name="Rectangle 20"/>
            <p:cNvSpPr>
              <a:spLocks noChangeArrowheads="1"/>
            </p:cNvSpPr>
            <p:nvPr/>
          </p:nvSpPr>
          <p:spPr bwMode="auto">
            <a:xfrm>
              <a:off x="839" y="288"/>
              <a:ext cx="28" cy="800"/>
            </a:xfrm>
            <a:prstGeom prst="rect">
              <a:avLst/>
            </a:prstGeom>
            <a:solidFill>
              <a:schemeClr val="accent1"/>
            </a:solidFill>
            <a:ln w="9525">
              <a:noFill/>
              <a:miter lim="800000"/>
              <a:headEnd/>
              <a:tailEnd/>
            </a:ln>
          </p:spPr>
          <p:txBody>
            <a:bodyPr/>
            <a:lstStyle/>
            <a:p>
              <a:pPr>
                <a:defRPr/>
              </a:pPr>
              <a:endParaRPr lang="en-US"/>
            </a:p>
          </p:txBody>
        </p:sp>
        <p:sp>
          <p:nvSpPr>
            <p:cNvPr id="1046" name="Rectangle 21"/>
            <p:cNvSpPr>
              <a:spLocks noChangeArrowheads="1"/>
            </p:cNvSpPr>
            <p:nvPr/>
          </p:nvSpPr>
          <p:spPr bwMode="auto">
            <a:xfrm>
              <a:off x="902" y="288"/>
              <a:ext cx="27" cy="864"/>
            </a:xfrm>
            <a:prstGeom prst="rect">
              <a:avLst/>
            </a:prstGeom>
            <a:solidFill>
              <a:schemeClr val="accent1"/>
            </a:solidFill>
            <a:ln w="9525">
              <a:noFill/>
              <a:miter lim="800000"/>
              <a:headEnd/>
              <a:tailEnd/>
            </a:ln>
          </p:spPr>
          <p:txBody>
            <a:bodyPr/>
            <a:lstStyle/>
            <a:p>
              <a:pPr>
                <a:defRPr/>
              </a:pPr>
              <a:endParaRPr lang="en-US"/>
            </a:p>
          </p:txBody>
        </p:sp>
      </p:grpSp>
      <p:sp>
        <p:nvSpPr>
          <p:cNvPr id="71702" name="Rectangle 2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solidFill>
                  <a:schemeClr val="tx2"/>
                </a:solidFill>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740"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Lst>
  <p:hf hdr="0" ftr="0" dt="0"/>
  <p:txStyles>
    <p:title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cs typeface="Arial" charset="0"/>
        </a:defRPr>
      </a:lvl2pPr>
      <a:lvl3pPr algn="l" rtl="0" eaLnBrk="0" fontAlgn="base" hangingPunct="0">
        <a:spcBef>
          <a:spcPct val="0"/>
        </a:spcBef>
        <a:spcAft>
          <a:spcPct val="0"/>
        </a:spcAft>
        <a:defRPr sz="3900">
          <a:solidFill>
            <a:schemeClr val="tx2"/>
          </a:solidFill>
          <a:latin typeface="Arial" charset="0"/>
          <a:cs typeface="Arial" charset="0"/>
        </a:defRPr>
      </a:lvl3pPr>
      <a:lvl4pPr algn="l" rtl="0" eaLnBrk="0" fontAlgn="base" hangingPunct="0">
        <a:spcBef>
          <a:spcPct val="0"/>
        </a:spcBef>
        <a:spcAft>
          <a:spcPct val="0"/>
        </a:spcAft>
        <a:defRPr sz="3900">
          <a:solidFill>
            <a:schemeClr val="tx2"/>
          </a:solidFill>
          <a:latin typeface="Arial" charset="0"/>
          <a:cs typeface="Arial" charset="0"/>
        </a:defRPr>
      </a:lvl4pPr>
      <a:lvl5pPr algn="l" rtl="0" eaLnBrk="0" fontAlgn="base" hangingPunct="0">
        <a:spcBef>
          <a:spcPct val="0"/>
        </a:spcBef>
        <a:spcAft>
          <a:spcPct val="0"/>
        </a:spcAft>
        <a:defRPr sz="3900">
          <a:solidFill>
            <a:schemeClr val="tx2"/>
          </a:solidFill>
          <a:latin typeface="Arial" charset="0"/>
          <a:cs typeface="Arial" charset="0"/>
        </a:defRPr>
      </a:lvl5pPr>
      <a:lvl6pPr marL="457200" algn="l" rtl="0" fontAlgn="base">
        <a:spcBef>
          <a:spcPct val="0"/>
        </a:spcBef>
        <a:spcAft>
          <a:spcPct val="0"/>
        </a:spcAft>
        <a:defRPr sz="3900">
          <a:solidFill>
            <a:schemeClr val="tx2"/>
          </a:solidFill>
          <a:latin typeface="Arial" charset="0"/>
          <a:cs typeface="Arial" charset="0"/>
        </a:defRPr>
      </a:lvl6pPr>
      <a:lvl7pPr marL="914400" algn="l" rtl="0" fontAlgn="base">
        <a:spcBef>
          <a:spcPct val="0"/>
        </a:spcBef>
        <a:spcAft>
          <a:spcPct val="0"/>
        </a:spcAft>
        <a:defRPr sz="3900">
          <a:solidFill>
            <a:schemeClr val="tx2"/>
          </a:solidFill>
          <a:latin typeface="Arial" charset="0"/>
          <a:cs typeface="Arial" charset="0"/>
        </a:defRPr>
      </a:lvl7pPr>
      <a:lvl8pPr marL="1371600" algn="l" rtl="0" fontAlgn="base">
        <a:spcBef>
          <a:spcPct val="0"/>
        </a:spcBef>
        <a:spcAft>
          <a:spcPct val="0"/>
        </a:spcAft>
        <a:defRPr sz="3900">
          <a:solidFill>
            <a:schemeClr val="tx2"/>
          </a:solidFill>
          <a:latin typeface="Arial" charset="0"/>
          <a:cs typeface="Arial" charset="0"/>
        </a:defRPr>
      </a:lvl8pPr>
      <a:lvl9pPr marL="1828800" algn="l" rtl="0" fontAlgn="base">
        <a:spcBef>
          <a:spcPct val="0"/>
        </a:spcBef>
        <a:spcAft>
          <a:spcPct val="0"/>
        </a:spcAft>
        <a:defRPr sz="39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500">
          <a:solidFill>
            <a:schemeClr val="tx2"/>
          </a:solidFill>
          <a:latin typeface="+mn-lt"/>
          <a:cs typeface="+mn-cs"/>
        </a:defRPr>
      </a:lvl2pPr>
      <a:lvl3pPr marL="1143000" indent="-228600" algn="l" rtl="0" eaLnBrk="0" fontAlgn="base" hangingPunct="0">
        <a:spcBef>
          <a:spcPct val="20000"/>
        </a:spcBef>
        <a:spcAft>
          <a:spcPct val="0"/>
        </a:spcAft>
        <a:buClr>
          <a:schemeClr val="accent1"/>
        </a:buClr>
        <a:buSzPct val="70000"/>
        <a:buFont typeface="Wingdings" pitchFamily="2" charset="2"/>
        <a:buChar char="p"/>
        <a:defRPr sz="2200">
          <a:solidFill>
            <a:schemeClr val="tx2"/>
          </a:solidFill>
          <a:latin typeface="+mn-lt"/>
          <a:cs typeface="+mn-cs"/>
        </a:defRPr>
      </a:lvl3pPr>
      <a:lvl4pPr marL="1600200" indent="-228600" algn="l" rtl="0" eaLnBrk="0" fontAlgn="base" hangingPunct="0">
        <a:spcBef>
          <a:spcPct val="20000"/>
        </a:spcBef>
        <a:spcAft>
          <a:spcPct val="0"/>
        </a:spcAft>
        <a:buClr>
          <a:schemeClr val="accent1"/>
        </a:buClr>
        <a:buSzPct val="70000"/>
        <a:buFont typeface="Wingdings" pitchFamily="2" charset="2"/>
        <a:buChar char="n"/>
        <a:defRPr sz="2000">
          <a:solidFill>
            <a:schemeClr val="tx2"/>
          </a:solidFill>
          <a:latin typeface="+mn-lt"/>
          <a:cs typeface="+mn-cs"/>
        </a:defRPr>
      </a:lvl4pPr>
      <a:lvl5pPr marL="20574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nrsp7.org/" TargetMode="External"/><Relationship Id="rId2" Type="http://schemas.openxmlformats.org/officeDocument/2006/relationships/hyperlink" Target="http://www.fda.gov/AnimalVeterinary/DevelopmentApprovalProcess/MinorUseMinorSpecies/ucm125445.ht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fda.gov/AnimalVeterinary/DevelopmentApprovalProcess/MinorUseMinorSpecies/ucm125452.ht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fda.gov/AnimalVeterinary/DevelopmentApprovalProcess/MinorUseMinorSpecies/ucm279384.ht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fda.gov/AnimalVeterinary/DevelopmentApprovalProcess/MinorUseMinorSpecies/default.htm" TargetMode="External"/><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C3823F7-8023-4306-8AA9-544D6A793EA7}" type="slidenum">
              <a:rPr lang="en-US" smtClean="0">
                <a:solidFill>
                  <a:schemeClr val="tx2"/>
                </a:solidFill>
              </a:rPr>
              <a:pPr eaLnBrk="1" hangingPunct="1"/>
              <a:t>1</a:t>
            </a:fld>
            <a:endParaRPr lang="en-US" smtClean="0">
              <a:solidFill>
                <a:schemeClr val="tx2"/>
              </a:solidFill>
            </a:endParaRPr>
          </a:p>
        </p:txBody>
      </p:sp>
      <p:pic>
        <p:nvPicPr>
          <p:cNvPr id="3080" name="Picture 8" descr="This title slide includes a copy of the logo for the Office of Minor Use and Minor Species Animal Drug Development.  It is formatted like the CVM logo but depicts minor species animals.  These are a bison, zebra, wolf, goat, quail, and ferr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284663"/>
            <a:ext cx="2362200" cy="1749425"/>
          </a:xfrm>
          <a:prstGeom prst="rect">
            <a:avLst/>
          </a:prstGeom>
          <a:noFill/>
          <a:ln w="63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076" name="Rectangle 3"/>
          <p:cNvSpPr>
            <a:spLocks noGrp="1" noChangeArrowheads="1"/>
          </p:cNvSpPr>
          <p:nvPr>
            <p:ph type="subTitle" idx="1"/>
          </p:nvPr>
        </p:nvSpPr>
        <p:spPr>
          <a:xfrm>
            <a:off x="228600" y="4114800"/>
            <a:ext cx="5562600" cy="2133600"/>
          </a:xfrm>
        </p:spPr>
        <p:txBody>
          <a:bodyPr/>
          <a:lstStyle/>
          <a:p>
            <a:pPr eaLnBrk="1" hangingPunct="1"/>
            <a:r>
              <a:rPr lang="en-US" sz="2200" smtClean="0"/>
              <a:t>Meg Oeller, DVM</a:t>
            </a:r>
            <a:br>
              <a:rPr lang="en-US" sz="2200" smtClean="0"/>
            </a:br>
            <a:r>
              <a:rPr lang="en-US" sz="2200" smtClean="0"/>
              <a:t>Office of Minor Use &amp; Minor Species Animal Drug Development</a:t>
            </a:r>
          </a:p>
          <a:p>
            <a:pPr eaLnBrk="1" hangingPunct="1"/>
            <a:r>
              <a:rPr lang="en-US" sz="2200" smtClean="0"/>
              <a:t>FDA/CVM Rockville, MD</a:t>
            </a:r>
            <a:br>
              <a:rPr lang="en-US" sz="2200" smtClean="0"/>
            </a:br>
            <a:r>
              <a:rPr lang="en-US" sz="2200" smtClean="0"/>
              <a:t>Summer, 2012</a:t>
            </a:r>
          </a:p>
        </p:txBody>
      </p:sp>
      <p:sp>
        <p:nvSpPr>
          <p:cNvPr id="3075" name="Rectangle 2"/>
          <p:cNvSpPr>
            <a:spLocks noGrp="1" noChangeArrowheads="1"/>
          </p:cNvSpPr>
          <p:nvPr>
            <p:ph type="ctrTitle"/>
          </p:nvPr>
        </p:nvSpPr>
        <p:spPr>
          <a:xfrm>
            <a:off x="3276600" y="1524000"/>
            <a:ext cx="5257800" cy="2438400"/>
          </a:xfrm>
        </p:spPr>
        <p:txBody>
          <a:bodyPr/>
          <a:lstStyle/>
          <a:p>
            <a:pPr algn="ctr" eaLnBrk="1" hangingPunct="1"/>
            <a:r>
              <a:rPr lang="en-US" sz="4100" b="1" smtClean="0">
                <a:solidFill>
                  <a:schemeClr val="bg2"/>
                </a:solidFill>
              </a:rPr>
              <a:t>An Overview of Minor Use &amp; Minor Species Issues in the U.S.A.</a:t>
            </a:r>
          </a:p>
        </p:txBody>
      </p:sp>
      <p:pic>
        <p:nvPicPr>
          <p:cNvPr id="3077" name="Picture 4" descr="FDA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1E7BFDF-057F-49C5-AF1E-AC034155C367}" type="slidenum">
              <a:rPr lang="en-US" smtClean="0">
                <a:solidFill>
                  <a:schemeClr val="tx2"/>
                </a:solidFill>
              </a:rPr>
              <a:pPr eaLnBrk="1" hangingPunct="1"/>
              <a:t>10</a:t>
            </a:fld>
            <a:endParaRPr lang="en-US" smtClean="0">
              <a:solidFill>
                <a:schemeClr val="tx2"/>
              </a:solidFill>
            </a:endParaRPr>
          </a:p>
        </p:txBody>
      </p:sp>
      <p:sp>
        <p:nvSpPr>
          <p:cNvPr id="12292" name="Rectangle 3"/>
          <p:cNvSpPr>
            <a:spLocks noGrp="1" noChangeArrowheads="1"/>
          </p:cNvSpPr>
          <p:nvPr>
            <p:ph type="body" idx="1"/>
          </p:nvPr>
        </p:nvSpPr>
        <p:spPr>
          <a:xfrm>
            <a:off x="1524000" y="1828800"/>
            <a:ext cx="7010400" cy="4572000"/>
          </a:xfrm>
        </p:spPr>
        <p:txBody>
          <a:bodyPr/>
          <a:lstStyle/>
          <a:p>
            <a:pPr eaLnBrk="1" hangingPunct="1">
              <a:buClr>
                <a:srgbClr val="FF0000"/>
              </a:buClr>
              <a:buFont typeface="Wingdings" pitchFamily="2" charset="2"/>
              <a:buChar char="v"/>
            </a:pPr>
            <a:r>
              <a:rPr lang="en-US" sz="2400" dirty="0" smtClean="0"/>
              <a:t> </a:t>
            </a:r>
            <a:r>
              <a:rPr lang="en-US" sz="2400" b="1" dirty="0" smtClean="0"/>
              <a:t>Dairy Goats	        $461,000,000</a:t>
            </a:r>
          </a:p>
          <a:p>
            <a:pPr eaLnBrk="1" hangingPunct="1">
              <a:buClr>
                <a:srgbClr val="FF0000"/>
              </a:buClr>
              <a:buFont typeface="Wingdings" pitchFamily="2" charset="2"/>
              <a:buChar char="v"/>
            </a:pPr>
            <a:r>
              <a:rPr lang="en-US" sz="2400" b="1" dirty="0" smtClean="0"/>
              <a:t> Rabbits		        $873,000,000</a:t>
            </a:r>
          </a:p>
          <a:p>
            <a:pPr eaLnBrk="1" hangingPunct="1">
              <a:buClr>
                <a:srgbClr val="FF0000"/>
              </a:buClr>
              <a:buFont typeface="Wingdings" pitchFamily="2" charset="2"/>
              <a:buChar char="v"/>
            </a:pPr>
            <a:r>
              <a:rPr lang="en-US" sz="2400" b="1" dirty="0" smtClean="0"/>
              <a:t> Meat Goats	     $1,092,000,000</a:t>
            </a:r>
          </a:p>
          <a:p>
            <a:pPr eaLnBrk="1" hangingPunct="1">
              <a:buClr>
                <a:srgbClr val="FF0000"/>
              </a:buClr>
              <a:buFont typeface="Wingdings" pitchFamily="2" charset="2"/>
              <a:buChar char="v"/>
            </a:pPr>
            <a:r>
              <a:rPr lang="en-US" sz="2400" dirty="0" smtClean="0"/>
              <a:t> </a:t>
            </a:r>
            <a:r>
              <a:rPr lang="en-US" sz="2400" b="1" dirty="0" smtClean="0"/>
              <a:t>Deer		     $3,152,000,000</a:t>
            </a:r>
          </a:p>
          <a:p>
            <a:pPr eaLnBrk="1" hangingPunct="1">
              <a:buClr>
                <a:srgbClr val="FF0000"/>
              </a:buClr>
              <a:buFont typeface="Wingdings" pitchFamily="2" charset="2"/>
              <a:buChar char="v"/>
            </a:pPr>
            <a:r>
              <a:rPr lang="en-US" sz="2400" b="1" dirty="0" smtClean="0"/>
              <a:t> Aquaculture	     $3,193,000,000</a:t>
            </a:r>
          </a:p>
          <a:p>
            <a:pPr eaLnBrk="1" hangingPunct="1">
              <a:buClr>
                <a:srgbClr val="FF0000"/>
              </a:buClr>
              <a:buFont typeface="Wingdings" pitchFamily="2" charset="2"/>
              <a:buChar char="v"/>
            </a:pPr>
            <a:r>
              <a:rPr lang="en-US" sz="2400" b="1" dirty="0" smtClean="0"/>
              <a:t> Sheep		     $4,728,000,000</a:t>
            </a:r>
            <a:endParaRPr lang="en-US" sz="2400" dirty="0" smtClean="0"/>
          </a:p>
          <a:p>
            <a:pPr eaLnBrk="1" hangingPunct="1">
              <a:buClr>
                <a:srgbClr val="FF0000"/>
              </a:buClr>
              <a:buFont typeface="Wingdings" pitchFamily="2" charset="2"/>
              <a:buChar char="v"/>
            </a:pPr>
            <a:r>
              <a:rPr lang="en-US" sz="2400" b="1" dirty="0" smtClean="0"/>
              <a:t> </a:t>
            </a:r>
            <a:r>
              <a:rPr lang="en-US" sz="2400" b="1" dirty="0" err="1" smtClean="0"/>
              <a:t>Gamebirds</a:t>
            </a:r>
            <a:r>
              <a:rPr lang="en-US" sz="2400" b="1" dirty="0" smtClean="0"/>
              <a:t> 	     $5,253,000,000	</a:t>
            </a:r>
          </a:p>
          <a:p>
            <a:pPr eaLnBrk="1" hangingPunct="1">
              <a:buClr>
                <a:srgbClr val="FF0000"/>
              </a:buClr>
              <a:buFont typeface="Wingdings" pitchFamily="2" charset="2"/>
              <a:buChar char="v"/>
            </a:pPr>
            <a:r>
              <a:rPr lang="en-US" sz="2400" b="1" dirty="0" smtClean="0"/>
              <a:t> Honey Bees          $16,810,000,000  </a:t>
            </a:r>
          </a:p>
          <a:p>
            <a:pPr eaLnBrk="1" hangingPunct="1">
              <a:spcBef>
                <a:spcPct val="55000"/>
              </a:spcBef>
              <a:buClr>
                <a:srgbClr val="FF0000"/>
              </a:buClr>
              <a:buFont typeface="Wingdings" pitchFamily="2" charset="2"/>
              <a:buNone/>
            </a:pPr>
            <a:r>
              <a:rPr lang="en-US" sz="2400" dirty="0" smtClean="0"/>
              <a:t>                              </a:t>
            </a:r>
            <a:r>
              <a:rPr lang="en-US" sz="2400" b="1" dirty="0" smtClean="0">
                <a:solidFill>
                  <a:srgbClr val="FFFF66"/>
                </a:solidFill>
              </a:rPr>
              <a:t>TOTAL $35,562,000,000</a:t>
            </a:r>
          </a:p>
          <a:p>
            <a:pPr eaLnBrk="1" hangingPunct="1"/>
            <a:endParaRPr lang="en-US" sz="2400" dirty="0" smtClean="0"/>
          </a:p>
        </p:txBody>
      </p:sp>
      <p:sp>
        <p:nvSpPr>
          <p:cNvPr id="12291" name="Rectangle 2"/>
          <p:cNvSpPr>
            <a:spLocks noGrp="1" noChangeArrowheads="1"/>
          </p:cNvSpPr>
          <p:nvPr>
            <p:ph type="title"/>
          </p:nvPr>
        </p:nvSpPr>
        <p:spPr/>
        <p:txBody>
          <a:bodyPr/>
          <a:lstStyle/>
          <a:p>
            <a:pPr eaLnBrk="1" hangingPunct="1"/>
            <a:r>
              <a:rPr lang="en-US" b="1" smtClean="0">
                <a:solidFill>
                  <a:schemeClr val="bg2"/>
                </a:solidFill>
              </a:rPr>
              <a:t>Value to U.S. Agriculture</a:t>
            </a:r>
            <a:br>
              <a:rPr lang="en-US" b="1" smtClean="0">
                <a:solidFill>
                  <a:schemeClr val="bg2"/>
                </a:solidFill>
              </a:rPr>
            </a:br>
            <a:r>
              <a:rPr lang="en-US" b="1" smtClean="0">
                <a:solidFill>
                  <a:schemeClr val="bg2"/>
                </a:solidFill>
              </a:rPr>
              <a:t>      </a:t>
            </a:r>
            <a:r>
              <a:rPr lang="en-US" sz="3200" b="1" smtClean="0">
                <a:solidFill>
                  <a:schemeClr val="bg2"/>
                </a:solidFill>
              </a:rPr>
              <a:t>(U.S. Economic Impact)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C11086D-F600-49A9-960E-9F59DFE74910}" type="slidenum">
              <a:rPr lang="en-US" smtClean="0">
                <a:solidFill>
                  <a:schemeClr val="tx2"/>
                </a:solidFill>
              </a:rPr>
              <a:pPr eaLnBrk="1" hangingPunct="1"/>
              <a:t>11</a:t>
            </a:fld>
            <a:endParaRPr lang="en-US" smtClean="0">
              <a:solidFill>
                <a:schemeClr val="tx2"/>
              </a:solidFill>
            </a:endParaRPr>
          </a:p>
        </p:txBody>
      </p:sp>
      <p:pic>
        <p:nvPicPr>
          <p:cNvPr id="13316" name="Picture 5" descr="A photo of a goat kid next to its moth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1600200"/>
            <a:ext cx="6172200" cy="4114800"/>
          </a:xfrm>
          <a:noFill/>
          <a:ln w="19050">
            <a:solidFill>
              <a:srgbClr val="FF0000"/>
            </a:solidFill>
            <a:miter lim="800000"/>
            <a:headEnd/>
            <a:tailEnd/>
          </a:ln>
        </p:spPr>
      </p:pic>
      <p:sp>
        <p:nvSpPr>
          <p:cNvPr id="13315" name="Rectangle 2"/>
          <p:cNvSpPr>
            <a:spLocks noGrp="1" noChangeArrowheads="1"/>
          </p:cNvSpPr>
          <p:nvPr>
            <p:ph type="title"/>
          </p:nvPr>
        </p:nvSpPr>
        <p:spPr/>
        <p:txBody>
          <a:bodyPr/>
          <a:lstStyle/>
          <a:p>
            <a:pPr algn="ctr" eaLnBrk="1" hangingPunct="1"/>
            <a:r>
              <a:rPr lang="en-US" b="1" smtClean="0">
                <a:solidFill>
                  <a:schemeClr val="bg2"/>
                </a:solidFill>
              </a:rPr>
              <a:t>What are the Challenges?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B1A80FF-D0EC-4289-A4C2-A16CDE5A505D}" type="slidenum">
              <a:rPr lang="en-US" smtClean="0">
                <a:solidFill>
                  <a:schemeClr val="tx2"/>
                </a:solidFill>
              </a:rPr>
              <a:pPr eaLnBrk="1" hangingPunct="1"/>
              <a:t>12</a:t>
            </a:fld>
            <a:endParaRPr lang="en-US" smtClean="0">
              <a:solidFill>
                <a:schemeClr val="tx2"/>
              </a:solidFill>
            </a:endParaRPr>
          </a:p>
        </p:txBody>
      </p:sp>
      <p:sp>
        <p:nvSpPr>
          <p:cNvPr id="14341" name="Rectangle 4"/>
          <p:cNvSpPr>
            <a:spLocks noGrp="1" noChangeArrowheads="1"/>
          </p:cNvSpPr>
          <p:nvPr>
            <p:ph type="body" sz="half" idx="2"/>
          </p:nvPr>
        </p:nvSpPr>
        <p:spPr>
          <a:xfrm>
            <a:off x="4648200" y="1981200"/>
            <a:ext cx="4114800" cy="4114800"/>
          </a:xfrm>
        </p:spPr>
        <p:txBody>
          <a:bodyPr/>
          <a:lstStyle/>
          <a:p>
            <a:pPr eaLnBrk="1" hangingPunct="1">
              <a:buClr>
                <a:srgbClr val="FF0000"/>
              </a:buClr>
              <a:buFont typeface="Wingdings" pitchFamily="2" charset="2"/>
              <a:buChar char="v"/>
            </a:pPr>
            <a:r>
              <a:rPr lang="en-US" sz="2400" b="1" dirty="0" smtClean="0"/>
              <a:t>4 - Ducks </a:t>
            </a:r>
          </a:p>
          <a:p>
            <a:pPr eaLnBrk="1" hangingPunct="1">
              <a:buClr>
                <a:srgbClr val="FF0000"/>
              </a:buClr>
              <a:buFont typeface="Wingdings" pitchFamily="2" charset="2"/>
              <a:buChar char="v"/>
            </a:pPr>
            <a:r>
              <a:rPr lang="en-US" sz="2400" b="1" dirty="0" smtClean="0"/>
              <a:t>4 for Shrimp/lobster</a:t>
            </a:r>
          </a:p>
          <a:p>
            <a:pPr eaLnBrk="1" hangingPunct="1">
              <a:buClr>
                <a:srgbClr val="FF0000"/>
              </a:buClr>
              <a:buFont typeface="Wingdings" pitchFamily="2" charset="2"/>
              <a:buChar char="v"/>
            </a:pPr>
            <a:r>
              <a:rPr lang="en-US" sz="2400" b="1" dirty="0" smtClean="0"/>
              <a:t>1 for Bison</a:t>
            </a:r>
          </a:p>
          <a:p>
            <a:pPr eaLnBrk="1" hangingPunct="1">
              <a:buClr>
                <a:srgbClr val="FF0000"/>
              </a:buClr>
              <a:buFont typeface="Wingdings" pitchFamily="2" charset="2"/>
              <a:buChar char="v"/>
            </a:pPr>
            <a:r>
              <a:rPr lang="en-US" sz="2400" b="1" dirty="0" smtClean="0"/>
              <a:t>Some not marketed</a:t>
            </a:r>
          </a:p>
          <a:p>
            <a:pPr eaLnBrk="1" hangingPunct="1">
              <a:buClr>
                <a:srgbClr val="FF0000"/>
              </a:buClr>
              <a:buFont typeface="Wingdings" pitchFamily="2" charset="2"/>
              <a:buChar char="v"/>
            </a:pPr>
            <a:r>
              <a:rPr lang="en-US" sz="2400" b="1" i="1" dirty="0" smtClean="0"/>
              <a:t>Most</a:t>
            </a:r>
            <a:r>
              <a:rPr lang="en-US" sz="2400" b="1" dirty="0" smtClean="0"/>
              <a:t> minor species have 0 drugs approved</a:t>
            </a:r>
          </a:p>
          <a:p>
            <a:pPr eaLnBrk="1" hangingPunct="1">
              <a:buClr>
                <a:srgbClr val="FF0000"/>
              </a:buClr>
              <a:buFont typeface="Wingdings" pitchFamily="2" charset="2"/>
              <a:buChar char="v"/>
            </a:pPr>
            <a:r>
              <a:rPr lang="en-US" sz="2400" b="1" dirty="0" smtClean="0"/>
              <a:t>Compare to &gt; 400 for cattle &amp; for swine or      &gt; 500 for dogs</a:t>
            </a:r>
          </a:p>
        </p:txBody>
      </p:sp>
      <p:sp>
        <p:nvSpPr>
          <p:cNvPr id="14340" name="Rectangle 3"/>
          <p:cNvSpPr>
            <a:spLocks noGrp="1" noChangeArrowheads="1"/>
          </p:cNvSpPr>
          <p:nvPr>
            <p:ph type="body" sz="half" idx="1"/>
          </p:nvPr>
        </p:nvSpPr>
        <p:spPr>
          <a:xfrm>
            <a:off x="762000" y="1905000"/>
            <a:ext cx="3821113" cy="4114800"/>
          </a:xfrm>
        </p:spPr>
        <p:txBody>
          <a:bodyPr/>
          <a:lstStyle/>
          <a:p>
            <a:pPr eaLnBrk="1" hangingPunct="1">
              <a:buClr>
                <a:srgbClr val="FF0000"/>
              </a:buClr>
              <a:buFont typeface="Wingdings" pitchFamily="2" charset="2"/>
              <a:buChar char="v"/>
            </a:pPr>
            <a:r>
              <a:rPr lang="en-US" sz="2400" b="1" dirty="0" smtClean="0"/>
              <a:t>53 - Sheep - 25 drugs</a:t>
            </a:r>
          </a:p>
          <a:p>
            <a:pPr eaLnBrk="1" hangingPunct="1">
              <a:buClr>
                <a:srgbClr val="FF0000"/>
              </a:buClr>
              <a:buFont typeface="Wingdings" pitchFamily="2" charset="2"/>
              <a:buChar char="v"/>
            </a:pPr>
            <a:r>
              <a:rPr lang="en-US" sz="2400" b="1" dirty="0" smtClean="0"/>
              <a:t>13 - Goats - 8 drugs</a:t>
            </a:r>
          </a:p>
          <a:p>
            <a:pPr eaLnBrk="1" hangingPunct="1">
              <a:buClr>
                <a:srgbClr val="FF0000"/>
              </a:buClr>
              <a:buFont typeface="Wingdings" pitchFamily="2" charset="2"/>
              <a:buChar char="v"/>
            </a:pPr>
            <a:r>
              <a:rPr lang="en-US" sz="2400" b="1" dirty="0" smtClean="0"/>
              <a:t>1 for Salmon</a:t>
            </a:r>
          </a:p>
          <a:p>
            <a:pPr eaLnBrk="1" hangingPunct="1">
              <a:buClr>
                <a:srgbClr val="FF0000"/>
              </a:buClr>
              <a:buFont typeface="Wingdings" pitchFamily="2" charset="2"/>
              <a:buChar char="v"/>
            </a:pPr>
            <a:r>
              <a:rPr lang="en-US" sz="2400" b="1" dirty="0" smtClean="0"/>
              <a:t>7 - Catfish - 5 drugs</a:t>
            </a:r>
          </a:p>
          <a:p>
            <a:pPr eaLnBrk="1" hangingPunct="1">
              <a:buClr>
                <a:srgbClr val="FF0000"/>
              </a:buClr>
              <a:buFont typeface="Wingdings" pitchFamily="2" charset="2"/>
              <a:buChar char="v"/>
            </a:pPr>
            <a:r>
              <a:rPr lang="en-US" sz="2400" b="1" dirty="0" smtClean="0"/>
              <a:t>14 - Finfish - 10 drugs</a:t>
            </a:r>
          </a:p>
          <a:p>
            <a:pPr eaLnBrk="1" hangingPunct="1">
              <a:buClr>
                <a:srgbClr val="FF0000"/>
              </a:buClr>
              <a:buFont typeface="Wingdings" pitchFamily="2" charset="2"/>
              <a:buChar char="v"/>
            </a:pPr>
            <a:r>
              <a:rPr lang="en-US" sz="2400" b="1" dirty="0" smtClean="0"/>
              <a:t>3 for Pheasants</a:t>
            </a:r>
          </a:p>
          <a:p>
            <a:pPr eaLnBrk="1" hangingPunct="1">
              <a:buClr>
                <a:srgbClr val="FF0000"/>
              </a:buClr>
              <a:buFont typeface="Wingdings" pitchFamily="2" charset="2"/>
              <a:buChar char="v"/>
            </a:pPr>
            <a:r>
              <a:rPr lang="en-US" sz="2400" b="1" dirty="0" smtClean="0"/>
              <a:t>2 for Partridges</a:t>
            </a:r>
          </a:p>
          <a:p>
            <a:pPr eaLnBrk="1" hangingPunct="1">
              <a:buClr>
                <a:srgbClr val="FF0000"/>
              </a:buClr>
              <a:buFont typeface="Wingdings" pitchFamily="2" charset="2"/>
              <a:buChar char="v"/>
            </a:pPr>
            <a:r>
              <a:rPr lang="en-US" sz="2400" b="1" dirty="0" smtClean="0"/>
              <a:t>10 for Quail - 5 drugs</a:t>
            </a:r>
          </a:p>
          <a:p>
            <a:pPr eaLnBrk="1" hangingPunct="1">
              <a:buClr>
                <a:srgbClr val="FF0000"/>
              </a:buClr>
              <a:buFont typeface="Wingdings" pitchFamily="2" charset="2"/>
              <a:buChar char="v"/>
            </a:pPr>
            <a:r>
              <a:rPr lang="en-US" sz="2400" b="1" dirty="0" smtClean="0"/>
              <a:t>7 - Bees - 4 drugs</a:t>
            </a:r>
          </a:p>
          <a:p>
            <a:pPr eaLnBrk="1" hangingPunct="1">
              <a:buClr>
                <a:srgbClr val="FF0000"/>
              </a:buClr>
              <a:buFont typeface="Wingdings" pitchFamily="2" charset="2"/>
              <a:buChar char="v"/>
            </a:pPr>
            <a:endParaRPr lang="en-US" sz="2400" b="1" dirty="0" smtClean="0"/>
          </a:p>
          <a:p>
            <a:pPr eaLnBrk="1" hangingPunct="1"/>
            <a:endParaRPr lang="en-US" sz="2400" b="1" dirty="0" smtClean="0"/>
          </a:p>
        </p:txBody>
      </p:sp>
      <p:sp>
        <p:nvSpPr>
          <p:cNvPr id="14339" name="Rectangle 2"/>
          <p:cNvSpPr>
            <a:spLocks noGrp="1" noChangeArrowheads="1"/>
          </p:cNvSpPr>
          <p:nvPr>
            <p:ph type="title"/>
          </p:nvPr>
        </p:nvSpPr>
        <p:spPr/>
        <p:txBody>
          <a:bodyPr/>
          <a:lstStyle/>
          <a:p>
            <a:pPr algn="ctr" eaLnBrk="1" hangingPunct="1"/>
            <a:r>
              <a:rPr lang="en-US" b="1" smtClean="0">
                <a:solidFill>
                  <a:schemeClr val="bg2"/>
                </a:solidFill>
              </a:rPr>
              <a:t>Number of Original NADA Approvals for Minor Species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0D59A93-524B-47F0-9544-46D610F2D40C}" type="slidenum">
              <a:rPr lang="en-US" smtClean="0">
                <a:solidFill>
                  <a:schemeClr val="tx2"/>
                </a:solidFill>
              </a:rPr>
              <a:pPr eaLnBrk="1" hangingPunct="1"/>
              <a:t>13</a:t>
            </a:fld>
            <a:endParaRPr lang="en-US" smtClean="0">
              <a:solidFill>
                <a:schemeClr val="tx2"/>
              </a:solidFill>
            </a:endParaRPr>
          </a:p>
        </p:txBody>
      </p:sp>
      <p:pic>
        <p:nvPicPr>
          <p:cNvPr id="15366" name="Picture 10" descr="This slide includes a small photo of money - coins and stacks of bi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667000"/>
            <a:ext cx="2362200" cy="18859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5364" name="Rectangle 9"/>
          <p:cNvSpPr>
            <a:spLocks noGrp="1" noChangeArrowheads="1"/>
          </p:cNvSpPr>
          <p:nvPr>
            <p:ph type="body" sz="half" idx="1"/>
          </p:nvPr>
        </p:nvSpPr>
        <p:spPr>
          <a:xfrm>
            <a:off x="609600" y="2514600"/>
            <a:ext cx="5334000" cy="3276600"/>
          </a:xfrm>
        </p:spPr>
        <p:txBody>
          <a:bodyPr/>
          <a:lstStyle/>
          <a:p>
            <a:pPr eaLnBrk="1" hangingPunct="1">
              <a:lnSpc>
                <a:spcPct val="90000"/>
              </a:lnSpc>
              <a:buClr>
                <a:srgbClr val="FF0000"/>
              </a:buClr>
              <a:buFont typeface="Wingdings" pitchFamily="2" charset="2"/>
              <a:buChar char="v"/>
            </a:pPr>
            <a:r>
              <a:rPr lang="en-US" b="1" dirty="0" smtClean="0"/>
              <a:t>Drug approval is expensive</a:t>
            </a:r>
          </a:p>
          <a:p>
            <a:pPr eaLnBrk="1" hangingPunct="1">
              <a:lnSpc>
                <a:spcPct val="90000"/>
              </a:lnSpc>
              <a:buClr>
                <a:srgbClr val="FF0000"/>
              </a:buClr>
              <a:buFont typeface="Wingdings" pitchFamily="2" charset="2"/>
              <a:buChar char="v"/>
            </a:pPr>
            <a:r>
              <a:rPr lang="en-US" b="1" dirty="0" smtClean="0"/>
              <a:t>Drug approval is specific </a:t>
            </a:r>
          </a:p>
          <a:p>
            <a:pPr eaLnBrk="1" hangingPunct="1">
              <a:lnSpc>
                <a:spcPct val="90000"/>
              </a:lnSpc>
              <a:buClr>
                <a:srgbClr val="FF0000"/>
              </a:buClr>
              <a:buFont typeface="Wingdings" pitchFamily="2" charset="2"/>
              <a:buChar char="v"/>
            </a:pPr>
            <a:r>
              <a:rPr lang="en-US" b="1" dirty="0" smtClean="0"/>
              <a:t>Markets for these</a:t>
            </a:r>
            <a:br>
              <a:rPr lang="en-US" b="1" dirty="0" smtClean="0"/>
            </a:br>
            <a:r>
              <a:rPr lang="en-US" b="1" dirty="0" smtClean="0"/>
              <a:t>uses are small</a:t>
            </a:r>
          </a:p>
          <a:p>
            <a:pPr eaLnBrk="1" hangingPunct="1">
              <a:lnSpc>
                <a:spcPct val="90000"/>
              </a:lnSpc>
              <a:buClr>
                <a:srgbClr val="FF0000"/>
              </a:buClr>
              <a:buFont typeface="Wingdings" pitchFamily="2" charset="2"/>
              <a:buNone/>
            </a:pPr>
            <a:r>
              <a:rPr lang="en-US" b="1" dirty="0" smtClean="0"/>
              <a:t>	</a:t>
            </a:r>
            <a:r>
              <a:rPr lang="en-US" b="1" i="1" dirty="0" smtClean="0"/>
              <a:t>e.g.,</a:t>
            </a:r>
            <a:r>
              <a:rPr lang="en-US" b="1" dirty="0" smtClean="0"/>
              <a:t> 6 million sheep in the U.S.  is a small population of animals</a:t>
            </a:r>
          </a:p>
        </p:txBody>
      </p:sp>
      <p:sp>
        <p:nvSpPr>
          <p:cNvPr id="15363" name="Rectangle 4"/>
          <p:cNvSpPr>
            <a:spLocks noGrp="1" noChangeArrowheads="1"/>
          </p:cNvSpPr>
          <p:nvPr>
            <p:ph type="title"/>
          </p:nvPr>
        </p:nvSpPr>
        <p:spPr>
          <a:xfrm>
            <a:off x="1524000" y="457200"/>
            <a:ext cx="6781800" cy="1295400"/>
          </a:xfrm>
        </p:spPr>
        <p:txBody>
          <a:bodyPr/>
          <a:lstStyle/>
          <a:p>
            <a:pPr algn="ctr" eaLnBrk="1" hangingPunct="1"/>
            <a:r>
              <a:rPr lang="en-US" b="1" smtClean="0">
                <a:solidFill>
                  <a:schemeClr val="bg2"/>
                </a:solidFill>
              </a:rPr>
              <a:t>Why do MUMS Drugs Need Help With Drug Approval?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AEFC9E6-6844-4A24-81DF-6D02A8A34D2F}" type="slidenum">
              <a:rPr lang="en-US" smtClean="0">
                <a:solidFill>
                  <a:schemeClr val="tx2"/>
                </a:solidFill>
              </a:rPr>
              <a:pPr eaLnBrk="1" hangingPunct="1"/>
              <a:t>14</a:t>
            </a:fld>
            <a:endParaRPr lang="en-US" smtClean="0">
              <a:solidFill>
                <a:schemeClr val="tx2"/>
              </a:solidFill>
            </a:endParaRPr>
          </a:p>
        </p:txBody>
      </p:sp>
      <p:sp>
        <p:nvSpPr>
          <p:cNvPr id="16388" name="Rectangle 3"/>
          <p:cNvSpPr>
            <a:spLocks noGrp="1" noChangeArrowheads="1"/>
          </p:cNvSpPr>
          <p:nvPr>
            <p:ph type="body" idx="1"/>
          </p:nvPr>
        </p:nvSpPr>
        <p:spPr>
          <a:xfrm>
            <a:off x="1447800" y="1905000"/>
            <a:ext cx="7162800" cy="4267200"/>
          </a:xfrm>
        </p:spPr>
        <p:txBody>
          <a:bodyPr/>
          <a:lstStyle/>
          <a:p>
            <a:pPr eaLnBrk="1" hangingPunct="1">
              <a:buClr>
                <a:srgbClr val="FF0000"/>
              </a:buClr>
              <a:buFont typeface="Wingdings" pitchFamily="2" charset="2"/>
              <a:buChar char="v"/>
            </a:pPr>
            <a:r>
              <a:rPr lang="en-US" dirty="0" smtClean="0"/>
              <a:t> </a:t>
            </a:r>
            <a:r>
              <a:rPr lang="en-US" b="1" dirty="0" smtClean="0"/>
              <a:t>Even if legal extra-label use is an </a:t>
            </a:r>
            <a:br>
              <a:rPr lang="en-US" b="1" dirty="0" smtClean="0"/>
            </a:br>
            <a:r>
              <a:rPr lang="en-US" b="1" dirty="0" smtClean="0"/>
              <a:t> option, an approval provides</a:t>
            </a:r>
          </a:p>
          <a:p>
            <a:pPr lvl="1" eaLnBrk="1" hangingPunct="1">
              <a:buClr>
                <a:srgbClr val="FF0000"/>
              </a:buClr>
              <a:buFont typeface="Wingdings" pitchFamily="2" charset="2"/>
              <a:buChar char="v"/>
            </a:pPr>
            <a:r>
              <a:rPr lang="en-US" b="1" dirty="0" smtClean="0"/>
              <a:t>Species specific dosing information</a:t>
            </a:r>
          </a:p>
          <a:p>
            <a:pPr lvl="1" eaLnBrk="1" hangingPunct="1">
              <a:buClr>
                <a:srgbClr val="FF0000"/>
              </a:buClr>
              <a:buFont typeface="Wingdings" pitchFamily="2" charset="2"/>
              <a:buChar char="v"/>
            </a:pPr>
            <a:r>
              <a:rPr lang="en-US" b="1" dirty="0" smtClean="0"/>
              <a:t>Accurate withdrawal times</a:t>
            </a:r>
          </a:p>
          <a:p>
            <a:pPr eaLnBrk="1" hangingPunct="1">
              <a:buClr>
                <a:srgbClr val="FF0000"/>
              </a:buClr>
              <a:buFont typeface="Wingdings" pitchFamily="2" charset="2"/>
              <a:buChar char="v"/>
            </a:pPr>
            <a:r>
              <a:rPr lang="en-US" b="1" dirty="0" smtClean="0"/>
              <a:t> Extra-label use is not legal for</a:t>
            </a:r>
            <a:br>
              <a:rPr lang="en-US" b="1" dirty="0" smtClean="0"/>
            </a:br>
            <a:r>
              <a:rPr lang="en-US" b="1" dirty="0" smtClean="0"/>
              <a:t> medicated feeds – often the only </a:t>
            </a:r>
            <a:br>
              <a:rPr lang="en-US" b="1" dirty="0" smtClean="0"/>
            </a:br>
            <a:r>
              <a:rPr lang="en-US" b="1" dirty="0" smtClean="0"/>
              <a:t> practical way to treat minor species</a:t>
            </a:r>
            <a:br>
              <a:rPr lang="en-US" b="1" dirty="0" smtClean="0"/>
            </a:br>
            <a:r>
              <a:rPr lang="en-US" b="1" dirty="0" smtClean="0"/>
              <a:t> (aquaculture, game birds…).</a:t>
            </a:r>
          </a:p>
          <a:p>
            <a:pPr eaLnBrk="1" hangingPunct="1">
              <a:buClr>
                <a:srgbClr val="FF0000"/>
              </a:buClr>
              <a:buFont typeface="Wingdings" pitchFamily="2" charset="2"/>
              <a:buChar char="v"/>
            </a:pPr>
            <a:r>
              <a:rPr lang="en-US" b="1" dirty="0" smtClean="0"/>
              <a:t> Limited enforcement discretion.</a:t>
            </a:r>
          </a:p>
        </p:txBody>
      </p:sp>
      <p:sp>
        <p:nvSpPr>
          <p:cNvPr id="16387" name="Rectangle 2"/>
          <p:cNvSpPr>
            <a:spLocks noGrp="1" noChangeArrowheads="1"/>
          </p:cNvSpPr>
          <p:nvPr>
            <p:ph type="title"/>
          </p:nvPr>
        </p:nvSpPr>
        <p:spPr/>
        <p:txBody>
          <a:bodyPr/>
          <a:lstStyle/>
          <a:p>
            <a:pPr algn="ctr" eaLnBrk="1" hangingPunct="1"/>
            <a:r>
              <a:rPr lang="en-US" b="1" smtClean="0">
                <a:solidFill>
                  <a:schemeClr val="bg2"/>
                </a:solidFill>
              </a:rPr>
              <a:t>Drug Approvals for MUMS          are important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69A49CE-C1D0-4A22-A20C-768779B4F11F}" type="slidenum">
              <a:rPr lang="en-US" smtClean="0">
                <a:solidFill>
                  <a:schemeClr val="tx2"/>
                </a:solidFill>
              </a:rPr>
              <a:pPr eaLnBrk="1" hangingPunct="1"/>
              <a:t>15</a:t>
            </a:fld>
            <a:endParaRPr lang="en-US" smtClean="0">
              <a:solidFill>
                <a:schemeClr val="tx2"/>
              </a:solidFill>
            </a:endParaRPr>
          </a:p>
        </p:txBody>
      </p:sp>
      <p:pic>
        <p:nvPicPr>
          <p:cNvPr id="17412" name="Picture 5" descr="A photo of an African elephant from the front showing its head and tusk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38400" y="2209800"/>
            <a:ext cx="5486400" cy="3657600"/>
          </a:xfrm>
          <a:noFill/>
          <a:ln>
            <a:solidFill>
              <a:srgbClr val="FF0000"/>
            </a:solidFill>
            <a:miter lim="800000"/>
            <a:headEnd/>
            <a:tailEnd/>
          </a:ln>
        </p:spPr>
      </p:pic>
      <p:sp>
        <p:nvSpPr>
          <p:cNvPr id="17411" name="Rectangle 2"/>
          <p:cNvSpPr>
            <a:spLocks noGrp="1" noChangeArrowheads="1"/>
          </p:cNvSpPr>
          <p:nvPr>
            <p:ph type="title"/>
          </p:nvPr>
        </p:nvSpPr>
        <p:spPr/>
        <p:txBody>
          <a:bodyPr/>
          <a:lstStyle/>
          <a:p>
            <a:pPr algn="ctr" eaLnBrk="1" hangingPunct="1"/>
            <a:r>
              <a:rPr lang="en-US" b="1" smtClean="0">
                <a:solidFill>
                  <a:schemeClr val="bg2"/>
                </a:solidFill>
              </a:rPr>
              <a:t>What Is Needed for Approval?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5B62191-BA34-4205-8BE4-9CE2D1BDFF2B}" type="slidenum">
              <a:rPr lang="en-US" smtClean="0">
                <a:solidFill>
                  <a:schemeClr val="tx2"/>
                </a:solidFill>
              </a:rPr>
              <a:pPr eaLnBrk="1" hangingPunct="1"/>
              <a:t>16</a:t>
            </a:fld>
            <a:endParaRPr lang="en-US" smtClean="0">
              <a:solidFill>
                <a:schemeClr val="tx2"/>
              </a:solidFill>
            </a:endParaRPr>
          </a:p>
        </p:txBody>
      </p:sp>
      <p:sp>
        <p:nvSpPr>
          <p:cNvPr id="18436" name="Rectangle 3"/>
          <p:cNvSpPr>
            <a:spLocks noGrp="1" noChangeArrowheads="1"/>
          </p:cNvSpPr>
          <p:nvPr>
            <p:ph type="body" idx="1"/>
          </p:nvPr>
        </p:nvSpPr>
        <p:spPr>
          <a:xfrm>
            <a:off x="457200" y="1905000"/>
            <a:ext cx="8229600" cy="4114800"/>
          </a:xfrm>
        </p:spPr>
        <p:txBody>
          <a:bodyPr/>
          <a:lstStyle/>
          <a:p>
            <a:pPr eaLnBrk="1" hangingPunct="1">
              <a:lnSpc>
                <a:spcPct val="90000"/>
              </a:lnSpc>
              <a:buFont typeface="Wingdings" pitchFamily="2" charset="2"/>
              <a:buNone/>
            </a:pPr>
            <a:endParaRPr lang="en-US" b="1" dirty="0" smtClean="0"/>
          </a:p>
          <a:p>
            <a:pPr lvl="1" eaLnBrk="1" hangingPunct="1">
              <a:lnSpc>
                <a:spcPct val="90000"/>
              </a:lnSpc>
              <a:buClr>
                <a:srgbClr val="FF0000"/>
              </a:buClr>
              <a:buFont typeface="Wingdings" pitchFamily="2" charset="2"/>
              <a:buChar char="v"/>
            </a:pPr>
            <a:r>
              <a:rPr lang="en-US" b="1" dirty="0" smtClean="0"/>
              <a:t> Effectiveness technical section</a:t>
            </a:r>
          </a:p>
          <a:p>
            <a:pPr lvl="1" eaLnBrk="1" hangingPunct="1">
              <a:lnSpc>
                <a:spcPct val="90000"/>
              </a:lnSpc>
              <a:buClr>
                <a:srgbClr val="FF0000"/>
              </a:buClr>
              <a:buFont typeface="Wingdings" pitchFamily="2" charset="2"/>
              <a:buChar char="v"/>
            </a:pPr>
            <a:r>
              <a:rPr lang="en-US" b="1" dirty="0" smtClean="0"/>
              <a:t> Target Animal Safety</a:t>
            </a:r>
          </a:p>
          <a:p>
            <a:pPr lvl="1" eaLnBrk="1" hangingPunct="1">
              <a:lnSpc>
                <a:spcPct val="90000"/>
              </a:lnSpc>
              <a:buClr>
                <a:srgbClr val="FF0000"/>
              </a:buClr>
              <a:buFont typeface="Wingdings" pitchFamily="2" charset="2"/>
              <a:buChar char="v"/>
            </a:pPr>
            <a:r>
              <a:rPr lang="en-US" b="1" dirty="0" smtClean="0"/>
              <a:t> Human Food Safety (for food-producing spp.)</a:t>
            </a:r>
          </a:p>
          <a:p>
            <a:pPr lvl="1" eaLnBrk="1" hangingPunct="1">
              <a:lnSpc>
                <a:spcPct val="90000"/>
              </a:lnSpc>
              <a:buClr>
                <a:srgbClr val="FF0000"/>
              </a:buClr>
              <a:buFont typeface="Wingdings" pitchFamily="2" charset="2"/>
              <a:buChar char="v"/>
            </a:pPr>
            <a:r>
              <a:rPr lang="en-US" b="1" dirty="0" smtClean="0"/>
              <a:t> Environmental Assessment</a:t>
            </a:r>
          </a:p>
          <a:p>
            <a:pPr lvl="1" eaLnBrk="1" hangingPunct="1">
              <a:lnSpc>
                <a:spcPct val="90000"/>
              </a:lnSpc>
              <a:buClr>
                <a:srgbClr val="FF0000"/>
              </a:buClr>
              <a:buFont typeface="Wingdings" pitchFamily="2" charset="2"/>
              <a:buChar char="v"/>
            </a:pPr>
            <a:r>
              <a:rPr lang="en-US" b="1" dirty="0" smtClean="0"/>
              <a:t> Chemistry, Manufacturing, &amp; Controls</a:t>
            </a:r>
          </a:p>
          <a:p>
            <a:pPr lvl="1" eaLnBrk="1" hangingPunct="1">
              <a:lnSpc>
                <a:spcPct val="90000"/>
              </a:lnSpc>
              <a:buClr>
                <a:srgbClr val="FF0000"/>
              </a:buClr>
              <a:buFont typeface="Wingdings" pitchFamily="2" charset="2"/>
              <a:buChar char="v"/>
            </a:pPr>
            <a:r>
              <a:rPr lang="en-US" b="1" dirty="0" smtClean="0"/>
              <a:t> Labeling </a:t>
            </a:r>
          </a:p>
          <a:p>
            <a:pPr lvl="1" eaLnBrk="1" hangingPunct="1">
              <a:lnSpc>
                <a:spcPct val="90000"/>
              </a:lnSpc>
              <a:buClr>
                <a:srgbClr val="FF0000"/>
              </a:buClr>
              <a:buFont typeface="Wingdings" pitchFamily="2" charset="2"/>
              <a:buChar char="v"/>
            </a:pPr>
            <a:r>
              <a:rPr lang="en-US" b="1" dirty="0" smtClean="0"/>
              <a:t> All Other Information (AOI)</a:t>
            </a:r>
          </a:p>
          <a:p>
            <a:pPr lvl="1" eaLnBrk="1" hangingPunct="1">
              <a:lnSpc>
                <a:spcPct val="90000"/>
              </a:lnSpc>
              <a:buClr>
                <a:srgbClr val="FF0000"/>
              </a:buClr>
              <a:buFont typeface="Wingdings" pitchFamily="2" charset="2"/>
              <a:buChar char="v"/>
            </a:pPr>
            <a:r>
              <a:rPr lang="en-US" b="1" dirty="0" smtClean="0"/>
              <a:t> Freedom of Information Summary (FOI)</a:t>
            </a:r>
          </a:p>
        </p:txBody>
      </p:sp>
      <p:sp>
        <p:nvSpPr>
          <p:cNvPr id="18435" name="Rectangle 2"/>
          <p:cNvSpPr>
            <a:spLocks noGrp="1" noChangeArrowheads="1"/>
          </p:cNvSpPr>
          <p:nvPr>
            <p:ph type="title"/>
          </p:nvPr>
        </p:nvSpPr>
        <p:spPr>
          <a:xfrm>
            <a:off x="1676400" y="609600"/>
            <a:ext cx="7010400" cy="1295400"/>
          </a:xfrm>
        </p:spPr>
        <p:txBody>
          <a:bodyPr/>
          <a:lstStyle/>
          <a:p>
            <a:pPr eaLnBrk="1" hangingPunct="1"/>
            <a:r>
              <a:rPr lang="en-US" sz="3500" b="1" smtClean="0">
                <a:solidFill>
                  <a:schemeClr val="accent2"/>
                </a:solidFill>
              </a:rPr>
              <a:t/>
            </a:r>
            <a:br>
              <a:rPr lang="en-US" sz="3500" b="1" smtClean="0">
                <a:solidFill>
                  <a:schemeClr val="accent2"/>
                </a:solidFill>
              </a:rPr>
            </a:br>
            <a:r>
              <a:rPr lang="en-US" sz="3500" b="1" smtClean="0">
                <a:solidFill>
                  <a:schemeClr val="bg2"/>
                </a:solidFill>
              </a:rPr>
              <a:t>A</a:t>
            </a:r>
            <a:r>
              <a:rPr lang="en-US" sz="3500" b="1" smtClean="0">
                <a:solidFill>
                  <a:schemeClr val="accent2"/>
                </a:solidFill>
              </a:rPr>
              <a:t> </a:t>
            </a:r>
            <a:r>
              <a:rPr lang="en-US" sz="3500" b="1" smtClean="0">
                <a:solidFill>
                  <a:schemeClr val="bg2"/>
                </a:solidFill>
              </a:rPr>
              <a:t>New Animal Drug Application (NADA) contains:</a:t>
            </a:r>
            <a:br>
              <a:rPr lang="en-US" sz="3500" b="1" smtClean="0">
                <a:solidFill>
                  <a:schemeClr val="bg2"/>
                </a:solidFill>
              </a:rPr>
            </a:br>
            <a:r>
              <a:rPr lang="en-US" sz="3500" b="1" smtClean="0">
                <a:solidFill>
                  <a:schemeClr val="accent2"/>
                </a:solidFill>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0C3CACF-177C-4D59-85A0-86F384370435}" type="slidenum">
              <a:rPr lang="en-US" smtClean="0">
                <a:solidFill>
                  <a:schemeClr val="tx2"/>
                </a:solidFill>
              </a:rPr>
              <a:pPr eaLnBrk="1" hangingPunct="1"/>
              <a:t>17</a:t>
            </a:fld>
            <a:endParaRPr lang="en-US" smtClean="0">
              <a:solidFill>
                <a:schemeClr val="tx2"/>
              </a:solidFill>
            </a:endParaRPr>
          </a:p>
        </p:txBody>
      </p:sp>
      <p:pic>
        <p:nvPicPr>
          <p:cNvPr id="19460" name="Picture 5" descr="A photo of a golden hamster facing forwar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00400" y="2743200"/>
            <a:ext cx="3352800" cy="2984500"/>
          </a:xfrm>
          <a:noFill/>
          <a:ln>
            <a:solidFill>
              <a:srgbClr val="FF0000"/>
            </a:solidFill>
            <a:miter lim="800000"/>
            <a:headEnd/>
            <a:tailEnd/>
          </a:ln>
        </p:spPr>
      </p:pic>
      <p:sp>
        <p:nvSpPr>
          <p:cNvPr id="19459" name="Rectangle 2"/>
          <p:cNvSpPr>
            <a:spLocks noGrp="1" noChangeArrowheads="1"/>
          </p:cNvSpPr>
          <p:nvPr>
            <p:ph type="title"/>
          </p:nvPr>
        </p:nvSpPr>
        <p:spPr>
          <a:xfrm>
            <a:off x="1676400" y="457200"/>
            <a:ext cx="7010400" cy="2209800"/>
          </a:xfrm>
        </p:spPr>
        <p:txBody>
          <a:bodyPr/>
          <a:lstStyle/>
          <a:p>
            <a:pPr algn="ctr" eaLnBrk="1" hangingPunct="1"/>
            <a:r>
              <a:rPr lang="en-US" b="1" smtClean="0">
                <a:solidFill>
                  <a:schemeClr val="bg2"/>
                </a:solidFill>
              </a:rPr>
              <a:t>What Laws &amp; Policies Exist to Increase Drug Availability for MUMS?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18DE947-DA31-45E7-9BB1-63182C3EEA2B}" type="slidenum">
              <a:rPr lang="en-US" smtClean="0">
                <a:solidFill>
                  <a:schemeClr val="tx2"/>
                </a:solidFill>
              </a:rPr>
              <a:pPr eaLnBrk="1" hangingPunct="1"/>
              <a:t>18</a:t>
            </a:fld>
            <a:endParaRPr lang="en-US" smtClean="0">
              <a:solidFill>
                <a:schemeClr val="tx2"/>
              </a:solidFill>
            </a:endParaRPr>
          </a:p>
        </p:txBody>
      </p:sp>
      <p:pic>
        <p:nvPicPr>
          <p:cNvPr id="20485" name="Picture 5" descr="Includes a photo of a statue of Justice holding a balanc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21115" r="13513"/>
          <a:stretch>
            <a:fillRect/>
          </a:stretch>
        </p:blipFill>
        <p:spPr>
          <a:xfrm>
            <a:off x="5029200" y="2819400"/>
            <a:ext cx="3054350" cy="2479675"/>
          </a:xfrm>
          <a:noFill/>
          <a:ln>
            <a:solidFill>
              <a:srgbClr val="FF0000"/>
            </a:solidFill>
            <a:miter lim="800000"/>
            <a:headEnd/>
            <a:tailEnd/>
          </a:ln>
        </p:spPr>
      </p:pic>
      <p:sp>
        <p:nvSpPr>
          <p:cNvPr id="20484" name="Rectangle 3"/>
          <p:cNvSpPr>
            <a:spLocks noGrp="1" noChangeArrowheads="1"/>
          </p:cNvSpPr>
          <p:nvPr>
            <p:ph type="body" sz="half" idx="1"/>
          </p:nvPr>
        </p:nvSpPr>
        <p:spPr>
          <a:xfrm>
            <a:off x="1143000" y="2590800"/>
            <a:ext cx="4038600" cy="3048000"/>
          </a:xfrm>
        </p:spPr>
        <p:txBody>
          <a:bodyPr/>
          <a:lstStyle/>
          <a:p>
            <a:pPr eaLnBrk="1" hangingPunct="1">
              <a:lnSpc>
                <a:spcPct val="90000"/>
              </a:lnSpc>
              <a:buClr>
                <a:srgbClr val="FF0000"/>
              </a:buClr>
              <a:buFont typeface="Wingdings" pitchFamily="2" charset="2"/>
              <a:buChar char="v"/>
            </a:pPr>
            <a:r>
              <a:rPr lang="en-US" sz="3200" b="1" dirty="0" smtClean="0"/>
              <a:t>Food, Drug, &amp; Cosmetic Act </a:t>
            </a:r>
            <a:br>
              <a:rPr lang="en-US" sz="3200" b="1" dirty="0" smtClean="0"/>
            </a:br>
            <a:r>
              <a:rPr lang="en-US" sz="3200" b="1" dirty="0" smtClean="0"/>
              <a:t>amended by:</a:t>
            </a:r>
          </a:p>
          <a:p>
            <a:pPr lvl="1" eaLnBrk="1" hangingPunct="1">
              <a:lnSpc>
                <a:spcPct val="90000"/>
              </a:lnSpc>
              <a:spcBef>
                <a:spcPct val="55000"/>
              </a:spcBef>
              <a:buClr>
                <a:srgbClr val="FF0000"/>
              </a:buClr>
            </a:pPr>
            <a:r>
              <a:rPr lang="en-US" sz="2800" b="1" dirty="0" smtClean="0"/>
              <a:t> AMDUCA</a:t>
            </a:r>
          </a:p>
          <a:p>
            <a:pPr lvl="1" eaLnBrk="1" hangingPunct="1">
              <a:lnSpc>
                <a:spcPct val="90000"/>
              </a:lnSpc>
              <a:buClr>
                <a:srgbClr val="FF0000"/>
              </a:buClr>
            </a:pPr>
            <a:r>
              <a:rPr lang="en-US" sz="2800" b="1" dirty="0" smtClean="0"/>
              <a:t> ADUFA</a:t>
            </a:r>
          </a:p>
          <a:p>
            <a:pPr lvl="1" eaLnBrk="1" hangingPunct="1">
              <a:lnSpc>
                <a:spcPct val="90000"/>
              </a:lnSpc>
              <a:buClr>
                <a:srgbClr val="FF0000"/>
              </a:buClr>
            </a:pPr>
            <a:r>
              <a:rPr lang="en-US" sz="2800" b="1" dirty="0" smtClean="0"/>
              <a:t> MUMS Act</a:t>
            </a:r>
          </a:p>
          <a:p>
            <a:pPr eaLnBrk="1" hangingPunct="1">
              <a:lnSpc>
                <a:spcPct val="90000"/>
              </a:lnSpc>
            </a:pPr>
            <a:endParaRPr lang="en-US" b="1" dirty="0" smtClean="0"/>
          </a:p>
        </p:txBody>
      </p:sp>
      <p:sp>
        <p:nvSpPr>
          <p:cNvPr id="20483" name="Rectangle 2"/>
          <p:cNvSpPr>
            <a:spLocks noGrp="1" noChangeArrowheads="1"/>
          </p:cNvSpPr>
          <p:nvPr>
            <p:ph type="title"/>
          </p:nvPr>
        </p:nvSpPr>
        <p:spPr>
          <a:xfrm>
            <a:off x="1524000" y="609600"/>
            <a:ext cx="7010400" cy="1295400"/>
          </a:xfrm>
        </p:spPr>
        <p:txBody>
          <a:bodyPr/>
          <a:lstStyle/>
          <a:p>
            <a:pPr algn="ctr" eaLnBrk="1" hangingPunct="1"/>
            <a:r>
              <a:rPr lang="en-US" b="1" smtClean="0">
                <a:solidFill>
                  <a:schemeClr val="bg2"/>
                </a:solidFill>
              </a:rPr>
              <a:t>Laws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893CFA7-8225-43EF-8534-FB6AEB7AB441}" type="slidenum">
              <a:rPr lang="en-US" smtClean="0">
                <a:solidFill>
                  <a:schemeClr val="tx2"/>
                </a:solidFill>
              </a:rPr>
              <a:pPr eaLnBrk="1" hangingPunct="1"/>
              <a:t>19</a:t>
            </a:fld>
            <a:endParaRPr lang="en-US" smtClean="0">
              <a:solidFill>
                <a:schemeClr val="tx2"/>
              </a:solidFill>
            </a:endParaRPr>
          </a:p>
        </p:txBody>
      </p:sp>
      <p:sp>
        <p:nvSpPr>
          <p:cNvPr id="21508" name="Rectangle 3"/>
          <p:cNvSpPr>
            <a:spLocks noGrp="1" noChangeArrowheads="1"/>
          </p:cNvSpPr>
          <p:nvPr>
            <p:ph type="body" idx="1"/>
          </p:nvPr>
        </p:nvSpPr>
        <p:spPr>
          <a:xfrm>
            <a:off x="1600200" y="1676400"/>
            <a:ext cx="7010400" cy="4114800"/>
          </a:xfrm>
        </p:spPr>
        <p:txBody>
          <a:bodyPr/>
          <a:lstStyle/>
          <a:p>
            <a:pPr eaLnBrk="1" hangingPunct="1">
              <a:buClr>
                <a:srgbClr val="FF0000"/>
              </a:buClr>
              <a:buFont typeface="Wingdings" pitchFamily="2" charset="2"/>
              <a:buChar char="v"/>
            </a:pPr>
            <a:r>
              <a:rPr lang="en-US" dirty="0" smtClean="0"/>
              <a:t> </a:t>
            </a:r>
            <a:r>
              <a:rPr lang="en-US" b="1" dirty="0" smtClean="0"/>
              <a:t>AMDUCA</a:t>
            </a:r>
            <a:r>
              <a:rPr lang="en-US" dirty="0" smtClean="0"/>
              <a:t> – Animal Drug Use</a:t>
            </a:r>
            <a:br>
              <a:rPr lang="en-US" dirty="0" smtClean="0"/>
            </a:br>
            <a:r>
              <a:rPr lang="en-US" dirty="0" smtClean="0"/>
              <a:t> Clarification Act of 1994 – legalized</a:t>
            </a:r>
            <a:br>
              <a:rPr lang="en-US" dirty="0" smtClean="0"/>
            </a:br>
            <a:r>
              <a:rPr lang="en-US" dirty="0" smtClean="0"/>
              <a:t> extra-label use.</a:t>
            </a:r>
          </a:p>
          <a:p>
            <a:pPr eaLnBrk="1" hangingPunct="1">
              <a:buClr>
                <a:srgbClr val="FF0000"/>
              </a:buClr>
              <a:buFont typeface="Wingdings" pitchFamily="2" charset="2"/>
              <a:buChar char="v"/>
            </a:pPr>
            <a:r>
              <a:rPr lang="en-US" dirty="0" smtClean="0"/>
              <a:t> </a:t>
            </a:r>
            <a:r>
              <a:rPr lang="en-US" b="1" dirty="0" smtClean="0"/>
              <a:t>ADUFA </a:t>
            </a:r>
            <a:r>
              <a:rPr lang="en-US" dirty="0" smtClean="0"/>
              <a:t>– Animal Drug User Fee Act of </a:t>
            </a:r>
            <a:br>
              <a:rPr lang="en-US" dirty="0" smtClean="0"/>
            </a:br>
            <a:r>
              <a:rPr lang="en-US" dirty="0" smtClean="0"/>
              <a:t> 2003 – allows collection of fees to</a:t>
            </a:r>
            <a:br>
              <a:rPr lang="en-US" dirty="0" smtClean="0"/>
            </a:br>
            <a:r>
              <a:rPr lang="en-US" dirty="0" smtClean="0"/>
              <a:t> support the drug approval process.</a:t>
            </a:r>
          </a:p>
          <a:p>
            <a:pPr eaLnBrk="1" hangingPunct="1">
              <a:buClr>
                <a:srgbClr val="FF0000"/>
              </a:buClr>
              <a:buFont typeface="Wingdings" pitchFamily="2" charset="2"/>
              <a:buChar char="v"/>
            </a:pPr>
            <a:r>
              <a:rPr lang="en-US" dirty="0" smtClean="0"/>
              <a:t> </a:t>
            </a:r>
            <a:r>
              <a:rPr lang="en-US" b="1" dirty="0" smtClean="0"/>
              <a:t>MUMS Act</a:t>
            </a:r>
            <a:r>
              <a:rPr lang="en-US" dirty="0" smtClean="0"/>
              <a:t> – Minor Use &amp; Minor </a:t>
            </a:r>
            <a:br>
              <a:rPr lang="en-US" dirty="0" smtClean="0"/>
            </a:br>
            <a:r>
              <a:rPr lang="en-US" dirty="0" smtClean="0"/>
              <a:t> Species Animal Health Act of 2004 – </a:t>
            </a:r>
            <a:br>
              <a:rPr lang="en-US" dirty="0" smtClean="0"/>
            </a:br>
            <a:r>
              <a:rPr lang="en-US" dirty="0" smtClean="0"/>
              <a:t> provides incentive programs &amp; Indexing.</a:t>
            </a:r>
          </a:p>
          <a:p>
            <a:pPr eaLnBrk="1" hangingPunct="1">
              <a:buClr>
                <a:srgbClr val="FF0000"/>
              </a:buClr>
              <a:buFont typeface="Wingdings" pitchFamily="2" charset="2"/>
              <a:buChar char="v"/>
            </a:pPr>
            <a:endParaRPr lang="en-US" dirty="0" smtClean="0"/>
          </a:p>
        </p:txBody>
      </p:sp>
      <p:sp>
        <p:nvSpPr>
          <p:cNvPr id="21507" name="Rectangle 2"/>
          <p:cNvSpPr>
            <a:spLocks noGrp="1" noChangeArrowheads="1"/>
          </p:cNvSpPr>
          <p:nvPr>
            <p:ph type="title"/>
          </p:nvPr>
        </p:nvSpPr>
        <p:spPr/>
        <p:txBody>
          <a:bodyPr/>
          <a:lstStyle/>
          <a:p>
            <a:pPr eaLnBrk="1" hangingPunct="1"/>
            <a:r>
              <a:rPr lang="en-US" b="1" smtClean="0">
                <a:solidFill>
                  <a:schemeClr val="bg2"/>
                </a:solidFill>
              </a:rPr>
              <a:t>The Laws Spelled Out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75EF577-082C-44DB-A33A-1814CD76B229}" type="slidenum">
              <a:rPr lang="en-US" smtClean="0">
                <a:solidFill>
                  <a:schemeClr val="tx2"/>
                </a:solidFill>
              </a:rPr>
              <a:pPr eaLnBrk="1" hangingPunct="1"/>
              <a:t>2</a:t>
            </a:fld>
            <a:endParaRPr lang="en-US" smtClean="0">
              <a:solidFill>
                <a:schemeClr val="tx2"/>
              </a:solidFill>
            </a:endParaRPr>
          </a:p>
        </p:txBody>
      </p:sp>
      <p:pic>
        <p:nvPicPr>
          <p:cNvPr id="4101" name="Picture 4" descr="This slide includes a picture of a road sign with a question mark on 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276600"/>
            <a:ext cx="1516063" cy="2133600"/>
          </a:xfrm>
          <a:prstGeom prst="rect">
            <a:avLst/>
          </a:prstGeom>
          <a:noFill/>
          <a:ln w="63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100" name="Rectangle 3"/>
          <p:cNvSpPr>
            <a:spLocks noGrp="1" noChangeArrowheads="1"/>
          </p:cNvSpPr>
          <p:nvPr>
            <p:ph type="body" idx="1"/>
          </p:nvPr>
        </p:nvSpPr>
        <p:spPr>
          <a:xfrm>
            <a:off x="838200" y="1981200"/>
            <a:ext cx="8305800" cy="4525963"/>
          </a:xfrm>
        </p:spPr>
        <p:txBody>
          <a:bodyPr/>
          <a:lstStyle/>
          <a:p>
            <a:pPr eaLnBrk="1" hangingPunct="1">
              <a:buClr>
                <a:srgbClr val="FF0000"/>
              </a:buClr>
              <a:buFont typeface="Wingdings" pitchFamily="2" charset="2"/>
              <a:buChar char="v"/>
            </a:pPr>
            <a:r>
              <a:rPr lang="en-US" dirty="0" smtClean="0"/>
              <a:t>  </a:t>
            </a:r>
            <a:r>
              <a:rPr lang="en-US" b="1" dirty="0" smtClean="0"/>
              <a:t>What are Minor Uses &amp; Minor Species?</a:t>
            </a:r>
          </a:p>
          <a:p>
            <a:pPr eaLnBrk="1" hangingPunct="1">
              <a:buClr>
                <a:srgbClr val="FF0000"/>
              </a:buClr>
              <a:buFont typeface="Wingdings" pitchFamily="2" charset="2"/>
              <a:buChar char="v"/>
            </a:pPr>
            <a:r>
              <a:rPr lang="en-US" b="1" dirty="0" smtClean="0"/>
              <a:t>  Why are they important?</a:t>
            </a:r>
          </a:p>
          <a:p>
            <a:pPr eaLnBrk="1" hangingPunct="1">
              <a:buClr>
                <a:srgbClr val="FF0000"/>
              </a:buClr>
              <a:buFont typeface="Wingdings" pitchFamily="2" charset="2"/>
              <a:buChar char="v"/>
            </a:pPr>
            <a:r>
              <a:rPr lang="en-US" b="1" dirty="0" smtClean="0"/>
              <a:t>  What are the challenges?</a:t>
            </a:r>
          </a:p>
          <a:p>
            <a:pPr eaLnBrk="1" hangingPunct="1">
              <a:buClr>
                <a:srgbClr val="FF0000"/>
              </a:buClr>
              <a:buFont typeface="Wingdings" pitchFamily="2" charset="2"/>
              <a:buChar char="v"/>
            </a:pPr>
            <a:r>
              <a:rPr lang="en-US" b="1" dirty="0" smtClean="0"/>
              <a:t>  What is needed for approval?</a:t>
            </a:r>
          </a:p>
          <a:p>
            <a:pPr eaLnBrk="1" hangingPunct="1">
              <a:buClr>
                <a:srgbClr val="FF0000"/>
              </a:buClr>
              <a:buFont typeface="Wingdings" pitchFamily="2" charset="2"/>
              <a:buChar char="v"/>
            </a:pPr>
            <a:r>
              <a:rPr lang="en-US" b="1" dirty="0" smtClean="0"/>
              <a:t>  What laws and policies exist</a:t>
            </a:r>
            <a:br>
              <a:rPr lang="en-US" b="1" dirty="0" smtClean="0"/>
            </a:br>
            <a:r>
              <a:rPr lang="en-US" b="1" dirty="0" smtClean="0"/>
              <a:t>  to increase drug availability?</a:t>
            </a:r>
          </a:p>
          <a:p>
            <a:pPr eaLnBrk="1" hangingPunct="1">
              <a:buClr>
                <a:srgbClr val="FF0000"/>
              </a:buClr>
              <a:buFont typeface="Wingdings" pitchFamily="2" charset="2"/>
              <a:buChar char="v"/>
            </a:pPr>
            <a:r>
              <a:rPr lang="en-US" b="1" dirty="0" smtClean="0"/>
              <a:t>  What incentives are available?</a:t>
            </a:r>
          </a:p>
          <a:p>
            <a:pPr eaLnBrk="1" hangingPunct="1">
              <a:buClr>
                <a:srgbClr val="FF0000"/>
              </a:buClr>
              <a:buFont typeface="Wingdings" pitchFamily="2" charset="2"/>
              <a:buChar char="v"/>
            </a:pPr>
            <a:r>
              <a:rPr lang="en-US" b="1" dirty="0" smtClean="0"/>
              <a:t>  What partnerships exist?</a:t>
            </a:r>
          </a:p>
        </p:txBody>
      </p:sp>
      <p:sp>
        <p:nvSpPr>
          <p:cNvPr id="4099" name="Rectangle 2"/>
          <p:cNvSpPr>
            <a:spLocks noGrp="1" noChangeArrowheads="1"/>
          </p:cNvSpPr>
          <p:nvPr>
            <p:ph type="title"/>
          </p:nvPr>
        </p:nvSpPr>
        <p:spPr>
          <a:xfrm>
            <a:off x="1447800" y="762000"/>
            <a:ext cx="6705600" cy="1079500"/>
          </a:xfrm>
        </p:spPr>
        <p:txBody>
          <a:bodyPr/>
          <a:lstStyle/>
          <a:p>
            <a:pPr algn="ctr" eaLnBrk="1" hangingPunct="1"/>
            <a:r>
              <a:rPr lang="en-US" b="1" smtClean="0">
                <a:solidFill>
                  <a:schemeClr val="bg2"/>
                </a:solidFill>
              </a:rPr>
              <a:t>Today’s Questions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399FE8B-5EF8-43D4-8A18-7D41239F3175}" type="slidenum">
              <a:rPr lang="en-US" smtClean="0">
                <a:solidFill>
                  <a:schemeClr val="tx2"/>
                </a:solidFill>
              </a:rPr>
              <a:pPr eaLnBrk="1" hangingPunct="1"/>
              <a:t>20</a:t>
            </a:fld>
            <a:endParaRPr lang="en-US" smtClean="0">
              <a:solidFill>
                <a:schemeClr val="tx2"/>
              </a:solidFill>
            </a:endParaRPr>
          </a:p>
        </p:txBody>
      </p:sp>
      <p:sp>
        <p:nvSpPr>
          <p:cNvPr id="22532" name="Rectangle 3"/>
          <p:cNvSpPr>
            <a:spLocks noGrp="1" noChangeArrowheads="1"/>
          </p:cNvSpPr>
          <p:nvPr>
            <p:ph type="body" idx="1"/>
          </p:nvPr>
        </p:nvSpPr>
        <p:spPr>
          <a:xfrm>
            <a:off x="1143000" y="1981200"/>
            <a:ext cx="8001000" cy="4114800"/>
          </a:xfrm>
        </p:spPr>
        <p:txBody>
          <a:bodyPr/>
          <a:lstStyle/>
          <a:p>
            <a:pPr eaLnBrk="1" hangingPunct="1">
              <a:buClr>
                <a:srgbClr val="FF0000"/>
              </a:buClr>
              <a:buFont typeface="Wingdings" pitchFamily="2" charset="2"/>
              <a:buChar char="v"/>
            </a:pPr>
            <a:r>
              <a:rPr lang="en-US" b="1" dirty="0" smtClean="0"/>
              <a:t> Some data extrapolation allowed.</a:t>
            </a:r>
          </a:p>
          <a:p>
            <a:pPr eaLnBrk="1" hangingPunct="1">
              <a:buClr>
                <a:srgbClr val="FF0000"/>
              </a:buClr>
              <a:buFont typeface="Wingdings" pitchFamily="2" charset="2"/>
              <a:buChar char="v"/>
            </a:pPr>
            <a:r>
              <a:rPr lang="en-US" b="1" dirty="0" smtClean="0"/>
              <a:t> Flexibility in meeting requirements.</a:t>
            </a:r>
          </a:p>
          <a:p>
            <a:pPr eaLnBrk="1" hangingPunct="1">
              <a:buClr>
                <a:srgbClr val="FF0000"/>
              </a:buClr>
              <a:buFont typeface="Wingdings" pitchFamily="2" charset="2"/>
              <a:buChar char="v"/>
            </a:pPr>
            <a:r>
              <a:rPr lang="en-US" b="1" dirty="0" smtClean="0"/>
              <a:t> Use of literature.</a:t>
            </a:r>
          </a:p>
          <a:p>
            <a:pPr eaLnBrk="1" hangingPunct="1">
              <a:buClr>
                <a:srgbClr val="FF0000"/>
              </a:buClr>
              <a:buFont typeface="Wingdings" pitchFamily="2" charset="2"/>
              <a:buChar char="v"/>
            </a:pPr>
            <a:r>
              <a:rPr lang="en-US" b="1" dirty="0" smtClean="0"/>
              <a:t> Incentive programs.</a:t>
            </a:r>
          </a:p>
          <a:p>
            <a:pPr eaLnBrk="1" hangingPunct="1">
              <a:buClr>
                <a:srgbClr val="FF0000"/>
              </a:buClr>
              <a:buFont typeface="Wingdings" pitchFamily="2" charset="2"/>
              <a:buChar char="v"/>
            </a:pPr>
            <a:r>
              <a:rPr lang="en-US" b="1" dirty="0" smtClean="0"/>
              <a:t> Liaison to USDA’s minor use animal drug</a:t>
            </a:r>
            <a:br>
              <a:rPr lang="en-US" b="1" dirty="0" smtClean="0"/>
            </a:br>
            <a:r>
              <a:rPr lang="en-US" b="1" dirty="0" smtClean="0"/>
              <a:t> program – NRSP-7</a:t>
            </a:r>
            <a:br>
              <a:rPr lang="en-US" b="1" dirty="0" smtClean="0"/>
            </a:br>
            <a:r>
              <a:rPr lang="en-US" b="1" dirty="0" smtClean="0"/>
              <a:t> (National Research Support Project #7).</a:t>
            </a:r>
          </a:p>
          <a:p>
            <a:pPr eaLnBrk="1" hangingPunct="1">
              <a:buClr>
                <a:srgbClr val="FF0000"/>
              </a:buClr>
              <a:buFont typeface="Wingdings" pitchFamily="2" charset="2"/>
              <a:buChar char="v"/>
            </a:pPr>
            <a:r>
              <a:rPr lang="en-US" b="1" dirty="0" smtClean="0"/>
              <a:t> Indexing as an alternative.</a:t>
            </a:r>
          </a:p>
        </p:txBody>
      </p:sp>
      <p:sp>
        <p:nvSpPr>
          <p:cNvPr id="22531" name="Rectangle 2"/>
          <p:cNvSpPr>
            <a:spLocks noGrp="1" noChangeArrowheads="1"/>
          </p:cNvSpPr>
          <p:nvPr>
            <p:ph type="title"/>
          </p:nvPr>
        </p:nvSpPr>
        <p:spPr/>
        <p:txBody>
          <a:bodyPr/>
          <a:lstStyle/>
          <a:p>
            <a:pPr algn="ctr" eaLnBrk="1" hangingPunct="1"/>
            <a:r>
              <a:rPr lang="en-US" b="1" smtClean="0">
                <a:solidFill>
                  <a:schemeClr val="bg2"/>
                </a:solidFill>
              </a:rPr>
              <a:t>CVM Policies &amp; Programs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A17F808-323C-4275-9222-7FCE37FBAA11}" type="slidenum">
              <a:rPr lang="en-US" smtClean="0">
                <a:solidFill>
                  <a:schemeClr val="tx2"/>
                </a:solidFill>
              </a:rPr>
              <a:pPr eaLnBrk="1" hangingPunct="1"/>
              <a:t>21</a:t>
            </a:fld>
            <a:endParaRPr lang="en-US" smtClean="0">
              <a:solidFill>
                <a:schemeClr val="tx2"/>
              </a:solidFill>
            </a:endParaRPr>
          </a:p>
        </p:txBody>
      </p:sp>
      <p:pic>
        <p:nvPicPr>
          <p:cNvPr id="23556" name="Picture 9" descr="A black and white photo of a school of fis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90800" y="2286000"/>
            <a:ext cx="4838700" cy="3200400"/>
          </a:xfrm>
          <a:noFill/>
          <a:ln>
            <a:solidFill>
              <a:srgbClr val="FF0000"/>
            </a:solidFill>
            <a:miter lim="800000"/>
            <a:headEnd/>
            <a:tailEnd/>
          </a:ln>
        </p:spPr>
      </p:pic>
      <p:sp>
        <p:nvSpPr>
          <p:cNvPr id="23555" name="Rectangle 2"/>
          <p:cNvSpPr>
            <a:spLocks noGrp="1" noChangeArrowheads="1"/>
          </p:cNvSpPr>
          <p:nvPr>
            <p:ph type="title"/>
          </p:nvPr>
        </p:nvSpPr>
        <p:spPr/>
        <p:txBody>
          <a:bodyPr/>
          <a:lstStyle/>
          <a:p>
            <a:pPr algn="ctr" eaLnBrk="1" hangingPunct="1"/>
            <a:r>
              <a:rPr lang="en-US" b="1" smtClean="0">
                <a:solidFill>
                  <a:schemeClr val="bg2"/>
                </a:solidFill>
              </a:rPr>
              <a:t>What incentives exist for Approvals?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68987D1-1790-4895-975B-4FBB103FF642}" type="slidenum">
              <a:rPr lang="en-US" smtClean="0">
                <a:solidFill>
                  <a:schemeClr val="tx2"/>
                </a:solidFill>
              </a:rPr>
              <a:pPr eaLnBrk="1" hangingPunct="1"/>
              <a:t>22</a:t>
            </a:fld>
            <a:endParaRPr lang="en-US" smtClean="0">
              <a:solidFill>
                <a:schemeClr val="tx2"/>
              </a:solidFill>
            </a:endParaRPr>
          </a:p>
        </p:txBody>
      </p:sp>
      <p:pic>
        <p:nvPicPr>
          <p:cNvPr id="24581" name="Picture 5" descr="Includes a photo of a purple and lavender 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514600"/>
            <a:ext cx="1955800" cy="2590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4580" name="Rectangle 3"/>
          <p:cNvSpPr>
            <a:spLocks noGrp="1" noChangeArrowheads="1"/>
          </p:cNvSpPr>
          <p:nvPr>
            <p:ph type="body" idx="1"/>
          </p:nvPr>
        </p:nvSpPr>
        <p:spPr/>
        <p:txBody>
          <a:bodyPr/>
          <a:lstStyle/>
          <a:p>
            <a:pPr eaLnBrk="1" hangingPunct="1">
              <a:buClr>
                <a:srgbClr val="FF0000"/>
              </a:buClr>
              <a:buSzTx/>
              <a:buFont typeface="Wingdings" pitchFamily="2" charset="2"/>
              <a:buChar char="v"/>
            </a:pPr>
            <a:r>
              <a:rPr lang="en-US" dirty="0" smtClean="0"/>
              <a:t> </a:t>
            </a:r>
            <a:r>
              <a:rPr lang="en-US" b="1" dirty="0" smtClean="0"/>
              <a:t>Designation</a:t>
            </a:r>
          </a:p>
          <a:p>
            <a:pPr lvl="1" eaLnBrk="1" hangingPunct="1">
              <a:buClr>
                <a:srgbClr val="FF0000"/>
              </a:buClr>
              <a:buSzTx/>
              <a:buFont typeface="Wingdings" pitchFamily="2" charset="2"/>
              <a:buChar char="§"/>
            </a:pPr>
            <a:r>
              <a:rPr lang="en-US" b="1" dirty="0" smtClean="0"/>
              <a:t>Exclusive marketing rights</a:t>
            </a:r>
          </a:p>
          <a:p>
            <a:pPr lvl="1" eaLnBrk="1" hangingPunct="1">
              <a:buClr>
                <a:srgbClr val="FF0000"/>
              </a:buClr>
              <a:buSzTx/>
              <a:buFont typeface="Wingdings" pitchFamily="2" charset="2"/>
              <a:buChar char="§"/>
            </a:pPr>
            <a:r>
              <a:rPr lang="en-US" b="1" dirty="0" smtClean="0"/>
              <a:t>MUMS grants </a:t>
            </a:r>
          </a:p>
          <a:p>
            <a:pPr eaLnBrk="1" hangingPunct="1">
              <a:buClr>
                <a:srgbClr val="FF0000"/>
              </a:buClr>
              <a:buSzTx/>
              <a:buFont typeface="Wingdings" pitchFamily="2" charset="2"/>
              <a:buChar char="v"/>
            </a:pPr>
            <a:r>
              <a:rPr lang="en-US" b="1" dirty="0" smtClean="0"/>
              <a:t> User fee waivers</a:t>
            </a:r>
          </a:p>
          <a:p>
            <a:pPr eaLnBrk="1" hangingPunct="1">
              <a:buClr>
                <a:srgbClr val="FF0000"/>
              </a:buClr>
              <a:buSzTx/>
              <a:buFont typeface="Wingdings" pitchFamily="2" charset="2"/>
              <a:buChar char="v"/>
            </a:pPr>
            <a:r>
              <a:rPr lang="en-US" b="1" dirty="0" smtClean="0"/>
              <a:t> Conditional approval</a:t>
            </a:r>
          </a:p>
          <a:p>
            <a:pPr eaLnBrk="1" hangingPunct="1">
              <a:buClr>
                <a:srgbClr val="FF0000"/>
              </a:buClr>
              <a:buSzTx/>
              <a:buFont typeface="Wingdings" pitchFamily="2" charset="2"/>
              <a:buChar char="v"/>
            </a:pPr>
            <a:r>
              <a:rPr lang="en-US" b="1" dirty="0" smtClean="0"/>
              <a:t> NRSP-7 Liaison</a:t>
            </a:r>
          </a:p>
          <a:p>
            <a:pPr eaLnBrk="1" hangingPunct="1">
              <a:buClr>
                <a:srgbClr val="FF0000"/>
              </a:buClr>
              <a:buSzTx/>
              <a:buFont typeface="Wingdings" pitchFamily="2" charset="2"/>
              <a:buChar char="v"/>
            </a:pPr>
            <a:r>
              <a:rPr lang="en-US" b="1" dirty="0" smtClean="0"/>
              <a:t> Other outreach services</a:t>
            </a:r>
          </a:p>
        </p:txBody>
      </p:sp>
      <p:sp>
        <p:nvSpPr>
          <p:cNvPr id="24579" name="Rectangle 2"/>
          <p:cNvSpPr>
            <a:spLocks noGrp="1" noChangeArrowheads="1"/>
          </p:cNvSpPr>
          <p:nvPr>
            <p:ph type="title"/>
          </p:nvPr>
        </p:nvSpPr>
        <p:spPr/>
        <p:txBody>
          <a:bodyPr/>
          <a:lstStyle/>
          <a:p>
            <a:pPr algn="ctr" eaLnBrk="1" hangingPunct="1"/>
            <a:r>
              <a:rPr lang="en-US" b="1" smtClean="0">
                <a:solidFill>
                  <a:schemeClr val="bg2"/>
                </a:solidFill>
              </a:rPr>
              <a:t>Incentives to sponsors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21B4108-5A31-4DDF-82B4-069A1E0D0F46}" type="slidenum">
              <a:rPr lang="en-US" smtClean="0">
                <a:solidFill>
                  <a:schemeClr val="tx2"/>
                </a:solidFill>
              </a:rPr>
              <a:pPr eaLnBrk="1" hangingPunct="1"/>
              <a:t>23</a:t>
            </a:fld>
            <a:endParaRPr lang="en-US" smtClean="0">
              <a:solidFill>
                <a:schemeClr val="tx2"/>
              </a:solidFill>
            </a:endParaRPr>
          </a:p>
        </p:txBody>
      </p:sp>
      <p:sp>
        <p:nvSpPr>
          <p:cNvPr id="25604" name="Rectangle 3"/>
          <p:cNvSpPr>
            <a:spLocks noGrp="1" noChangeArrowheads="1"/>
          </p:cNvSpPr>
          <p:nvPr>
            <p:ph type="body" idx="1"/>
          </p:nvPr>
        </p:nvSpPr>
        <p:spPr/>
        <p:txBody>
          <a:bodyPr/>
          <a:lstStyle/>
          <a:p>
            <a:pPr eaLnBrk="1" hangingPunct="1">
              <a:buClr>
                <a:srgbClr val="FF0000"/>
              </a:buClr>
              <a:buFont typeface="Wingdings" pitchFamily="2" charset="2"/>
              <a:buChar char="v"/>
            </a:pPr>
            <a:r>
              <a:rPr lang="en-US" b="1" dirty="0" smtClean="0"/>
              <a:t>Designation list:</a:t>
            </a:r>
          </a:p>
          <a:p>
            <a:pPr eaLnBrk="1" hangingPunct="1">
              <a:buFont typeface="Wingdings" pitchFamily="2" charset="2"/>
              <a:buNone/>
            </a:pPr>
            <a:r>
              <a:rPr lang="en-US" dirty="0" smtClean="0"/>
              <a:t>    </a:t>
            </a:r>
            <a:r>
              <a:rPr lang="en-US" dirty="0" smtClean="0">
                <a:hlinkClick r:id="rId2"/>
              </a:rPr>
              <a:t>http://www.fda.gov/AnimalVeterinary/</a:t>
            </a:r>
            <a:br>
              <a:rPr lang="en-US" dirty="0" smtClean="0">
                <a:hlinkClick r:id="rId2"/>
              </a:rPr>
            </a:br>
            <a:r>
              <a:rPr lang="en-US" dirty="0" err="1" smtClean="0">
                <a:hlinkClick r:id="rId2"/>
              </a:rPr>
              <a:t>DevelopmentApprovalProcess</a:t>
            </a:r>
            <a:r>
              <a:rPr lang="en-US" dirty="0" smtClean="0">
                <a:hlinkClick r:id="rId2"/>
              </a:rPr>
              <a:t>/</a:t>
            </a:r>
            <a:r>
              <a:rPr lang="en-US" dirty="0" err="1" smtClean="0">
                <a:hlinkClick r:id="rId2"/>
              </a:rPr>
              <a:t>MinorUseMinorSpecies</a:t>
            </a:r>
            <a:r>
              <a:rPr lang="en-US" dirty="0" smtClean="0">
                <a:hlinkClick r:id="rId2"/>
              </a:rPr>
              <a:t>/ucm125445.htm</a:t>
            </a:r>
            <a:endParaRPr lang="en-US" dirty="0" smtClean="0"/>
          </a:p>
          <a:p>
            <a:pPr eaLnBrk="1" hangingPunct="1">
              <a:buFont typeface="Wingdings" pitchFamily="2" charset="2"/>
              <a:buNone/>
            </a:pPr>
            <a:endParaRPr lang="en-US" dirty="0" smtClean="0"/>
          </a:p>
          <a:p>
            <a:pPr eaLnBrk="1" hangingPunct="1">
              <a:buClr>
                <a:srgbClr val="FF0000"/>
              </a:buClr>
              <a:buFont typeface="Wingdings" pitchFamily="2" charset="2"/>
              <a:buChar char="v"/>
            </a:pPr>
            <a:r>
              <a:rPr lang="en-US" b="1" dirty="0" smtClean="0"/>
              <a:t>NRSP-7 Program:</a:t>
            </a:r>
          </a:p>
          <a:p>
            <a:pPr eaLnBrk="1" hangingPunct="1">
              <a:buFont typeface="Wingdings" pitchFamily="2" charset="2"/>
              <a:buNone/>
            </a:pPr>
            <a:r>
              <a:rPr lang="en-US" dirty="0" smtClean="0"/>
              <a:t> 	</a:t>
            </a:r>
            <a:r>
              <a:rPr lang="en-US" dirty="0" smtClean="0">
                <a:hlinkClick r:id="rId3"/>
              </a:rPr>
              <a:t>http://www.nrsp7.org</a:t>
            </a:r>
            <a:r>
              <a:rPr lang="en-US" dirty="0" smtClean="0"/>
              <a:t> </a:t>
            </a:r>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sp>
        <p:nvSpPr>
          <p:cNvPr id="25603" name="Rectangle 2"/>
          <p:cNvSpPr>
            <a:spLocks noGrp="1" noChangeArrowheads="1"/>
          </p:cNvSpPr>
          <p:nvPr>
            <p:ph type="title"/>
          </p:nvPr>
        </p:nvSpPr>
        <p:spPr/>
        <p:txBody>
          <a:bodyPr/>
          <a:lstStyle/>
          <a:p>
            <a:pPr algn="ctr" eaLnBrk="1" hangingPunct="1"/>
            <a:r>
              <a:rPr lang="en-US" b="1" smtClean="0">
                <a:solidFill>
                  <a:schemeClr val="bg2"/>
                </a:solidFill>
              </a:rPr>
              <a:t>For more details see: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31EF563-61AC-4386-9C44-5F5EB9753AF0}" type="slidenum">
              <a:rPr lang="en-US" smtClean="0">
                <a:solidFill>
                  <a:schemeClr val="tx2"/>
                </a:solidFill>
              </a:rPr>
              <a:pPr eaLnBrk="1" hangingPunct="1"/>
              <a:t>24</a:t>
            </a:fld>
            <a:endParaRPr lang="en-US" smtClean="0">
              <a:solidFill>
                <a:schemeClr val="tx2"/>
              </a:solidFill>
            </a:endParaRPr>
          </a:p>
        </p:txBody>
      </p:sp>
      <p:sp>
        <p:nvSpPr>
          <p:cNvPr id="26628" name="Rectangle 3"/>
          <p:cNvSpPr>
            <a:spLocks noGrp="1" noChangeArrowheads="1"/>
          </p:cNvSpPr>
          <p:nvPr>
            <p:ph type="body" idx="1"/>
          </p:nvPr>
        </p:nvSpPr>
        <p:spPr>
          <a:xfrm>
            <a:off x="1447800" y="1828800"/>
            <a:ext cx="7010400" cy="4114800"/>
          </a:xfrm>
        </p:spPr>
        <p:txBody>
          <a:bodyPr/>
          <a:lstStyle/>
          <a:p>
            <a:pPr eaLnBrk="1" hangingPunct="1">
              <a:lnSpc>
                <a:spcPct val="90000"/>
              </a:lnSpc>
              <a:buClr>
                <a:srgbClr val="FF0000"/>
              </a:buClr>
              <a:buFont typeface="Wingdings" pitchFamily="2" charset="2"/>
              <a:buChar char="v"/>
            </a:pPr>
            <a:r>
              <a:rPr lang="en-US" dirty="0" smtClean="0"/>
              <a:t> </a:t>
            </a:r>
            <a:r>
              <a:rPr lang="en-US" b="1" dirty="0" smtClean="0"/>
              <a:t>The index of legally marketed</a:t>
            </a:r>
            <a:br>
              <a:rPr lang="en-US" b="1" dirty="0" smtClean="0"/>
            </a:br>
            <a:r>
              <a:rPr lang="en-US" b="1" dirty="0" smtClean="0"/>
              <a:t> </a:t>
            </a:r>
            <a:r>
              <a:rPr lang="en-US" b="1" i="1" dirty="0" smtClean="0"/>
              <a:t>unapproved</a:t>
            </a:r>
            <a:r>
              <a:rPr lang="en-US" b="1" dirty="0" smtClean="0"/>
              <a:t> drugs for minor species.</a:t>
            </a:r>
          </a:p>
          <a:p>
            <a:pPr eaLnBrk="1" hangingPunct="1">
              <a:lnSpc>
                <a:spcPct val="90000"/>
              </a:lnSpc>
              <a:buClr>
                <a:srgbClr val="FF0000"/>
              </a:buClr>
              <a:buFont typeface="Wingdings" pitchFamily="2" charset="2"/>
              <a:buChar char="v"/>
            </a:pPr>
            <a:r>
              <a:rPr lang="en-US" b="1" dirty="0" smtClean="0"/>
              <a:t> Only for non-food producing minor </a:t>
            </a:r>
            <a:br>
              <a:rPr lang="en-US" b="1" dirty="0" smtClean="0"/>
            </a:br>
            <a:r>
              <a:rPr lang="en-US" b="1" dirty="0" smtClean="0"/>
              <a:t> species (not minor uses).</a:t>
            </a:r>
          </a:p>
          <a:p>
            <a:pPr eaLnBrk="1" hangingPunct="1">
              <a:lnSpc>
                <a:spcPct val="90000"/>
              </a:lnSpc>
              <a:buClr>
                <a:srgbClr val="FF0000"/>
              </a:buClr>
              <a:buFont typeface="Wingdings" pitchFamily="2" charset="2"/>
              <a:buChar char="v"/>
            </a:pPr>
            <a:r>
              <a:rPr lang="en-US" b="1" dirty="0" smtClean="0"/>
              <a:t> Not </a:t>
            </a:r>
            <a:r>
              <a:rPr lang="en-US" b="1" i="1" dirty="0" smtClean="0"/>
              <a:t>approved</a:t>
            </a:r>
            <a:r>
              <a:rPr lang="en-US" b="1" dirty="0" smtClean="0"/>
              <a:t> for this use.</a:t>
            </a:r>
          </a:p>
          <a:p>
            <a:pPr eaLnBrk="1" hangingPunct="1">
              <a:lnSpc>
                <a:spcPct val="90000"/>
              </a:lnSpc>
              <a:buClr>
                <a:srgbClr val="FF0000"/>
              </a:buClr>
              <a:buFont typeface="Wingdings" pitchFamily="2" charset="2"/>
              <a:buChar char="v"/>
            </a:pPr>
            <a:r>
              <a:rPr lang="en-US" b="1" dirty="0" smtClean="0"/>
              <a:t> Based on evaluation by an outside</a:t>
            </a:r>
            <a:br>
              <a:rPr lang="en-US" b="1" dirty="0" smtClean="0"/>
            </a:br>
            <a:r>
              <a:rPr lang="en-US" b="1" dirty="0" smtClean="0"/>
              <a:t> expert panel acceptable to CVM.</a:t>
            </a:r>
          </a:p>
          <a:p>
            <a:pPr eaLnBrk="1" hangingPunct="1">
              <a:lnSpc>
                <a:spcPct val="90000"/>
              </a:lnSpc>
              <a:buClr>
                <a:srgbClr val="FF0000"/>
              </a:buClr>
              <a:buFont typeface="Wingdings" pitchFamily="2" charset="2"/>
              <a:buChar char="v"/>
            </a:pPr>
            <a:r>
              <a:rPr lang="en-US" b="1" dirty="0" smtClean="0"/>
              <a:t> No extra-label use.</a:t>
            </a:r>
          </a:p>
          <a:p>
            <a:pPr eaLnBrk="1" hangingPunct="1">
              <a:lnSpc>
                <a:spcPct val="90000"/>
              </a:lnSpc>
              <a:buClr>
                <a:srgbClr val="FF0000"/>
              </a:buClr>
              <a:buFont typeface="Wingdings" pitchFamily="2" charset="2"/>
              <a:buChar char="v"/>
            </a:pPr>
            <a:r>
              <a:rPr lang="en-US" b="1" dirty="0" smtClean="0"/>
              <a:t> Much faster and less expensive.</a:t>
            </a:r>
          </a:p>
          <a:p>
            <a:pPr eaLnBrk="1" hangingPunct="1">
              <a:lnSpc>
                <a:spcPct val="90000"/>
              </a:lnSpc>
              <a:buClr>
                <a:srgbClr val="FF0000"/>
              </a:buClr>
              <a:buFont typeface="Wingdings" pitchFamily="2" charset="2"/>
              <a:buNone/>
            </a:pPr>
            <a:endParaRPr lang="en-US" b="1" dirty="0" smtClean="0"/>
          </a:p>
          <a:p>
            <a:pPr eaLnBrk="1" hangingPunct="1">
              <a:lnSpc>
                <a:spcPct val="90000"/>
              </a:lnSpc>
            </a:pPr>
            <a:endParaRPr lang="en-US" dirty="0" smtClean="0"/>
          </a:p>
        </p:txBody>
      </p:sp>
      <p:sp>
        <p:nvSpPr>
          <p:cNvPr id="26627" name="Rectangle 2"/>
          <p:cNvSpPr>
            <a:spLocks noGrp="1" noChangeArrowheads="1"/>
          </p:cNvSpPr>
          <p:nvPr>
            <p:ph type="title"/>
          </p:nvPr>
        </p:nvSpPr>
        <p:spPr/>
        <p:txBody>
          <a:bodyPr/>
          <a:lstStyle/>
          <a:p>
            <a:pPr algn="ctr" eaLnBrk="1" hangingPunct="1"/>
            <a:r>
              <a:rPr lang="en-US" b="1" smtClean="0">
                <a:solidFill>
                  <a:schemeClr val="bg2"/>
                </a:solidFill>
              </a:rPr>
              <a:t>Indexing – an alternative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824B90-AB98-4A4D-9994-CBB6C41FB641}" type="slidenum">
              <a:rPr lang="en-US" smtClean="0">
                <a:solidFill>
                  <a:schemeClr val="tx2"/>
                </a:solidFill>
              </a:rPr>
              <a:pPr eaLnBrk="1" hangingPunct="1"/>
              <a:t>25</a:t>
            </a:fld>
            <a:endParaRPr lang="en-US" smtClean="0">
              <a:solidFill>
                <a:schemeClr val="tx2"/>
              </a:solidFill>
            </a:endParaRPr>
          </a:p>
        </p:txBody>
      </p:sp>
      <p:sp>
        <p:nvSpPr>
          <p:cNvPr id="27652" name="Rectangle 3"/>
          <p:cNvSpPr>
            <a:spLocks noGrp="1" noChangeArrowheads="1"/>
          </p:cNvSpPr>
          <p:nvPr>
            <p:ph type="body" idx="1"/>
          </p:nvPr>
        </p:nvSpPr>
        <p:spPr>
          <a:xfrm>
            <a:off x="1371600" y="1981200"/>
            <a:ext cx="7315200" cy="4114800"/>
          </a:xfrm>
        </p:spPr>
        <p:txBody>
          <a:bodyPr/>
          <a:lstStyle/>
          <a:p>
            <a:pPr eaLnBrk="1" hangingPunct="1">
              <a:buFont typeface="Wingdings" pitchFamily="2" charset="2"/>
              <a:buNone/>
            </a:pPr>
            <a:r>
              <a:rPr lang="en-US" b="1" dirty="0" smtClean="0"/>
              <a:t>  See:</a:t>
            </a:r>
          </a:p>
          <a:p>
            <a:pPr eaLnBrk="1" hangingPunct="1">
              <a:buFont typeface="Wingdings" pitchFamily="2" charset="2"/>
              <a:buNone/>
            </a:pPr>
            <a:endParaRPr lang="en-US" b="1" dirty="0" smtClean="0"/>
          </a:p>
          <a:p>
            <a:pPr eaLnBrk="1" hangingPunct="1">
              <a:buFont typeface="Wingdings" pitchFamily="2" charset="2"/>
              <a:buNone/>
            </a:pPr>
            <a:r>
              <a:rPr lang="en-US" b="1" dirty="0" smtClean="0"/>
              <a:t>    </a:t>
            </a:r>
            <a:r>
              <a:rPr lang="en-US" b="1" dirty="0" smtClean="0">
                <a:hlinkClick r:id="rId2"/>
              </a:rPr>
              <a:t>http://www.fda.gov/AnimalVeterinary/</a:t>
            </a:r>
            <a:br>
              <a:rPr lang="en-US" b="1" dirty="0" smtClean="0">
                <a:hlinkClick r:id="rId2"/>
              </a:rPr>
            </a:br>
            <a:r>
              <a:rPr lang="en-US" b="1" dirty="0" err="1" smtClean="0">
                <a:hlinkClick r:id="rId2"/>
              </a:rPr>
              <a:t>DevelopmentApprovalProcess</a:t>
            </a:r>
            <a:r>
              <a:rPr lang="en-US" b="1" dirty="0" smtClean="0">
                <a:hlinkClick r:id="rId2"/>
              </a:rPr>
              <a:t>/Minor</a:t>
            </a:r>
            <a:br>
              <a:rPr lang="en-US" b="1" dirty="0" smtClean="0">
                <a:hlinkClick r:id="rId2"/>
              </a:rPr>
            </a:br>
            <a:r>
              <a:rPr lang="en-US" b="1" dirty="0" err="1" smtClean="0">
                <a:hlinkClick r:id="rId2"/>
              </a:rPr>
              <a:t>UseMinorSpecies</a:t>
            </a:r>
            <a:r>
              <a:rPr lang="en-US" b="1" dirty="0" smtClean="0">
                <a:hlinkClick r:id="rId2"/>
              </a:rPr>
              <a:t>/ucm125452.htm</a:t>
            </a:r>
            <a:r>
              <a:rPr lang="en-US" b="1" dirty="0" smtClean="0"/>
              <a:t> </a:t>
            </a:r>
          </a:p>
        </p:txBody>
      </p:sp>
      <p:sp>
        <p:nvSpPr>
          <p:cNvPr id="27651" name="Rectangle 2"/>
          <p:cNvSpPr>
            <a:spLocks noGrp="1" noChangeArrowheads="1"/>
          </p:cNvSpPr>
          <p:nvPr>
            <p:ph type="title"/>
          </p:nvPr>
        </p:nvSpPr>
        <p:spPr/>
        <p:txBody>
          <a:bodyPr/>
          <a:lstStyle/>
          <a:p>
            <a:pPr algn="ctr" eaLnBrk="1" hangingPunct="1"/>
            <a:r>
              <a:rPr lang="en-US" b="1" smtClean="0">
                <a:solidFill>
                  <a:schemeClr val="bg2"/>
                </a:solidFill>
              </a:rPr>
              <a:t>The Index List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4945C94-6668-4E82-A907-5AAC42DE3185}" type="slidenum">
              <a:rPr lang="en-US" smtClean="0">
                <a:solidFill>
                  <a:schemeClr val="tx2"/>
                </a:solidFill>
              </a:rPr>
              <a:pPr eaLnBrk="1" hangingPunct="1"/>
              <a:t>26</a:t>
            </a:fld>
            <a:endParaRPr lang="en-US" smtClean="0">
              <a:solidFill>
                <a:schemeClr val="tx2"/>
              </a:solidFill>
            </a:endParaRPr>
          </a:p>
        </p:txBody>
      </p:sp>
      <p:pic>
        <p:nvPicPr>
          <p:cNvPr id="28676" name="Picture 7" descr="A photo of 2 zebras standing head to tai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67000" y="2514600"/>
            <a:ext cx="4498975" cy="2935288"/>
          </a:xfrm>
          <a:noFill/>
          <a:ln>
            <a:solidFill>
              <a:srgbClr val="FF0000"/>
            </a:solidFill>
            <a:miter lim="800000"/>
            <a:headEnd/>
            <a:tailEnd/>
          </a:ln>
        </p:spPr>
      </p:pic>
      <p:sp>
        <p:nvSpPr>
          <p:cNvPr id="28675" name="Rectangle 2"/>
          <p:cNvSpPr>
            <a:spLocks noGrp="1" noChangeArrowheads="1"/>
          </p:cNvSpPr>
          <p:nvPr>
            <p:ph type="title"/>
          </p:nvPr>
        </p:nvSpPr>
        <p:spPr/>
        <p:txBody>
          <a:bodyPr/>
          <a:lstStyle/>
          <a:p>
            <a:pPr algn="ctr" eaLnBrk="1" hangingPunct="1"/>
            <a:r>
              <a:rPr lang="en-US" b="1" smtClean="0">
                <a:solidFill>
                  <a:schemeClr val="bg2"/>
                </a:solidFill>
              </a:rPr>
              <a:t>What Partnerships Exist to Support Approvals?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887924A-F336-462F-87AB-A4109CBFE530}" type="slidenum">
              <a:rPr lang="en-US" smtClean="0">
                <a:solidFill>
                  <a:schemeClr val="tx2"/>
                </a:solidFill>
              </a:rPr>
              <a:pPr eaLnBrk="1" hangingPunct="1"/>
              <a:t>27</a:t>
            </a:fld>
            <a:endParaRPr lang="en-US" smtClean="0">
              <a:solidFill>
                <a:schemeClr val="tx2"/>
              </a:solidFill>
            </a:endParaRPr>
          </a:p>
        </p:txBody>
      </p:sp>
      <p:sp>
        <p:nvSpPr>
          <p:cNvPr id="29700" name="Rectangle 3"/>
          <p:cNvSpPr>
            <a:spLocks noGrp="1" noChangeArrowheads="1"/>
          </p:cNvSpPr>
          <p:nvPr>
            <p:ph type="body" sz="half" idx="1"/>
          </p:nvPr>
        </p:nvSpPr>
        <p:spPr>
          <a:xfrm>
            <a:off x="381000" y="1981200"/>
            <a:ext cx="8763000" cy="4876800"/>
          </a:xfrm>
        </p:spPr>
        <p:txBody>
          <a:bodyPr/>
          <a:lstStyle/>
          <a:p>
            <a:pPr eaLnBrk="1" hangingPunct="1">
              <a:buClr>
                <a:srgbClr val="FF0000"/>
              </a:buClr>
              <a:buFont typeface="Wingdings" pitchFamily="2" charset="2"/>
              <a:buChar char="v"/>
            </a:pPr>
            <a:r>
              <a:rPr lang="en-US" b="1" dirty="0" smtClean="0"/>
              <a:t>  Since pharmaceutical sponsors may not be </a:t>
            </a:r>
            <a:br>
              <a:rPr lang="en-US" b="1" dirty="0" smtClean="0"/>
            </a:br>
            <a:r>
              <a:rPr lang="en-US" b="1" dirty="0" smtClean="0"/>
              <a:t>  motivated to seek these approvals, other </a:t>
            </a:r>
            <a:br>
              <a:rPr lang="en-US" b="1" dirty="0" smtClean="0"/>
            </a:br>
            <a:r>
              <a:rPr lang="en-US" b="1" dirty="0" smtClean="0"/>
              <a:t>  stakeholders have tried to help.</a:t>
            </a:r>
          </a:p>
          <a:p>
            <a:pPr eaLnBrk="1" hangingPunct="1">
              <a:buClr>
                <a:srgbClr val="FF0000"/>
              </a:buClr>
              <a:buFont typeface="Wingdings" pitchFamily="2" charset="2"/>
              <a:buChar char="v"/>
            </a:pPr>
            <a:r>
              <a:rPr lang="en-US" b="1" dirty="0" smtClean="0"/>
              <a:t>  An effective way is to lower the cost of the</a:t>
            </a:r>
            <a:br>
              <a:rPr lang="en-US" b="1" dirty="0" smtClean="0"/>
            </a:br>
            <a:r>
              <a:rPr lang="en-US" b="1" dirty="0" smtClean="0"/>
              <a:t>  approval through providing needed data</a:t>
            </a:r>
            <a:br>
              <a:rPr lang="en-US" b="1" dirty="0" smtClean="0"/>
            </a:br>
            <a:r>
              <a:rPr lang="en-US" b="1" dirty="0" smtClean="0"/>
              <a:t>  to support safety and effectiveness.</a:t>
            </a:r>
          </a:p>
          <a:p>
            <a:pPr eaLnBrk="1" hangingPunct="1">
              <a:buClr>
                <a:srgbClr val="FF0000"/>
              </a:buClr>
              <a:buFont typeface="Wingdings" pitchFamily="2" charset="2"/>
              <a:buChar char="v"/>
            </a:pPr>
            <a:r>
              <a:rPr lang="en-US" b="1" dirty="0" smtClean="0"/>
              <a:t>  Interested parties include:  </a:t>
            </a:r>
            <a:br>
              <a:rPr lang="en-US" b="1" dirty="0" smtClean="0"/>
            </a:br>
            <a:r>
              <a:rPr lang="en-US" b="1" dirty="0" smtClean="0"/>
              <a:t>  other government agencies, university</a:t>
            </a:r>
            <a:br>
              <a:rPr lang="en-US" b="1" dirty="0" smtClean="0"/>
            </a:br>
            <a:r>
              <a:rPr lang="en-US" b="1" dirty="0" smtClean="0"/>
              <a:t>  researchers, &amp; producer groups.</a:t>
            </a:r>
          </a:p>
        </p:txBody>
      </p:sp>
      <p:sp>
        <p:nvSpPr>
          <p:cNvPr id="29699" name="Rectangle 4"/>
          <p:cNvSpPr>
            <a:spLocks noGrp="1" noChangeArrowheads="1"/>
          </p:cNvSpPr>
          <p:nvPr>
            <p:ph type="title"/>
          </p:nvPr>
        </p:nvSpPr>
        <p:spPr>
          <a:xfrm>
            <a:off x="1371600" y="533400"/>
            <a:ext cx="6705600" cy="1295400"/>
          </a:xfrm>
        </p:spPr>
        <p:txBody>
          <a:bodyPr/>
          <a:lstStyle/>
          <a:p>
            <a:pPr algn="ctr" eaLnBrk="1" hangingPunct="1"/>
            <a:r>
              <a:rPr lang="en-US" b="1" smtClean="0">
                <a:solidFill>
                  <a:schemeClr val="bg2"/>
                </a:solidFill>
              </a:rPr>
              <a:t>Who else can help</a:t>
            </a:r>
            <a:br>
              <a:rPr lang="en-US" b="1" smtClean="0">
                <a:solidFill>
                  <a:schemeClr val="bg2"/>
                </a:solidFill>
              </a:rPr>
            </a:br>
            <a:r>
              <a:rPr lang="en-US" b="1" smtClean="0">
                <a:solidFill>
                  <a:schemeClr val="bg2"/>
                </a:solidFill>
              </a:rPr>
              <a:t> and how?</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DBD3985-0CDA-426E-ADCC-06213283B5CF}" type="slidenum">
              <a:rPr lang="en-US" smtClean="0">
                <a:solidFill>
                  <a:schemeClr val="tx2"/>
                </a:solidFill>
              </a:rPr>
              <a:pPr eaLnBrk="1" hangingPunct="1"/>
              <a:t>28</a:t>
            </a:fld>
            <a:endParaRPr lang="en-US" smtClean="0">
              <a:solidFill>
                <a:schemeClr val="tx2"/>
              </a:solidFill>
            </a:endParaRPr>
          </a:p>
        </p:txBody>
      </p:sp>
      <p:sp>
        <p:nvSpPr>
          <p:cNvPr id="30725" name="Rectangle 4"/>
          <p:cNvSpPr>
            <a:spLocks noGrp="1" noChangeArrowheads="1"/>
          </p:cNvSpPr>
          <p:nvPr>
            <p:ph type="body" sz="half" idx="2"/>
          </p:nvPr>
        </p:nvSpPr>
        <p:spPr>
          <a:xfrm>
            <a:off x="4724400" y="2057400"/>
            <a:ext cx="4191000" cy="3962400"/>
          </a:xfrm>
        </p:spPr>
        <p:txBody>
          <a:bodyPr/>
          <a:lstStyle/>
          <a:p>
            <a:pPr eaLnBrk="1" hangingPunct="1">
              <a:buFont typeface="Wingdings" pitchFamily="2" charset="2"/>
              <a:buNone/>
            </a:pPr>
            <a:r>
              <a:rPr lang="en-US" sz="2400" b="1" dirty="0" smtClean="0">
                <a:solidFill>
                  <a:schemeClr val="accent2"/>
                </a:solidFill>
              </a:rPr>
              <a:t>    </a:t>
            </a:r>
            <a:r>
              <a:rPr lang="en-US" b="1" dirty="0" smtClean="0">
                <a:solidFill>
                  <a:schemeClr val="accent2"/>
                </a:solidFill>
              </a:rPr>
              <a:t>An outside group can provide the technical</a:t>
            </a:r>
            <a:r>
              <a:rPr lang="en-US" sz="2400" b="1" dirty="0" smtClean="0">
                <a:solidFill>
                  <a:schemeClr val="accent2"/>
                </a:solidFill>
              </a:rPr>
              <a:t> </a:t>
            </a:r>
            <a:r>
              <a:rPr lang="en-US" b="1" dirty="0" smtClean="0">
                <a:solidFill>
                  <a:schemeClr val="accent2"/>
                </a:solidFill>
              </a:rPr>
              <a:t>sections for:</a:t>
            </a:r>
          </a:p>
          <a:p>
            <a:pPr eaLnBrk="1" hangingPunct="1">
              <a:buClr>
                <a:srgbClr val="FF0000"/>
              </a:buClr>
              <a:buFont typeface="Wingdings" pitchFamily="2" charset="2"/>
              <a:buChar char="v"/>
            </a:pPr>
            <a:r>
              <a:rPr lang="en-US" sz="2400" dirty="0" smtClean="0"/>
              <a:t> </a:t>
            </a:r>
            <a:r>
              <a:rPr lang="en-US" sz="2400" b="1" dirty="0" smtClean="0"/>
              <a:t>Effectiveness</a:t>
            </a:r>
          </a:p>
          <a:p>
            <a:pPr eaLnBrk="1" hangingPunct="1">
              <a:buClr>
                <a:srgbClr val="FF0000"/>
              </a:buClr>
              <a:buFont typeface="Wingdings" pitchFamily="2" charset="2"/>
              <a:buChar char="v"/>
            </a:pPr>
            <a:r>
              <a:rPr lang="en-US" sz="2400" b="1" dirty="0" smtClean="0"/>
              <a:t> Target animal safety</a:t>
            </a:r>
          </a:p>
          <a:p>
            <a:pPr eaLnBrk="1" hangingPunct="1">
              <a:buClr>
                <a:srgbClr val="FF0000"/>
              </a:buClr>
              <a:buFont typeface="Wingdings" pitchFamily="2" charset="2"/>
              <a:buChar char="v"/>
            </a:pPr>
            <a:r>
              <a:rPr lang="en-US" sz="2400" b="1" dirty="0" smtClean="0"/>
              <a:t> Human food safety</a:t>
            </a:r>
          </a:p>
          <a:p>
            <a:pPr eaLnBrk="1" hangingPunct="1">
              <a:buClr>
                <a:srgbClr val="FF0000"/>
              </a:buClr>
              <a:buFont typeface="Wingdings" pitchFamily="2" charset="2"/>
              <a:buChar char="v"/>
            </a:pPr>
            <a:r>
              <a:rPr lang="en-US" sz="2400" b="1" dirty="0" smtClean="0"/>
              <a:t> Environmental safety</a:t>
            </a:r>
          </a:p>
          <a:p>
            <a:pPr eaLnBrk="1" hangingPunct="1">
              <a:buClr>
                <a:srgbClr val="FF0000"/>
              </a:buClr>
              <a:buFont typeface="Wingdings" pitchFamily="2" charset="2"/>
              <a:buChar char="v"/>
            </a:pPr>
            <a:endParaRPr lang="en-US" sz="2400" b="1" dirty="0" smtClean="0"/>
          </a:p>
        </p:txBody>
      </p:sp>
      <p:sp>
        <p:nvSpPr>
          <p:cNvPr id="30724" name="Rectangle 3"/>
          <p:cNvSpPr>
            <a:spLocks noGrp="1" noChangeArrowheads="1"/>
          </p:cNvSpPr>
          <p:nvPr>
            <p:ph type="body" sz="half" idx="1"/>
          </p:nvPr>
        </p:nvSpPr>
        <p:spPr>
          <a:xfrm>
            <a:off x="228600" y="2057400"/>
            <a:ext cx="4648200" cy="4267200"/>
          </a:xfrm>
        </p:spPr>
        <p:txBody>
          <a:bodyPr/>
          <a:lstStyle/>
          <a:p>
            <a:pPr eaLnBrk="1" hangingPunct="1">
              <a:buFont typeface="Wingdings" pitchFamily="2" charset="2"/>
              <a:buNone/>
            </a:pPr>
            <a:r>
              <a:rPr lang="en-US" sz="2400" dirty="0" smtClean="0"/>
              <a:t>           </a:t>
            </a:r>
            <a:r>
              <a:rPr lang="en-US" b="1" dirty="0" smtClean="0">
                <a:solidFill>
                  <a:schemeClr val="accent2"/>
                </a:solidFill>
              </a:rPr>
              <a:t>The pharmaceutical </a:t>
            </a:r>
            <a:br>
              <a:rPr lang="en-US" b="1" dirty="0" smtClean="0">
                <a:solidFill>
                  <a:schemeClr val="accent2"/>
                </a:solidFill>
              </a:rPr>
            </a:br>
            <a:r>
              <a:rPr lang="en-US" b="1" dirty="0" smtClean="0">
                <a:solidFill>
                  <a:schemeClr val="accent2"/>
                </a:solidFill>
              </a:rPr>
              <a:t>       company must:</a:t>
            </a:r>
          </a:p>
          <a:p>
            <a:pPr eaLnBrk="1" hangingPunct="1">
              <a:spcBef>
                <a:spcPct val="10000"/>
              </a:spcBef>
              <a:buClr>
                <a:srgbClr val="FF0000"/>
              </a:buClr>
              <a:buFont typeface="Wingdings" pitchFamily="2" charset="2"/>
              <a:buChar char="v"/>
            </a:pPr>
            <a:r>
              <a:rPr lang="en-US" sz="2400" dirty="0" smtClean="0"/>
              <a:t>  </a:t>
            </a:r>
            <a:r>
              <a:rPr lang="en-US" sz="2400" b="1" dirty="0" smtClean="0"/>
              <a:t>Provide the Manufacturing</a:t>
            </a:r>
            <a:br>
              <a:rPr lang="en-US" sz="2400" b="1" dirty="0" smtClean="0"/>
            </a:br>
            <a:r>
              <a:rPr lang="en-US" sz="2400" b="1" dirty="0" smtClean="0"/>
              <a:t>  technical section</a:t>
            </a:r>
          </a:p>
          <a:p>
            <a:pPr eaLnBrk="1" hangingPunct="1">
              <a:buClr>
                <a:srgbClr val="FF0000"/>
              </a:buClr>
              <a:buFont typeface="Wingdings" pitchFamily="2" charset="2"/>
              <a:buChar char="v"/>
            </a:pPr>
            <a:r>
              <a:rPr lang="en-US" sz="2400" b="1" dirty="0" smtClean="0"/>
              <a:t>  Provide labeling</a:t>
            </a:r>
          </a:p>
          <a:p>
            <a:pPr eaLnBrk="1" hangingPunct="1">
              <a:buClr>
                <a:srgbClr val="FF0000"/>
              </a:buClr>
              <a:buFont typeface="Wingdings" pitchFamily="2" charset="2"/>
              <a:buChar char="v"/>
            </a:pPr>
            <a:r>
              <a:rPr lang="en-US" sz="2400" b="1" dirty="0" smtClean="0"/>
              <a:t>  Draft an FOI Summary </a:t>
            </a:r>
          </a:p>
          <a:p>
            <a:pPr eaLnBrk="1" hangingPunct="1">
              <a:buClr>
                <a:srgbClr val="FF0000"/>
              </a:buClr>
              <a:buFont typeface="Wingdings" pitchFamily="2" charset="2"/>
              <a:buChar char="v"/>
            </a:pPr>
            <a:r>
              <a:rPr lang="en-US" sz="2400" b="1" dirty="0" smtClean="0"/>
              <a:t>  Provide AOI</a:t>
            </a:r>
          </a:p>
          <a:p>
            <a:pPr eaLnBrk="1" hangingPunct="1">
              <a:buClr>
                <a:srgbClr val="FF0000"/>
              </a:buClr>
              <a:buFont typeface="Wingdings" pitchFamily="2" charset="2"/>
              <a:buChar char="v"/>
            </a:pPr>
            <a:r>
              <a:rPr lang="en-US" sz="2400" b="1" dirty="0" smtClean="0"/>
              <a:t>  File the New Animal Drug</a:t>
            </a:r>
            <a:br>
              <a:rPr lang="en-US" sz="2400" b="1" dirty="0" smtClean="0"/>
            </a:br>
            <a:r>
              <a:rPr lang="en-US" sz="2400" b="1" dirty="0" smtClean="0"/>
              <a:t>  Application (NADA)</a:t>
            </a:r>
          </a:p>
        </p:txBody>
      </p:sp>
      <p:sp>
        <p:nvSpPr>
          <p:cNvPr id="30723" name="Rectangle 2"/>
          <p:cNvSpPr>
            <a:spLocks noGrp="1" noChangeArrowheads="1"/>
          </p:cNvSpPr>
          <p:nvPr>
            <p:ph type="title"/>
          </p:nvPr>
        </p:nvSpPr>
        <p:spPr>
          <a:xfrm>
            <a:off x="1219200" y="457200"/>
            <a:ext cx="6172200" cy="1295400"/>
          </a:xfrm>
        </p:spPr>
        <p:txBody>
          <a:bodyPr/>
          <a:lstStyle/>
          <a:p>
            <a:pPr algn="ctr" eaLnBrk="1" hangingPunct="1"/>
            <a:r>
              <a:rPr lang="en-US" b="1" smtClean="0">
                <a:solidFill>
                  <a:schemeClr val="bg2"/>
                </a:solidFill>
              </a:rPr>
              <a:t>Who does what?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95C7911-51A9-42B9-997F-DFDE6C475494}" type="slidenum">
              <a:rPr lang="en-US" smtClean="0">
                <a:solidFill>
                  <a:schemeClr val="tx2"/>
                </a:solidFill>
              </a:rPr>
              <a:pPr eaLnBrk="1" hangingPunct="1"/>
              <a:t>29</a:t>
            </a:fld>
            <a:endParaRPr lang="en-US" smtClean="0">
              <a:solidFill>
                <a:schemeClr val="tx2"/>
              </a:solidFill>
            </a:endParaRPr>
          </a:p>
        </p:txBody>
      </p:sp>
      <p:sp>
        <p:nvSpPr>
          <p:cNvPr id="31748" name="Rectangle 3"/>
          <p:cNvSpPr>
            <a:spLocks noGrp="1" noChangeArrowheads="1"/>
          </p:cNvSpPr>
          <p:nvPr>
            <p:ph type="body" idx="1"/>
          </p:nvPr>
        </p:nvSpPr>
        <p:spPr>
          <a:xfrm>
            <a:off x="990600" y="1981200"/>
            <a:ext cx="7391400" cy="4114800"/>
          </a:xfrm>
        </p:spPr>
        <p:txBody>
          <a:bodyPr/>
          <a:lstStyle/>
          <a:p>
            <a:pPr eaLnBrk="1" hangingPunct="1">
              <a:buClr>
                <a:srgbClr val="FF0000"/>
              </a:buClr>
              <a:buFont typeface="Wingdings" pitchFamily="2" charset="2"/>
              <a:buChar char="v"/>
            </a:pPr>
            <a:r>
              <a:rPr lang="en-US" dirty="0" smtClean="0"/>
              <a:t> </a:t>
            </a:r>
            <a:r>
              <a:rPr lang="en-US" b="1" dirty="0" smtClean="0"/>
              <a:t>Investigational New Animal Drug (INAD) </a:t>
            </a:r>
            <a:br>
              <a:rPr lang="en-US" b="1" dirty="0" smtClean="0"/>
            </a:br>
            <a:r>
              <a:rPr lang="en-US" b="1" dirty="0" smtClean="0"/>
              <a:t> files established.</a:t>
            </a:r>
          </a:p>
          <a:p>
            <a:pPr eaLnBrk="1" hangingPunct="1">
              <a:buClr>
                <a:srgbClr val="FF0000"/>
              </a:buClr>
              <a:buFont typeface="Wingdings" pitchFamily="2" charset="2"/>
              <a:buChar char="v"/>
            </a:pPr>
            <a:r>
              <a:rPr lang="en-US" b="1" dirty="0" smtClean="0"/>
              <a:t> Public research partners submit</a:t>
            </a:r>
            <a:br>
              <a:rPr lang="en-US" b="1" dirty="0" smtClean="0"/>
            </a:br>
            <a:r>
              <a:rPr lang="en-US" b="1" dirty="0" smtClean="0"/>
              <a:t> protocols &amp; study reports to their files.</a:t>
            </a:r>
          </a:p>
          <a:p>
            <a:pPr eaLnBrk="1" hangingPunct="1">
              <a:buClr>
                <a:srgbClr val="FF0000"/>
              </a:buClr>
              <a:buFont typeface="Wingdings" pitchFamily="2" charset="2"/>
              <a:buChar char="v"/>
            </a:pPr>
            <a:r>
              <a:rPr lang="en-US" b="1" dirty="0" smtClean="0"/>
              <a:t> Pharmaceutical sponsor’s file is </a:t>
            </a:r>
            <a:br>
              <a:rPr lang="en-US" b="1" dirty="0" smtClean="0"/>
            </a:br>
            <a:r>
              <a:rPr lang="en-US" b="1" dirty="0" smtClean="0"/>
              <a:t> proprietary – not made public – </a:t>
            </a:r>
            <a:br>
              <a:rPr lang="en-US" b="1" dirty="0" smtClean="0"/>
            </a:br>
            <a:r>
              <a:rPr lang="en-US" b="1" dirty="0" smtClean="0"/>
              <a:t> contains manufacturing, labeling, and</a:t>
            </a:r>
            <a:br>
              <a:rPr lang="en-US" b="1" dirty="0" smtClean="0"/>
            </a:br>
            <a:r>
              <a:rPr lang="en-US" b="1" dirty="0" smtClean="0"/>
              <a:t> other information.  </a:t>
            </a:r>
          </a:p>
        </p:txBody>
      </p:sp>
      <p:sp>
        <p:nvSpPr>
          <p:cNvPr id="31747" name="Rectangle 2"/>
          <p:cNvSpPr>
            <a:spLocks noGrp="1" noChangeArrowheads="1"/>
          </p:cNvSpPr>
          <p:nvPr>
            <p:ph type="title"/>
          </p:nvPr>
        </p:nvSpPr>
        <p:spPr/>
        <p:txBody>
          <a:bodyPr/>
          <a:lstStyle/>
          <a:p>
            <a:pPr algn="ctr" eaLnBrk="1" hangingPunct="1"/>
            <a:r>
              <a:rPr lang="en-US" b="1" smtClean="0">
                <a:solidFill>
                  <a:schemeClr val="bg2"/>
                </a:solidFill>
              </a:rPr>
              <a:t>How does this work?</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C0B3840-BE0C-4909-B61E-672928E51564}" type="slidenum">
              <a:rPr lang="en-US" smtClean="0">
                <a:solidFill>
                  <a:schemeClr val="tx2"/>
                </a:solidFill>
              </a:rPr>
              <a:pPr eaLnBrk="1" hangingPunct="1"/>
              <a:t>3</a:t>
            </a:fld>
            <a:endParaRPr lang="en-US" smtClean="0">
              <a:solidFill>
                <a:schemeClr val="tx2"/>
              </a:solidFill>
            </a:endParaRPr>
          </a:p>
        </p:txBody>
      </p:sp>
      <p:pic>
        <p:nvPicPr>
          <p:cNvPr id="5124" name="Picture 5" descr="This slide shows a male ring-necked pheasant in a fiel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1905000"/>
            <a:ext cx="5356225" cy="4114800"/>
          </a:xfrm>
          <a:noFill/>
          <a:ln w="6350">
            <a:solidFill>
              <a:srgbClr val="FF0000"/>
            </a:solidFill>
            <a:miter lim="800000"/>
            <a:headEnd/>
            <a:tailEnd/>
          </a:ln>
        </p:spPr>
      </p:pic>
      <p:sp>
        <p:nvSpPr>
          <p:cNvPr id="5123" name="Rectangle 2"/>
          <p:cNvSpPr>
            <a:spLocks noGrp="1" noChangeArrowheads="1"/>
          </p:cNvSpPr>
          <p:nvPr>
            <p:ph type="title"/>
          </p:nvPr>
        </p:nvSpPr>
        <p:spPr>
          <a:xfrm>
            <a:off x="1371600" y="457200"/>
            <a:ext cx="6705600" cy="1295400"/>
          </a:xfrm>
        </p:spPr>
        <p:txBody>
          <a:bodyPr/>
          <a:lstStyle/>
          <a:p>
            <a:pPr algn="ctr" eaLnBrk="1" hangingPunct="1"/>
            <a:r>
              <a:rPr lang="en-US" b="1" smtClean="0">
                <a:solidFill>
                  <a:schemeClr val="bg2"/>
                </a:solidFill>
              </a:rPr>
              <a:t>What are Minor Uses &amp; Minor Species (MUMS)?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0F460B7-1095-450D-8489-B056E7042F3A}" type="slidenum">
              <a:rPr lang="en-US" smtClean="0">
                <a:solidFill>
                  <a:schemeClr val="tx2"/>
                </a:solidFill>
              </a:rPr>
              <a:pPr eaLnBrk="1" hangingPunct="1"/>
              <a:t>30</a:t>
            </a:fld>
            <a:endParaRPr lang="en-US" smtClean="0">
              <a:solidFill>
                <a:schemeClr val="tx2"/>
              </a:solidFill>
            </a:endParaRPr>
          </a:p>
        </p:txBody>
      </p:sp>
      <p:sp>
        <p:nvSpPr>
          <p:cNvPr id="32772" name="Rectangle 3"/>
          <p:cNvSpPr>
            <a:spLocks noGrp="1" noChangeArrowheads="1"/>
          </p:cNvSpPr>
          <p:nvPr>
            <p:ph type="body" idx="1"/>
          </p:nvPr>
        </p:nvSpPr>
        <p:spPr>
          <a:xfrm>
            <a:off x="1295400" y="1981200"/>
            <a:ext cx="7391400" cy="4114800"/>
          </a:xfrm>
        </p:spPr>
        <p:txBody>
          <a:bodyPr/>
          <a:lstStyle/>
          <a:p>
            <a:pPr eaLnBrk="1" hangingPunct="1">
              <a:buClr>
                <a:srgbClr val="FF0000"/>
              </a:buClr>
              <a:buFont typeface="Wingdings" pitchFamily="2" charset="2"/>
              <a:buChar char="v"/>
            </a:pPr>
            <a:r>
              <a:rPr lang="en-US" dirty="0" smtClean="0"/>
              <a:t> </a:t>
            </a:r>
            <a:r>
              <a:rPr lang="en-US" b="1" dirty="0" smtClean="0"/>
              <a:t>As each technical section is completed</a:t>
            </a:r>
            <a:br>
              <a:rPr lang="en-US" b="1" dirty="0" smtClean="0"/>
            </a:br>
            <a:r>
              <a:rPr lang="en-US" b="1" dirty="0" smtClean="0"/>
              <a:t> it is posted on the FDA website.</a:t>
            </a:r>
          </a:p>
          <a:p>
            <a:pPr eaLnBrk="1" hangingPunct="1">
              <a:buClr>
                <a:srgbClr val="FF0000"/>
              </a:buClr>
              <a:buFont typeface="Wingdings" pitchFamily="2" charset="2"/>
              <a:buChar char="v"/>
            </a:pPr>
            <a:r>
              <a:rPr lang="en-US" b="1" dirty="0" smtClean="0"/>
              <a:t> See:</a:t>
            </a:r>
            <a:br>
              <a:rPr lang="en-US" b="1" dirty="0" smtClean="0"/>
            </a:br>
            <a:r>
              <a:rPr lang="en-US" b="1" dirty="0" smtClean="0"/>
              <a:t> </a:t>
            </a:r>
            <a:r>
              <a:rPr lang="en-US" b="1" dirty="0" smtClean="0">
                <a:hlinkClick r:id="rId2"/>
              </a:rPr>
              <a:t>http://www.fda.gov/AnimalVeterinary/</a:t>
            </a:r>
            <a:br>
              <a:rPr lang="en-US" b="1" dirty="0" smtClean="0">
                <a:hlinkClick r:id="rId2"/>
              </a:rPr>
            </a:br>
            <a:r>
              <a:rPr lang="en-US" b="1" dirty="0" smtClean="0">
                <a:hlinkClick r:id="rId2"/>
              </a:rPr>
              <a:t> </a:t>
            </a:r>
            <a:r>
              <a:rPr lang="en-US" b="1" dirty="0" err="1" smtClean="0">
                <a:hlinkClick r:id="rId2"/>
              </a:rPr>
              <a:t>DevelopmentApprovalProcess</a:t>
            </a:r>
            <a:r>
              <a:rPr lang="en-US" b="1" dirty="0" smtClean="0">
                <a:hlinkClick r:id="rId2"/>
              </a:rPr>
              <a:t>/Minor</a:t>
            </a:r>
            <a:br>
              <a:rPr lang="en-US" b="1" dirty="0" smtClean="0">
                <a:hlinkClick r:id="rId2"/>
              </a:rPr>
            </a:br>
            <a:r>
              <a:rPr lang="en-US" b="1" dirty="0" smtClean="0">
                <a:hlinkClick r:id="rId2"/>
              </a:rPr>
              <a:t> </a:t>
            </a:r>
            <a:r>
              <a:rPr lang="en-US" b="1" dirty="0" err="1" smtClean="0">
                <a:hlinkClick r:id="rId2"/>
              </a:rPr>
              <a:t>UseMinorSpecies</a:t>
            </a:r>
            <a:r>
              <a:rPr lang="en-US" b="1" dirty="0" smtClean="0">
                <a:hlinkClick r:id="rId2"/>
              </a:rPr>
              <a:t>/ucm279384.htm</a:t>
            </a:r>
            <a:r>
              <a:rPr lang="en-US" b="1" dirty="0" smtClean="0"/>
              <a:t> </a:t>
            </a:r>
          </a:p>
          <a:p>
            <a:pPr eaLnBrk="1" hangingPunct="1">
              <a:buClr>
                <a:srgbClr val="FF0000"/>
              </a:buClr>
              <a:buFont typeface="Wingdings" pitchFamily="2" charset="2"/>
              <a:buChar char="v"/>
            </a:pPr>
            <a:r>
              <a:rPr lang="en-US" b="1" dirty="0" smtClean="0"/>
              <a:t> Research partners are credited and</a:t>
            </a:r>
            <a:br>
              <a:rPr lang="en-US" b="1" dirty="0" smtClean="0"/>
            </a:br>
            <a:r>
              <a:rPr lang="en-US" b="1" dirty="0" smtClean="0"/>
              <a:t> multiple entities can work on a single</a:t>
            </a:r>
            <a:br>
              <a:rPr lang="en-US" b="1" dirty="0" smtClean="0"/>
            </a:br>
            <a:r>
              <a:rPr lang="en-US" b="1" dirty="0" smtClean="0"/>
              <a:t> project.</a:t>
            </a:r>
          </a:p>
          <a:p>
            <a:pPr eaLnBrk="1" hangingPunct="1">
              <a:buClr>
                <a:srgbClr val="FF0000"/>
              </a:buClr>
              <a:buFont typeface="Wingdings" pitchFamily="2" charset="2"/>
              <a:buChar char="v"/>
            </a:pPr>
            <a:endParaRPr lang="en-US" b="1" dirty="0" smtClean="0"/>
          </a:p>
        </p:txBody>
      </p:sp>
      <p:sp>
        <p:nvSpPr>
          <p:cNvPr id="32771" name="Rectangle 2"/>
          <p:cNvSpPr>
            <a:spLocks noGrp="1" noChangeArrowheads="1"/>
          </p:cNvSpPr>
          <p:nvPr>
            <p:ph type="title"/>
          </p:nvPr>
        </p:nvSpPr>
        <p:spPr/>
        <p:txBody>
          <a:bodyPr/>
          <a:lstStyle/>
          <a:p>
            <a:pPr algn="ctr" eaLnBrk="1" hangingPunct="1"/>
            <a:r>
              <a:rPr lang="en-US" b="1" smtClean="0">
                <a:solidFill>
                  <a:schemeClr val="bg2"/>
                </a:solidFill>
              </a:rPr>
              <a:t>Public Master File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A6A0343-D89D-4826-BD5D-5AD38888FC89}" type="slidenum">
              <a:rPr lang="en-US" smtClean="0">
                <a:solidFill>
                  <a:schemeClr val="tx2"/>
                </a:solidFill>
              </a:rPr>
              <a:pPr eaLnBrk="1" hangingPunct="1"/>
              <a:t>31</a:t>
            </a:fld>
            <a:endParaRPr lang="en-US" smtClean="0">
              <a:solidFill>
                <a:schemeClr val="tx2"/>
              </a:solidFill>
            </a:endParaRPr>
          </a:p>
        </p:txBody>
      </p:sp>
      <p:pic>
        <p:nvPicPr>
          <p:cNvPr id="33797" name="Picture 5" descr="Includes a small photo of firework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19800" y="3581400"/>
            <a:ext cx="2819400" cy="2254250"/>
          </a:xfrm>
          <a:noFill/>
          <a:ln w="19050">
            <a:solidFill>
              <a:srgbClr val="FF0000"/>
            </a:solidFill>
            <a:miter lim="800000"/>
            <a:headEnd/>
            <a:tailEnd/>
          </a:ln>
        </p:spPr>
      </p:pic>
      <p:sp>
        <p:nvSpPr>
          <p:cNvPr id="33796" name="Rectangle 3"/>
          <p:cNvSpPr>
            <a:spLocks noGrp="1" noChangeArrowheads="1"/>
          </p:cNvSpPr>
          <p:nvPr>
            <p:ph type="body" sz="half" idx="1"/>
          </p:nvPr>
        </p:nvSpPr>
        <p:spPr>
          <a:xfrm>
            <a:off x="457200" y="2057400"/>
            <a:ext cx="8305800" cy="4343400"/>
          </a:xfrm>
        </p:spPr>
        <p:txBody>
          <a:bodyPr/>
          <a:lstStyle/>
          <a:p>
            <a:pPr eaLnBrk="1" hangingPunct="1">
              <a:buClr>
                <a:srgbClr val="FF0000"/>
              </a:buClr>
              <a:buFont typeface="Wingdings" pitchFamily="2" charset="2"/>
              <a:buChar char="v"/>
            </a:pPr>
            <a:r>
              <a:rPr lang="en-US" dirty="0" smtClean="0"/>
              <a:t>  </a:t>
            </a:r>
            <a:r>
              <a:rPr lang="en-US" b="1" dirty="0" smtClean="0"/>
              <a:t>The Pharmaceutical Company files a New</a:t>
            </a:r>
            <a:br>
              <a:rPr lang="en-US" b="1" dirty="0" smtClean="0"/>
            </a:br>
            <a:r>
              <a:rPr lang="en-US" b="1" dirty="0" smtClean="0"/>
              <a:t>  Animal Drug Application (NADA) using its</a:t>
            </a:r>
            <a:br>
              <a:rPr lang="en-US" b="1" dirty="0" smtClean="0"/>
            </a:br>
            <a:r>
              <a:rPr lang="en-US" b="1" dirty="0" smtClean="0"/>
              <a:t>  own (already accepted) technical sections  </a:t>
            </a:r>
            <a:br>
              <a:rPr lang="en-US" b="1" dirty="0" smtClean="0"/>
            </a:br>
            <a:r>
              <a:rPr lang="en-US" b="1" dirty="0" smtClean="0"/>
              <a:t>  by reference and the new</a:t>
            </a:r>
            <a:br>
              <a:rPr lang="en-US" b="1" dirty="0" smtClean="0"/>
            </a:br>
            <a:r>
              <a:rPr lang="en-US" b="1" dirty="0" smtClean="0"/>
              <a:t>  technical sections from the</a:t>
            </a:r>
            <a:br>
              <a:rPr lang="en-US" b="1" dirty="0" smtClean="0"/>
            </a:br>
            <a:r>
              <a:rPr lang="en-US" b="1" dirty="0" smtClean="0"/>
              <a:t>  PMF - also by reference.</a:t>
            </a:r>
          </a:p>
          <a:p>
            <a:pPr eaLnBrk="1" hangingPunct="1">
              <a:buClr>
                <a:srgbClr val="FF0000"/>
              </a:buClr>
              <a:buFont typeface="Wingdings" pitchFamily="2" charset="2"/>
              <a:buChar char="v"/>
            </a:pPr>
            <a:r>
              <a:rPr lang="en-US" b="1" dirty="0" smtClean="0"/>
              <a:t>  A minimal cost approval</a:t>
            </a:r>
            <a:br>
              <a:rPr lang="en-US" b="1" dirty="0" smtClean="0"/>
            </a:br>
            <a:r>
              <a:rPr lang="en-US" b="1" dirty="0" smtClean="0"/>
              <a:t>  for the sponsor.</a:t>
            </a:r>
          </a:p>
        </p:txBody>
      </p:sp>
      <p:sp>
        <p:nvSpPr>
          <p:cNvPr id="33795" name="Rectangle 2"/>
          <p:cNvSpPr>
            <a:spLocks noGrp="1" noChangeArrowheads="1"/>
          </p:cNvSpPr>
          <p:nvPr>
            <p:ph type="title"/>
          </p:nvPr>
        </p:nvSpPr>
        <p:spPr/>
        <p:txBody>
          <a:bodyPr/>
          <a:lstStyle/>
          <a:p>
            <a:pPr algn="ctr" eaLnBrk="1" hangingPunct="1"/>
            <a:r>
              <a:rPr lang="en-US" b="1" smtClean="0">
                <a:solidFill>
                  <a:schemeClr val="bg2"/>
                </a:solidFill>
              </a:rPr>
              <a:t>APPROVAL!!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1C3943F-9114-4CC7-A63F-F126096FBA8A}" type="slidenum">
              <a:rPr lang="en-US" smtClean="0">
                <a:solidFill>
                  <a:schemeClr val="tx2"/>
                </a:solidFill>
              </a:rPr>
              <a:pPr eaLnBrk="1" hangingPunct="1"/>
              <a:t>32</a:t>
            </a:fld>
            <a:endParaRPr lang="en-US" smtClean="0">
              <a:solidFill>
                <a:schemeClr val="tx2"/>
              </a:solidFill>
            </a:endParaRPr>
          </a:p>
        </p:txBody>
      </p:sp>
      <p:sp>
        <p:nvSpPr>
          <p:cNvPr id="34820" name="Rectangle 3"/>
          <p:cNvSpPr>
            <a:spLocks noGrp="1" noChangeArrowheads="1"/>
          </p:cNvSpPr>
          <p:nvPr>
            <p:ph type="body" idx="1"/>
          </p:nvPr>
        </p:nvSpPr>
        <p:spPr>
          <a:xfrm>
            <a:off x="1447800" y="1981200"/>
            <a:ext cx="7010400" cy="4114800"/>
          </a:xfrm>
        </p:spPr>
        <p:txBody>
          <a:bodyPr/>
          <a:lstStyle/>
          <a:p>
            <a:pPr eaLnBrk="1" hangingPunct="1">
              <a:lnSpc>
                <a:spcPct val="90000"/>
              </a:lnSpc>
              <a:buClr>
                <a:srgbClr val="FF0000"/>
              </a:buClr>
              <a:buFont typeface="Wingdings" pitchFamily="2" charset="2"/>
              <a:buChar char="v"/>
            </a:pPr>
            <a:r>
              <a:rPr lang="en-US" dirty="0" smtClean="0"/>
              <a:t> </a:t>
            </a:r>
            <a:r>
              <a:rPr lang="en-US" b="1" dirty="0" smtClean="0"/>
              <a:t>Minor species and minor uses have</a:t>
            </a:r>
            <a:br>
              <a:rPr lang="en-US" b="1" dirty="0" smtClean="0"/>
            </a:br>
            <a:r>
              <a:rPr lang="en-US" b="1" dirty="0" smtClean="0"/>
              <a:t> many unmet needs for legally</a:t>
            </a:r>
            <a:br>
              <a:rPr lang="en-US" b="1" dirty="0" smtClean="0"/>
            </a:br>
            <a:r>
              <a:rPr lang="en-US" b="1" dirty="0" smtClean="0"/>
              <a:t> available new animal drugs.</a:t>
            </a:r>
          </a:p>
          <a:p>
            <a:pPr eaLnBrk="1" hangingPunct="1">
              <a:lnSpc>
                <a:spcPct val="90000"/>
              </a:lnSpc>
              <a:buClr>
                <a:srgbClr val="FF0000"/>
              </a:buClr>
              <a:buFont typeface="Wingdings" pitchFamily="2" charset="2"/>
              <a:buChar char="v"/>
            </a:pPr>
            <a:r>
              <a:rPr lang="en-US" dirty="0" smtClean="0"/>
              <a:t> </a:t>
            </a:r>
            <a:r>
              <a:rPr lang="en-US" b="1" dirty="0" smtClean="0"/>
              <a:t>These species are important. </a:t>
            </a:r>
          </a:p>
          <a:p>
            <a:pPr eaLnBrk="1" hangingPunct="1">
              <a:lnSpc>
                <a:spcPct val="90000"/>
              </a:lnSpc>
              <a:buClr>
                <a:srgbClr val="FF0000"/>
              </a:buClr>
              <a:buFont typeface="Wingdings" pitchFamily="2" charset="2"/>
              <a:buChar char="v"/>
            </a:pPr>
            <a:r>
              <a:rPr lang="en-US" b="1" dirty="0" smtClean="0"/>
              <a:t> Many incentives, policies, and</a:t>
            </a:r>
            <a:br>
              <a:rPr lang="en-US" b="1" dirty="0" smtClean="0"/>
            </a:br>
            <a:r>
              <a:rPr lang="en-US" b="1" dirty="0" smtClean="0"/>
              <a:t> programs exist to assist. </a:t>
            </a:r>
          </a:p>
          <a:p>
            <a:pPr eaLnBrk="1" hangingPunct="1">
              <a:lnSpc>
                <a:spcPct val="90000"/>
              </a:lnSpc>
              <a:buClr>
                <a:srgbClr val="FF0000"/>
              </a:buClr>
              <a:buFont typeface="Wingdings" pitchFamily="2" charset="2"/>
              <a:buChar char="v"/>
            </a:pPr>
            <a:r>
              <a:rPr lang="en-US" b="1" dirty="0" smtClean="0"/>
              <a:t> Legal status provides important label</a:t>
            </a:r>
            <a:br>
              <a:rPr lang="en-US" b="1" dirty="0" smtClean="0"/>
            </a:br>
            <a:r>
              <a:rPr lang="en-US" b="1" dirty="0" smtClean="0"/>
              <a:t> information to promote safe and</a:t>
            </a:r>
            <a:br>
              <a:rPr lang="en-US" b="1" dirty="0" smtClean="0"/>
            </a:br>
            <a:r>
              <a:rPr lang="en-US" b="1" dirty="0" smtClean="0"/>
              <a:t> effective use.</a:t>
            </a:r>
          </a:p>
        </p:txBody>
      </p:sp>
      <p:sp>
        <p:nvSpPr>
          <p:cNvPr id="34819" name="Rectangle 2"/>
          <p:cNvSpPr>
            <a:spLocks noGrp="1" noChangeArrowheads="1"/>
          </p:cNvSpPr>
          <p:nvPr>
            <p:ph type="title"/>
          </p:nvPr>
        </p:nvSpPr>
        <p:spPr/>
        <p:txBody>
          <a:bodyPr/>
          <a:lstStyle/>
          <a:p>
            <a:pPr algn="ctr" eaLnBrk="1" hangingPunct="1"/>
            <a:r>
              <a:rPr lang="en-US" b="1" smtClean="0">
                <a:solidFill>
                  <a:schemeClr val="bg2"/>
                </a:solidFill>
              </a:rPr>
              <a:t>In Conclusion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45A634B-D648-4857-B27C-05CADDAF2434}" type="slidenum">
              <a:rPr lang="en-US" smtClean="0">
                <a:solidFill>
                  <a:schemeClr val="tx2"/>
                </a:solidFill>
              </a:rPr>
              <a:pPr eaLnBrk="1" hangingPunct="1"/>
              <a:t>33</a:t>
            </a:fld>
            <a:endParaRPr lang="en-US" smtClean="0">
              <a:solidFill>
                <a:schemeClr val="tx2"/>
              </a:solidFill>
            </a:endParaRPr>
          </a:p>
        </p:txBody>
      </p:sp>
      <p:pic>
        <p:nvPicPr>
          <p:cNvPr id="35845" name="Picture 5" descr="Includes a small drawing of a fish in a fishbow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724400"/>
            <a:ext cx="1811338"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3"/>
          <p:cNvSpPr>
            <a:spLocks noGrp="1" noChangeArrowheads="1"/>
          </p:cNvSpPr>
          <p:nvPr>
            <p:ph type="body" idx="1"/>
          </p:nvPr>
        </p:nvSpPr>
        <p:spPr>
          <a:xfrm>
            <a:off x="914400" y="1828800"/>
            <a:ext cx="7010400" cy="4114800"/>
          </a:xfrm>
        </p:spPr>
        <p:txBody>
          <a:bodyPr/>
          <a:lstStyle/>
          <a:p>
            <a:pPr eaLnBrk="1" hangingPunct="1">
              <a:buFont typeface="Wingdings" pitchFamily="2" charset="2"/>
              <a:buNone/>
            </a:pPr>
            <a:r>
              <a:rPr lang="en-US" b="1" dirty="0" smtClean="0"/>
              <a:t>	  Contact:</a:t>
            </a:r>
          </a:p>
          <a:p>
            <a:pPr eaLnBrk="1" hangingPunct="1">
              <a:buClr>
                <a:srgbClr val="FF0000"/>
              </a:buClr>
              <a:buFont typeface="Wingdings" pitchFamily="2" charset="2"/>
              <a:buChar char="v"/>
            </a:pPr>
            <a:r>
              <a:rPr lang="en-US" dirty="0" smtClean="0"/>
              <a:t>  The International Programs Staff </a:t>
            </a:r>
          </a:p>
          <a:p>
            <a:pPr eaLnBrk="1" hangingPunct="1">
              <a:buClr>
                <a:srgbClr val="FF0000"/>
              </a:buClr>
              <a:buFont typeface="Wingdings" pitchFamily="2" charset="2"/>
              <a:buNone/>
            </a:pPr>
            <a:r>
              <a:rPr lang="en-US" dirty="0" smtClean="0"/>
              <a:t>	   and browse our website:</a:t>
            </a:r>
          </a:p>
          <a:p>
            <a:pPr eaLnBrk="1" hangingPunct="1">
              <a:buClr>
                <a:srgbClr val="FF0000"/>
              </a:buClr>
              <a:buFont typeface="Wingdings" pitchFamily="2" charset="2"/>
              <a:buChar char="v"/>
            </a:pPr>
            <a:r>
              <a:rPr lang="en-US" dirty="0" smtClean="0">
                <a:hlinkClick r:id="rId3"/>
              </a:rPr>
              <a:t>http://www.fda.gov/AnimalVeterinary/DevelopmentApprovalProcess/MinorUseMinorSpecies/default.htm</a:t>
            </a:r>
            <a:r>
              <a:rPr lang="en-US" dirty="0" smtClean="0"/>
              <a:t> </a:t>
            </a:r>
          </a:p>
        </p:txBody>
      </p:sp>
      <p:sp>
        <p:nvSpPr>
          <p:cNvPr id="35843" name="Rectangle 2"/>
          <p:cNvSpPr>
            <a:spLocks noGrp="1" noChangeArrowheads="1"/>
          </p:cNvSpPr>
          <p:nvPr>
            <p:ph type="title"/>
          </p:nvPr>
        </p:nvSpPr>
        <p:spPr/>
        <p:txBody>
          <a:bodyPr/>
          <a:lstStyle/>
          <a:p>
            <a:pPr algn="ctr" eaLnBrk="1" hangingPunct="1"/>
            <a:r>
              <a:rPr lang="en-US" b="1" smtClean="0">
                <a:solidFill>
                  <a:schemeClr val="bg2"/>
                </a:solidFill>
              </a:rPr>
              <a:t>For Further Information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E31364F-B791-4B3F-BC2B-C82E48568CC9}" type="slidenum">
              <a:rPr lang="en-US" smtClean="0">
                <a:solidFill>
                  <a:schemeClr val="tx2"/>
                </a:solidFill>
              </a:rPr>
              <a:pPr eaLnBrk="1" hangingPunct="1"/>
              <a:t>34</a:t>
            </a:fld>
            <a:endParaRPr lang="en-US" smtClean="0">
              <a:solidFill>
                <a:schemeClr val="tx2"/>
              </a:solidFill>
            </a:endParaRPr>
          </a:p>
        </p:txBody>
      </p:sp>
      <p:pic>
        <p:nvPicPr>
          <p:cNvPr id="36868" name="Picture 5" descr="A photo of a bald eagle sitting on a tree branc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05200" y="1752600"/>
            <a:ext cx="3130550" cy="3962400"/>
          </a:xfrm>
          <a:noFill/>
          <a:ln w="12700">
            <a:solidFill>
              <a:srgbClr val="FF0000"/>
            </a:solidFill>
            <a:miter lim="800000"/>
            <a:headEnd/>
            <a:tailEnd/>
          </a:ln>
        </p:spPr>
      </p:pic>
      <p:sp>
        <p:nvSpPr>
          <p:cNvPr id="36867" name="Rectangle 2"/>
          <p:cNvSpPr>
            <a:spLocks noGrp="1" noChangeArrowheads="1"/>
          </p:cNvSpPr>
          <p:nvPr>
            <p:ph type="title"/>
          </p:nvPr>
        </p:nvSpPr>
        <p:spPr/>
        <p:txBody>
          <a:bodyPr/>
          <a:lstStyle/>
          <a:p>
            <a:pPr algn="ctr" eaLnBrk="1" hangingPunct="1"/>
            <a:r>
              <a:rPr lang="en-US" b="1" smtClean="0">
                <a:solidFill>
                  <a:schemeClr val="bg2"/>
                </a:solidFill>
              </a:rPr>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ADB442F-ECEC-4C59-925F-506667B0B59E}" type="slidenum">
              <a:rPr lang="en-US" smtClean="0">
                <a:solidFill>
                  <a:schemeClr val="tx2"/>
                </a:solidFill>
              </a:rPr>
              <a:pPr eaLnBrk="1" hangingPunct="1"/>
              <a:t>4</a:t>
            </a:fld>
            <a:endParaRPr lang="en-US" smtClean="0">
              <a:solidFill>
                <a:schemeClr val="tx2"/>
              </a:solidFill>
            </a:endParaRPr>
          </a:p>
        </p:txBody>
      </p:sp>
      <p:sp>
        <p:nvSpPr>
          <p:cNvPr id="6148" name="Rectangle 6"/>
          <p:cNvSpPr>
            <a:spLocks noGrp="1" noChangeArrowheads="1"/>
          </p:cNvSpPr>
          <p:nvPr>
            <p:ph type="body" sz="half" idx="2"/>
          </p:nvPr>
        </p:nvSpPr>
        <p:spPr>
          <a:xfrm>
            <a:off x="5246688" y="1981200"/>
            <a:ext cx="3440112" cy="4114800"/>
          </a:xfrm>
        </p:spPr>
        <p:txBody>
          <a:bodyPr/>
          <a:lstStyle/>
          <a:p>
            <a:pPr eaLnBrk="1" hangingPunct="1">
              <a:buClr>
                <a:srgbClr val="FFFF99"/>
              </a:buClr>
              <a:buFont typeface="Wingdings" pitchFamily="2" charset="2"/>
              <a:buNone/>
            </a:pPr>
            <a:r>
              <a:rPr lang="en-US" sz="3600" b="1" i="1" smtClean="0">
                <a:solidFill>
                  <a:srgbClr val="FFFF99"/>
                </a:solidFill>
              </a:rPr>
              <a:t>Minor</a:t>
            </a:r>
            <a:r>
              <a:rPr lang="en-US" sz="3600" b="1" smtClean="0">
                <a:solidFill>
                  <a:srgbClr val="FFFF99"/>
                </a:solidFill>
              </a:rPr>
              <a:t> Species</a:t>
            </a:r>
            <a:r>
              <a:rPr lang="en-US" sz="4800" b="1" smtClean="0">
                <a:solidFill>
                  <a:srgbClr val="FFFF99"/>
                </a:solidFill>
              </a:rPr>
              <a:t> </a:t>
            </a:r>
            <a:r>
              <a:rPr lang="en-US" sz="2400" b="1" smtClean="0">
                <a:solidFill>
                  <a:srgbClr val="FF0000"/>
                </a:solidFill>
              </a:rPr>
              <a:t>–</a:t>
            </a:r>
            <a:r>
              <a:rPr lang="en-US" sz="2400" b="1" smtClean="0">
                <a:solidFill>
                  <a:srgbClr val="FFCC99"/>
                </a:solidFill>
              </a:rPr>
              <a:t> </a:t>
            </a:r>
            <a:r>
              <a:rPr lang="en-US" sz="3200" b="1" smtClean="0"/>
              <a:t>ALL animals other than humans that aren’t </a:t>
            </a:r>
            <a:r>
              <a:rPr lang="en-US" sz="3200" b="1" i="1" smtClean="0"/>
              <a:t>major</a:t>
            </a:r>
            <a:r>
              <a:rPr lang="en-US" sz="3200" b="1" smtClean="0"/>
              <a:t> species</a:t>
            </a:r>
          </a:p>
          <a:p>
            <a:pPr eaLnBrk="1" hangingPunct="1"/>
            <a:endParaRPr lang="en-US" sz="2400" smtClean="0"/>
          </a:p>
        </p:txBody>
      </p:sp>
      <p:pic>
        <p:nvPicPr>
          <p:cNvPr id="6149" name="Picture 7" descr="This slide includes a photo of the head and neck of a zebra."/>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447800" y="2667000"/>
            <a:ext cx="3302000" cy="2633663"/>
          </a:xfrm>
          <a:noFill/>
          <a:ln w="6350">
            <a:solidFill>
              <a:srgbClr val="FF0000"/>
            </a:solidFill>
            <a:miter lim="800000"/>
            <a:headEnd/>
            <a:tailEnd/>
          </a:ln>
        </p:spPr>
      </p:pic>
      <p:sp>
        <p:nvSpPr>
          <p:cNvPr id="6147" name="Rectangle 4"/>
          <p:cNvSpPr>
            <a:spLocks noGrp="1" noChangeArrowheads="1"/>
          </p:cNvSpPr>
          <p:nvPr>
            <p:ph type="title"/>
          </p:nvPr>
        </p:nvSpPr>
        <p:spPr>
          <a:xfrm>
            <a:off x="457200" y="685800"/>
            <a:ext cx="8229600" cy="1143000"/>
          </a:xfrm>
        </p:spPr>
        <p:txBody>
          <a:bodyPr/>
          <a:lstStyle/>
          <a:p>
            <a:pPr algn="ctr" eaLnBrk="1" hangingPunct="1"/>
            <a:r>
              <a:rPr lang="en-US" b="1" smtClean="0">
                <a:solidFill>
                  <a:schemeClr val="bg2"/>
                </a:solidFill>
              </a:rPr>
              <a:t>Definitions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AA84B82-C86A-474B-BE19-809B15A6B309}" type="slidenum">
              <a:rPr lang="en-US" smtClean="0">
                <a:solidFill>
                  <a:schemeClr val="tx2"/>
                </a:solidFill>
              </a:rPr>
              <a:pPr eaLnBrk="1" hangingPunct="1"/>
              <a:t>5</a:t>
            </a:fld>
            <a:endParaRPr lang="en-US" smtClean="0">
              <a:solidFill>
                <a:schemeClr val="tx2"/>
              </a:solidFill>
            </a:endParaRPr>
          </a:p>
        </p:txBody>
      </p:sp>
      <p:sp>
        <p:nvSpPr>
          <p:cNvPr id="7172" name="Rectangle 3"/>
          <p:cNvSpPr>
            <a:spLocks noGrp="1" noChangeArrowheads="1"/>
          </p:cNvSpPr>
          <p:nvPr>
            <p:ph type="body" idx="1"/>
          </p:nvPr>
        </p:nvSpPr>
        <p:spPr>
          <a:xfrm>
            <a:off x="533400" y="1981200"/>
            <a:ext cx="8305800" cy="4267200"/>
          </a:xfrm>
        </p:spPr>
        <p:txBody>
          <a:bodyPr/>
          <a:lstStyle/>
          <a:p>
            <a:pPr eaLnBrk="1" hangingPunct="1">
              <a:buClr>
                <a:srgbClr val="FF0000"/>
              </a:buClr>
              <a:buFont typeface="Wingdings" pitchFamily="2" charset="2"/>
              <a:buChar char="v"/>
            </a:pPr>
            <a:r>
              <a:rPr lang="en-US" b="1" dirty="0" smtClean="0"/>
              <a:t> Sheep &amp; Goats</a:t>
            </a:r>
          </a:p>
          <a:p>
            <a:pPr eaLnBrk="1" hangingPunct="1">
              <a:buClr>
                <a:srgbClr val="FF0000"/>
              </a:buClr>
              <a:buFont typeface="Wingdings" pitchFamily="2" charset="2"/>
              <a:buChar char="v"/>
            </a:pPr>
            <a:r>
              <a:rPr lang="en-US" b="1" dirty="0" smtClean="0"/>
              <a:t> Farmed Deer &amp; Bison</a:t>
            </a:r>
          </a:p>
          <a:p>
            <a:pPr eaLnBrk="1" hangingPunct="1">
              <a:buClr>
                <a:srgbClr val="FF0000"/>
              </a:buClr>
              <a:buFont typeface="Wingdings" pitchFamily="2" charset="2"/>
              <a:buChar char="v"/>
            </a:pPr>
            <a:r>
              <a:rPr lang="en-US" b="1" dirty="0" smtClean="0"/>
              <a:t> </a:t>
            </a:r>
            <a:r>
              <a:rPr lang="en-US" b="1" dirty="0" err="1" smtClean="0"/>
              <a:t>Gamebirds</a:t>
            </a:r>
            <a:r>
              <a:rPr lang="en-US" b="1" dirty="0" smtClean="0"/>
              <a:t> (pheasant, partridge, quail)</a:t>
            </a:r>
          </a:p>
          <a:p>
            <a:pPr eaLnBrk="1" hangingPunct="1">
              <a:buClr>
                <a:srgbClr val="FF0000"/>
              </a:buClr>
              <a:buFont typeface="Wingdings" pitchFamily="2" charset="2"/>
              <a:buChar char="v"/>
            </a:pPr>
            <a:r>
              <a:rPr lang="en-US" b="1" dirty="0" smtClean="0"/>
              <a:t> Food fish (catfish, salmon, trout, tilapia…)</a:t>
            </a:r>
          </a:p>
          <a:p>
            <a:pPr eaLnBrk="1" hangingPunct="1">
              <a:buClr>
                <a:srgbClr val="FF0000"/>
              </a:buClr>
              <a:buFont typeface="Wingdings" pitchFamily="2" charset="2"/>
              <a:buChar char="v"/>
            </a:pPr>
            <a:r>
              <a:rPr lang="en-US" b="1" dirty="0" smtClean="0"/>
              <a:t> Crustaceans (shrimp, lobsters)</a:t>
            </a:r>
          </a:p>
          <a:p>
            <a:pPr eaLnBrk="1" hangingPunct="1">
              <a:buClr>
                <a:srgbClr val="FF0000"/>
              </a:buClr>
              <a:buFont typeface="Wingdings" pitchFamily="2" charset="2"/>
              <a:buChar char="v"/>
            </a:pPr>
            <a:r>
              <a:rPr lang="en-US" b="1" dirty="0" smtClean="0"/>
              <a:t> Honey bees</a:t>
            </a:r>
          </a:p>
          <a:p>
            <a:pPr eaLnBrk="1" hangingPunct="1">
              <a:buClr>
                <a:srgbClr val="FF0000"/>
              </a:buClr>
              <a:buFont typeface="Wingdings" pitchFamily="2" charset="2"/>
              <a:buChar char="v"/>
            </a:pPr>
            <a:r>
              <a:rPr lang="en-US" b="1" dirty="0" smtClean="0"/>
              <a:t> Pet birds, Ornamental Fish, Ferrets</a:t>
            </a:r>
          </a:p>
          <a:p>
            <a:pPr eaLnBrk="1" hangingPunct="1">
              <a:buClr>
                <a:srgbClr val="FF0000"/>
              </a:buClr>
              <a:buFont typeface="Wingdings" pitchFamily="2" charset="2"/>
              <a:buChar char="v"/>
            </a:pPr>
            <a:r>
              <a:rPr lang="en-US" b="1" dirty="0" smtClean="0"/>
              <a:t> Zoo animals &amp; Wildlife</a:t>
            </a:r>
          </a:p>
          <a:p>
            <a:pPr eaLnBrk="1" hangingPunct="1"/>
            <a:endParaRPr lang="en-US" sz="2000" b="1" dirty="0" smtClean="0"/>
          </a:p>
          <a:p>
            <a:pPr eaLnBrk="1" hangingPunct="1"/>
            <a:endParaRPr lang="en-US" sz="2000" dirty="0" smtClean="0"/>
          </a:p>
        </p:txBody>
      </p:sp>
      <p:sp>
        <p:nvSpPr>
          <p:cNvPr id="7171" name="Rectangle 2"/>
          <p:cNvSpPr>
            <a:spLocks noGrp="1" noChangeArrowheads="1"/>
          </p:cNvSpPr>
          <p:nvPr>
            <p:ph type="title"/>
          </p:nvPr>
        </p:nvSpPr>
        <p:spPr>
          <a:xfrm>
            <a:off x="1524000" y="685800"/>
            <a:ext cx="7010400" cy="1295400"/>
          </a:xfrm>
        </p:spPr>
        <p:txBody>
          <a:bodyPr/>
          <a:lstStyle/>
          <a:p>
            <a:pPr algn="ctr" eaLnBrk="1" hangingPunct="1"/>
            <a:r>
              <a:rPr lang="en-US" sz="3600" b="1" smtClean="0">
                <a:solidFill>
                  <a:schemeClr val="bg2"/>
                </a:solidFill>
              </a:rPr>
              <a:t>Important Minor Species         in the USA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B90F223-BBCF-4738-AFA0-DCE0919DD4E0}" type="slidenum">
              <a:rPr lang="en-US" smtClean="0">
                <a:solidFill>
                  <a:schemeClr val="tx2"/>
                </a:solidFill>
              </a:rPr>
              <a:pPr eaLnBrk="1" hangingPunct="1"/>
              <a:t>6</a:t>
            </a:fld>
            <a:endParaRPr lang="en-US" smtClean="0">
              <a:solidFill>
                <a:schemeClr val="tx2"/>
              </a:solidFill>
            </a:endParaRPr>
          </a:p>
        </p:txBody>
      </p:sp>
      <p:pic>
        <p:nvPicPr>
          <p:cNvPr id="8202" name="Picture 12" descr="kitt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114800"/>
            <a:ext cx="876300" cy="1460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201" name="Picture 11" descr="puppy playing with 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200400"/>
            <a:ext cx="1457325" cy="11049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203" name="Picture 10" descr="hor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676400"/>
            <a:ext cx="1050925" cy="15827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196" name="Rectangle 4"/>
          <p:cNvSpPr>
            <a:spLocks noGrp="1" noChangeArrowheads="1"/>
          </p:cNvSpPr>
          <p:nvPr>
            <p:ph type="body" idx="4294967295"/>
          </p:nvPr>
        </p:nvSpPr>
        <p:spPr>
          <a:xfrm>
            <a:off x="4267200" y="1447800"/>
            <a:ext cx="2271713" cy="4360863"/>
          </a:xfrm>
          <a:noFill/>
        </p:spPr>
        <p:txBody>
          <a:bodyPr/>
          <a:lstStyle/>
          <a:p>
            <a:pPr eaLnBrk="1" hangingPunct="1"/>
            <a:endParaRPr lang="en-US" dirty="0" smtClean="0"/>
          </a:p>
          <a:p>
            <a:pPr eaLnBrk="1" hangingPunct="1">
              <a:buClr>
                <a:srgbClr val="FF0000"/>
              </a:buClr>
              <a:buFont typeface="Wingdings" pitchFamily="2" charset="2"/>
              <a:buChar char="v"/>
            </a:pPr>
            <a:r>
              <a:rPr lang="en-US" b="1" dirty="0" smtClean="0"/>
              <a:t> Cattle</a:t>
            </a:r>
          </a:p>
          <a:p>
            <a:pPr eaLnBrk="1" hangingPunct="1">
              <a:buClr>
                <a:srgbClr val="FF0000"/>
              </a:buClr>
              <a:buFont typeface="Wingdings" pitchFamily="2" charset="2"/>
              <a:buChar char="v"/>
            </a:pPr>
            <a:r>
              <a:rPr lang="en-US" b="1" dirty="0" smtClean="0"/>
              <a:t> Swine</a:t>
            </a:r>
          </a:p>
          <a:p>
            <a:pPr eaLnBrk="1" hangingPunct="1">
              <a:buClr>
                <a:srgbClr val="FF0000"/>
              </a:buClr>
              <a:buFont typeface="Wingdings" pitchFamily="2" charset="2"/>
              <a:buChar char="v"/>
            </a:pPr>
            <a:r>
              <a:rPr lang="en-US" b="1" dirty="0" smtClean="0"/>
              <a:t> Chickens</a:t>
            </a:r>
          </a:p>
          <a:p>
            <a:pPr eaLnBrk="1" hangingPunct="1">
              <a:buClr>
                <a:srgbClr val="FF0000"/>
              </a:buClr>
              <a:buFont typeface="Wingdings" pitchFamily="2" charset="2"/>
              <a:buChar char="v"/>
            </a:pPr>
            <a:r>
              <a:rPr lang="en-US" b="1" dirty="0" smtClean="0"/>
              <a:t> Turkeys</a:t>
            </a:r>
          </a:p>
          <a:p>
            <a:pPr eaLnBrk="1" hangingPunct="1">
              <a:buClr>
                <a:srgbClr val="FF0000"/>
              </a:buClr>
              <a:buFont typeface="Wingdings" pitchFamily="2" charset="2"/>
              <a:buChar char="v"/>
            </a:pPr>
            <a:r>
              <a:rPr lang="en-US" b="1" dirty="0" smtClean="0"/>
              <a:t> Horses</a:t>
            </a:r>
          </a:p>
          <a:p>
            <a:pPr eaLnBrk="1" hangingPunct="1">
              <a:buClr>
                <a:srgbClr val="FF0000"/>
              </a:buClr>
              <a:buFont typeface="Wingdings" pitchFamily="2" charset="2"/>
              <a:buChar char="v"/>
            </a:pPr>
            <a:r>
              <a:rPr lang="en-US" b="1" dirty="0" smtClean="0"/>
              <a:t> Dogs</a:t>
            </a:r>
          </a:p>
          <a:p>
            <a:pPr eaLnBrk="1" hangingPunct="1">
              <a:buClr>
                <a:srgbClr val="FF0000"/>
              </a:buClr>
              <a:buFont typeface="Wingdings" pitchFamily="2" charset="2"/>
              <a:buChar char="v"/>
            </a:pPr>
            <a:r>
              <a:rPr lang="en-US" b="1" dirty="0" smtClean="0"/>
              <a:t> Cats</a:t>
            </a:r>
          </a:p>
        </p:txBody>
      </p:sp>
      <p:pic>
        <p:nvPicPr>
          <p:cNvPr id="8200" name="Picture 9" descr="turkey"/>
          <p:cNvPicPr>
            <a:picLocks noChangeAspect="1" noChangeArrowheads="1"/>
          </p:cNvPicPr>
          <p:nvPr/>
        </p:nvPicPr>
        <p:blipFill>
          <a:blip r:embed="rId5">
            <a:extLst>
              <a:ext uri="{28A0092B-C50C-407E-A947-70E740481C1C}">
                <a14:useLocalDpi xmlns:a14="http://schemas.microsoft.com/office/drawing/2010/main" val="0"/>
              </a:ext>
            </a:extLst>
          </a:blip>
          <a:srcRect r="17218" b="-4695"/>
          <a:stretch>
            <a:fillRect/>
          </a:stretch>
        </p:blipFill>
        <p:spPr bwMode="auto">
          <a:xfrm>
            <a:off x="2209800" y="4114800"/>
            <a:ext cx="1450975" cy="122396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199" name="Picture 8" descr="hen"/>
          <p:cNvPicPr>
            <a:picLocks noGrp="1" noChangeAspect="1" noChangeArrowheads="1"/>
          </p:cNvPicPr>
          <p:nvPr>
            <p:ph/>
          </p:nvPr>
        </p:nvPicPr>
        <p:blipFill>
          <a:blip r:embed="rId6">
            <a:extLst>
              <a:ext uri="{28A0092B-C50C-407E-A947-70E740481C1C}">
                <a14:useLocalDpi xmlns:a14="http://schemas.microsoft.com/office/drawing/2010/main" val="0"/>
              </a:ext>
            </a:extLst>
          </a:blip>
          <a:srcRect t="12766" b="6638"/>
          <a:stretch>
            <a:fillRect/>
          </a:stretch>
        </p:blipFill>
        <p:spPr>
          <a:xfrm>
            <a:off x="1295400" y="3276600"/>
            <a:ext cx="1016000" cy="1724025"/>
          </a:xfrm>
          <a:noFill/>
          <a:ln w="19050">
            <a:solidFill>
              <a:schemeClr val="tx1"/>
            </a:solidFill>
            <a:miter lim="800000"/>
            <a:headEnd/>
            <a:tailEnd/>
          </a:ln>
        </p:spPr>
      </p:pic>
      <p:pic>
        <p:nvPicPr>
          <p:cNvPr id="8198" name="Picture 7" descr="swine"/>
          <p:cNvPicPr>
            <a:picLocks noChangeAspect="1" noChangeArrowheads="1"/>
          </p:cNvPicPr>
          <p:nvPr/>
        </p:nvPicPr>
        <p:blipFill>
          <a:blip r:embed="rId7">
            <a:extLst>
              <a:ext uri="{28A0092B-C50C-407E-A947-70E740481C1C}">
                <a14:useLocalDpi xmlns:a14="http://schemas.microsoft.com/office/drawing/2010/main" val="0"/>
              </a:ext>
            </a:extLst>
          </a:blip>
          <a:srcRect r="14285"/>
          <a:stretch>
            <a:fillRect/>
          </a:stretch>
        </p:blipFill>
        <p:spPr bwMode="auto">
          <a:xfrm>
            <a:off x="2590800" y="2743200"/>
            <a:ext cx="1371600" cy="1066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197" name="Picture 5" descr="This slide lists the 7 major species and has small photos of each one - a horse, a cow, a pig, a chicken, a turkey, a puppy, and a kitte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2057400"/>
            <a:ext cx="1524000" cy="12700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195" name="Rectangle 2"/>
          <p:cNvSpPr>
            <a:spLocks noGrp="1" noChangeArrowheads="1"/>
          </p:cNvSpPr>
          <p:nvPr>
            <p:ph type="title" idx="4294967295"/>
          </p:nvPr>
        </p:nvSpPr>
        <p:spPr>
          <a:xfrm>
            <a:off x="914400" y="457200"/>
            <a:ext cx="8229600" cy="1143000"/>
          </a:xfrm>
        </p:spPr>
        <p:txBody>
          <a:bodyPr/>
          <a:lstStyle/>
          <a:p>
            <a:pPr algn="ctr" eaLnBrk="1" hangingPunct="1"/>
            <a:r>
              <a:rPr lang="en-US" b="1" i="1" smtClean="0">
                <a:solidFill>
                  <a:schemeClr val="bg2"/>
                </a:solidFill>
              </a:rPr>
              <a:t>Major</a:t>
            </a:r>
            <a:r>
              <a:rPr lang="en-US" b="1" smtClean="0">
                <a:solidFill>
                  <a:schemeClr val="bg2"/>
                </a:solidFill>
              </a:rPr>
              <a:t> Species in the USA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AB95CF6-B3E7-465E-9057-831F4F647BB2}" type="slidenum">
              <a:rPr lang="en-US" smtClean="0">
                <a:solidFill>
                  <a:schemeClr val="tx2"/>
                </a:solidFill>
              </a:rPr>
              <a:pPr eaLnBrk="1" hangingPunct="1"/>
              <a:t>7</a:t>
            </a:fld>
            <a:endParaRPr lang="en-US" smtClean="0">
              <a:solidFill>
                <a:schemeClr val="tx2"/>
              </a:solidFill>
            </a:endParaRPr>
          </a:p>
        </p:txBody>
      </p:sp>
      <p:pic>
        <p:nvPicPr>
          <p:cNvPr id="9221" name="Picture 6" descr="This slide shows a ginger cat lying across an open veterinary journal."/>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91200" y="2590800"/>
            <a:ext cx="2921000" cy="2336800"/>
          </a:xfrm>
          <a:noFill/>
          <a:ln>
            <a:solidFill>
              <a:srgbClr val="FF0000"/>
            </a:solidFill>
            <a:miter lim="800000"/>
            <a:headEnd/>
            <a:tailEnd/>
          </a:ln>
        </p:spPr>
      </p:pic>
      <p:sp>
        <p:nvSpPr>
          <p:cNvPr id="9220" name="Rectangle 3"/>
          <p:cNvSpPr>
            <a:spLocks noGrp="1" noChangeArrowheads="1"/>
          </p:cNvSpPr>
          <p:nvPr>
            <p:ph type="body" sz="half" idx="1"/>
          </p:nvPr>
        </p:nvSpPr>
        <p:spPr>
          <a:xfrm>
            <a:off x="381000" y="2057400"/>
            <a:ext cx="5102225" cy="3733800"/>
          </a:xfrm>
        </p:spPr>
        <p:txBody>
          <a:bodyPr/>
          <a:lstStyle/>
          <a:p>
            <a:pPr eaLnBrk="1" hangingPunct="1">
              <a:buClr>
                <a:srgbClr val="FFFF99"/>
              </a:buClr>
              <a:buFont typeface="Wingdings" pitchFamily="2" charset="2"/>
              <a:buNone/>
            </a:pPr>
            <a:r>
              <a:rPr lang="en-US" sz="2400" b="1" smtClean="0">
                <a:latin typeface="Tahoma" pitchFamily="34" charset="0"/>
              </a:rPr>
              <a:t>    </a:t>
            </a:r>
            <a:r>
              <a:rPr lang="en-US" b="1" smtClean="0">
                <a:latin typeface="Tahoma" pitchFamily="34" charset="0"/>
              </a:rPr>
              <a:t>The intended use of a drug in a major species for an indication that occurs infrequently and in only a </a:t>
            </a:r>
            <a:r>
              <a:rPr lang="en-US" b="1" i="1" smtClean="0">
                <a:solidFill>
                  <a:srgbClr val="FFFF66"/>
                </a:solidFill>
                <a:latin typeface="Tahoma" pitchFamily="34" charset="0"/>
              </a:rPr>
              <a:t>small number</a:t>
            </a:r>
            <a:r>
              <a:rPr lang="en-US" b="1" smtClean="0">
                <a:latin typeface="Tahoma" pitchFamily="34" charset="0"/>
              </a:rPr>
              <a:t> of animals, or in limited geographic areas and in only a </a:t>
            </a:r>
            <a:r>
              <a:rPr lang="en-US" b="1" i="1" smtClean="0">
                <a:solidFill>
                  <a:srgbClr val="FFFF66"/>
                </a:solidFill>
                <a:latin typeface="Tahoma" pitchFamily="34" charset="0"/>
              </a:rPr>
              <a:t>small number</a:t>
            </a:r>
            <a:r>
              <a:rPr lang="en-US" b="1" smtClean="0">
                <a:latin typeface="Tahoma" pitchFamily="34" charset="0"/>
              </a:rPr>
              <a:t> of animals annually.</a:t>
            </a:r>
          </a:p>
          <a:p>
            <a:pPr eaLnBrk="1" hangingPunct="1"/>
            <a:endParaRPr lang="en-US" smtClean="0"/>
          </a:p>
        </p:txBody>
      </p:sp>
      <p:sp>
        <p:nvSpPr>
          <p:cNvPr id="9219" name="Rectangle 4"/>
          <p:cNvSpPr>
            <a:spLocks noGrp="1" noChangeArrowheads="1"/>
          </p:cNvSpPr>
          <p:nvPr>
            <p:ph type="title"/>
          </p:nvPr>
        </p:nvSpPr>
        <p:spPr>
          <a:xfrm>
            <a:off x="1676400" y="609600"/>
            <a:ext cx="7239000" cy="1295400"/>
          </a:xfrm>
        </p:spPr>
        <p:txBody>
          <a:bodyPr/>
          <a:lstStyle/>
          <a:p>
            <a:pPr algn="ctr" eaLnBrk="1" hangingPunct="1"/>
            <a:r>
              <a:rPr lang="en-US" b="1" smtClean="0">
                <a:solidFill>
                  <a:schemeClr val="bg2"/>
                </a:solidFill>
              </a:rPr>
              <a:t>Minor Use in a Major Species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BF4E6FD-9CDF-416C-A5B7-AF0BD8D6896D}" type="slidenum">
              <a:rPr lang="en-US" smtClean="0">
                <a:solidFill>
                  <a:schemeClr val="tx2"/>
                </a:solidFill>
              </a:rPr>
              <a:pPr eaLnBrk="1" hangingPunct="1"/>
              <a:t>8</a:t>
            </a:fld>
            <a:endParaRPr lang="en-US" smtClean="0">
              <a:solidFill>
                <a:schemeClr val="tx2"/>
              </a:solidFill>
            </a:endParaRPr>
          </a:p>
        </p:txBody>
      </p:sp>
      <p:pic>
        <p:nvPicPr>
          <p:cNvPr id="10245" name="Picture 4" descr="This slide includes a photo of a rooster sitting atop a stockade f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981200"/>
            <a:ext cx="2516188" cy="377348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0244" name="Rectangle 3"/>
          <p:cNvSpPr>
            <a:spLocks noGrp="1" noChangeArrowheads="1"/>
          </p:cNvSpPr>
          <p:nvPr>
            <p:ph type="body" idx="1"/>
          </p:nvPr>
        </p:nvSpPr>
        <p:spPr>
          <a:xfrm>
            <a:off x="685800" y="1981200"/>
            <a:ext cx="4814888" cy="4111625"/>
          </a:xfrm>
        </p:spPr>
        <p:txBody>
          <a:bodyPr/>
          <a:lstStyle/>
          <a:p>
            <a:pPr algn="ctr" eaLnBrk="1" hangingPunct="1">
              <a:buClr>
                <a:schemeClr val="folHlink"/>
              </a:buClr>
              <a:buSzPct val="75000"/>
              <a:buFont typeface="Wingdings" pitchFamily="2" charset="2"/>
              <a:buNone/>
            </a:pPr>
            <a:r>
              <a:rPr lang="en-US" b="1" smtClean="0">
                <a:latin typeface="Tahoma" pitchFamily="34" charset="0"/>
              </a:rPr>
              <a:t>50,000 Horses</a:t>
            </a:r>
          </a:p>
          <a:p>
            <a:pPr algn="ctr" eaLnBrk="1" hangingPunct="1">
              <a:buClr>
                <a:schemeClr val="folHlink"/>
              </a:buClr>
              <a:buSzPct val="75000"/>
              <a:buFont typeface="Wingdings" pitchFamily="2" charset="2"/>
              <a:buNone/>
            </a:pPr>
            <a:r>
              <a:rPr lang="en-US" b="1" smtClean="0">
                <a:latin typeface="Tahoma" pitchFamily="34" charset="0"/>
              </a:rPr>
              <a:t>   70,000 Dogs</a:t>
            </a:r>
          </a:p>
          <a:p>
            <a:pPr algn="ctr" eaLnBrk="1" hangingPunct="1">
              <a:buClr>
                <a:schemeClr val="folHlink"/>
              </a:buClr>
              <a:buSzPct val="75000"/>
              <a:buFont typeface="Wingdings" pitchFamily="2" charset="2"/>
              <a:buNone/>
            </a:pPr>
            <a:r>
              <a:rPr lang="en-US" b="1" smtClean="0">
                <a:latin typeface="Tahoma" pitchFamily="34" charset="0"/>
              </a:rPr>
              <a:t> 120,000 Cats</a:t>
            </a:r>
          </a:p>
          <a:p>
            <a:pPr algn="ctr" eaLnBrk="1" hangingPunct="1">
              <a:buClr>
                <a:schemeClr val="folHlink"/>
              </a:buClr>
              <a:buSzPct val="75000"/>
              <a:buFont typeface="Wingdings" pitchFamily="2" charset="2"/>
              <a:buNone/>
            </a:pPr>
            <a:r>
              <a:rPr lang="en-US" b="1" smtClean="0">
                <a:latin typeface="Tahoma" pitchFamily="34" charset="0"/>
              </a:rPr>
              <a:t>310,000 Cattle</a:t>
            </a:r>
          </a:p>
          <a:p>
            <a:pPr algn="ctr" eaLnBrk="1" hangingPunct="1">
              <a:buClr>
                <a:schemeClr val="folHlink"/>
              </a:buClr>
              <a:buSzPct val="75000"/>
              <a:buFont typeface="Wingdings" pitchFamily="2" charset="2"/>
              <a:buNone/>
            </a:pPr>
            <a:r>
              <a:rPr lang="en-US" b="1" smtClean="0">
                <a:latin typeface="Tahoma" pitchFamily="34" charset="0"/>
              </a:rPr>
              <a:t>1,450,000 Pigs</a:t>
            </a:r>
          </a:p>
          <a:p>
            <a:pPr algn="ctr" eaLnBrk="1" hangingPunct="1">
              <a:buClr>
                <a:schemeClr val="folHlink"/>
              </a:buClr>
              <a:buSzPct val="75000"/>
              <a:buFont typeface="Wingdings" pitchFamily="2" charset="2"/>
              <a:buNone/>
            </a:pPr>
            <a:r>
              <a:rPr lang="en-US" b="1" smtClean="0">
                <a:latin typeface="Tahoma" pitchFamily="34" charset="0"/>
              </a:rPr>
              <a:t>14,000,000 Turkeys</a:t>
            </a:r>
          </a:p>
          <a:p>
            <a:pPr algn="ctr" eaLnBrk="1" hangingPunct="1">
              <a:buClr>
                <a:schemeClr val="folHlink"/>
              </a:buClr>
              <a:buSzPct val="75000"/>
              <a:buFont typeface="Wingdings" pitchFamily="2" charset="2"/>
              <a:buNone/>
            </a:pPr>
            <a:r>
              <a:rPr lang="en-US" b="1" smtClean="0">
                <a:latin typeface="Tahoma" pitchFamily="34" charset="0"/>
              </a:rPr>
              <a:t>72,000,000 Chickens</a:t>
            </a:r>
          </a:p>
          <a:p>
            <a:pPr algn="ctr" eaLnBrk="1" hangingPunct="1">
              <a:buClr>
                <a:schemeClr val="folHlink"/>
              </a:buClr>
              <a:buSzPct val="75000"/>
              <a:buFont typeface="Wingdings" pitchFamily="2" charset="2"/>
              <a:buNone/>
            </a:pPr>
            <a:endParaRPr lang="en-US" b="1" smtClean="0">
              <a:solidFill>
                <a:srgbClr val="000000"/>
              </a:solidFill>
            </a:endParaRPr>
          </a:p>
          <a:p>
            <a:pPr eaLnBrk="1" hangingPunct="1"/>
            <a:endParaRPr lang="en-US" smtClean="0"/>
          </a:p>
        </p:txBody>
      </p:sp>
      <p:sp>
        <p:nvSpPr>
          <p:cNvPr id="10243" name="Rectangle 2"/>
          <p:cNvSpPr>
            <a:spLocks noGrp="1" noChangeArrowheads="1"/>
          </p:cNvSpPr>
          <p:nvPr>
            <p:ph type="title"/>
          </p:nvPr>
        </p:nvSpPr>
        <p:spPr/>
        <p:txBody>
          <a:bodyPr/>
          <a:lstStyle/>
          <a:p>
            <a:pPr eaLnBrk="1" hangingPunct="1"/>
            <a:r>
              <a:rPr lang="en-US" b="1" smtClean="0">
                <a:solidFill>
                  <a:schemeClr val="bg2"/>
                </a:solidFill>
              </a:rPr>
              <a:t>The Small Numbers are: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A39DB9A-276F-42C8-9F2E-CB4D56E1B191}" type="slidenum">
              <a:rPr lang="en-US" smtClean="0">
                <a:solidFill>
                  <a:schemeClr val="tx2"/>
                </a:solidFill>
              </a:rPr>
              <a:pPr eaLnBrk="1" hangingPunct="1"/>
              <a:t>9</a:t>
            </a:fld>
            <a:endParaRPr lang="en-US" smtClean="0">
              <a:solidFill>
                <a:schemeClr val="tx2"/>
              </a:solidFill>
            </a:endParaRPr>
          </a:p>
        </p:txBody>
      </p:sp>
      <p:pic>
        <p:nvPicPr>
          <p:cNvPr id="11268" name="Picture 5" descr="This slide is a close up photo of a yellow flower with a bumble bee in the cent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1981200"/>
            <a:ext cx="5759450" cy="4114800"/>
          </a:xfrm>
          <a:noFill/>
        </p:spPr>
      </p:pic>
      <p:sp>
        <p:nvSpPr>
          <p:cNvPr id="11267" name="Rectangle 2"/>
          <p:cNvSpPr>
            <a:spLocks noGrp="1" noChangeArrowheads="1"/>
          </p:cNvSpPr>
          <p:nvPr>
            <p:ph type="title"/>
          </p:nvPr>
        </p:nvSpPr>
        <p:spPr/>
        <p:txBody>
          <a:bodyPr/>
          <a:lstStyle/>
          <a:p>
            <a:pPr algn="ctr" eaLnBrk="1" hangingPunct="1"/>
            <a:r>
              <a:rPr lang="en-US" b="1" smtClean="0">
                <a:solidFill>
                  <a:schemeClr val="bg2"/>
                </a:solidFill>
              </a:rPr>
              <a:t>Why are Minor Species Important?</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2039</TotalTime>
  <Words>669</Words>
  <Application>Microsoft Office PowerPoint</Application>
  <PresentationFormat>On-screen Show (4:3)</PresentationFormat>
  <Paragraphs>208</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Cascade</vt:lpstr>
      <vt:lpstr>An Overview of Minor Use &amp; Minor Species Issues in the U.S.A.</vt:lpstr>
      <vt:lpstr>Today’s Questions</vt:lpstr>
      <vt:lpstr>What are Minor Uses &amp; Minor Species (MUMS)?</vt:lpstr>
      <vt:lpstr>Definitions</vt:lpstr>
      <vt:lpstr>Important Minor Species         in the USA</vt:lpstr>
      <vt:lpstr>Major Species in the USA</vt:lpstr>
      <vt:lpstr>Minor Use in a Major Species</vt:lpstr>
      <vt:lpstr>The Small Numbers are:</vt:lpstr>
      <vt:lpstr>Why are Minor Species Important?</vt:lpstr>
      <vt:lpstr>Value to U.S. Agriculture       (U.S. Economic Impact)</vt:lpstr>
      <vt:lpstr>What are the Challenges?</vt:lpstr>
      <vt:lpstr>Number of Original NADA Approvals for Minor Species</vt:lpstr>
      <vt:lpstr>Why do MUMS Drugs Need Help With Drug Approval?</vt:lpstr>
      <vt:lpstr>Drug Approvals for MUMS          are important</vt:lpstr>
      <vt:lpstr>What Is Needed for Approval?</vt:lpstr>
      <vt:lpstr> A New Animal Drug Application (NADA) contains:   </vt:lpstr>
      <vt:lpstr>What Laws &amp; Policies Exist to Increase Drug Availability for MUMS?</vt:lpstr>
      <vt:lpstr>Laws</vt:lpstr>
      <vt:lpstr>The Laws Spelled Out</vt:lpstr>
      <vt:lpstr>CVM Policies &amp; Programs</vt:lpstr>
      <vt:lpstr>What incentives exist for Approvals?</vt:lpstr>
      <vt:lpstr>Incentives to sponsors</vt:lpstr>
      <vt:lpstr>For more details see:</vt:lpstr>
      <vt:lpstr>Indexing – an alternative</vt:lpstr>
      <vt:lpstr>The Index List</vt:lpstr>
      <vt:lpstr>What Partnerships Exist to Support Approvals?</vt:lpstr>
      <vt:lpstr>Who else can help  and how?</vt:lpstr>
      <vt:lpstr>Who does what?</vt:lpstr>
      <vt:lpstr>How does this work?</vt:lpstr>
      <vt:lpstr>Public Master File</vt:lpstr>
      <vt:lpstr>APPROVAL!!</vt:lpstr>
      <vt:lpstr>In Conclusion</vt:lpstr>
      <vt:lpstr>For Further Information</vt:lpstr>
      <vt:lpstr>Thank you!</vt:lpstr>
    </vt:vector>
  </TitlesOfParts>
  <Company>US FDA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Minor Use &amp; Minor Species Issues in the U.S.A</dc:title>
  <dc:subject>This presentation provides an overview of minor use and minor species issues in the US.</dc:subject>
  <dc:creator>FDA/CVM/MUMS</dc:creator>
  <cp:keywords>Sheep, goats, honey bees, ornamental fish, ferrets, game birds, crustaceans, food fish, zoo animals, wildlife</cp:keywords>
  <dc:description>This presentation answers the following questions:  What are Minor Uses &amp; Minor Species?  Why are they important? What are the challenges?  What is needed for approval? What laws and policies exist to increase drug availability? What incentives are available? What partnerships exist?</dc:description>
  <cp:lastModifiedBy>Almeter, Brian </cp:lastModifiedBy>
  <cp:revision>56</cp:revision>
  <dcterms:created xsi:type="dcterms:W3CDTF">2009-09-24T18:44:51Z</dcterms:created>
  <dcterms:modified xsi:type="dcterms:W3CDTF">2013-03-08T20:45:38Z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