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notesSlides/notesSlide1.xml" ContentType="application/vnd.openxmlformats-officedocument.presentationml.notesSlide+xml"/>
  <Override PartName="/ppt/theme/themeOverride3.xml" ContentType="application/vnd.openxmlformats-officedocument.themeOverride+xml"/>
  <Override PartName="/ppt/notesSlides/notesSlide2.xml" ContentType="application/vnd.openxmlformats-officedocument.presentationml.notesSlide+xml"/>
  <Override PartName="/ppt/theme/themeOverride4.xml" ContentType="application/vnd.openxmlformats-officedocument.themeOverride+xml"/>
  <Override PartName="/ppt/notesSlides/notesSlide3.xml" ContentType="application/vnd.openxmlformats-officedocument.presentationml.notesSl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6" r:id="rId1"/>
  </p:sldMasterIdLst>
  <p:notesMasterIdLst>
    <p:notesMasterId r:id="rId23"/>
  </p:notesMasterIdLst>
  <p:handoutMasterIdLst>
    <p:handoutMasterId r:id="rId24"/>
  </p:handoutMasterIdLst>
  <p:sldIdLst>
    <p:sldId id="257" r:id="rId2"/>
    <p:sldId id="361" r:id="rId3"/>
    <p:sldId id="356" r:id="rId4"/>
    <p:sldId id="261" r:id="rId5"/>
    <p:sldId id="344" r:id="rId6"/>
    <p:sldId id="262" r:id="rId7"/>
    <p:sldId id="265" r:id="rId8"/>
    <p:sldId id="266" r:id="rId9"/>
    <p:sldId id="268" r:id="rId10"/>
    <p:sldId id="358" r:id="rId11"/>
    <p:sldId id="269" r:id="rId12"/>
    <p:sldId id="270" r:id="rId13"/>
    <p:sldId id="345" r:id="rId14"/>
    <p:sldId id="352" r:id="rId15"/>
    <p:sldId id="354" r:id="rId16"/>
    <p:sldId id="359" r:id="rId17"/>
    <p:sldId id="360" r:id="rId18"/>
    <p:sldId id="271" r:id="rId19"/>
    <p:sldId id="272" r:id="rId20"/>
    <p:sldId id="336" r:id="rId21"/>
    <p:sldId id="303" r:id="rId22"/>
  </p:sldIdLst>
  <p:sldSz cx="10287000" cy="6858000" type="35mm"/>
  <p:notesSz cx="6858000" cy="9180513"/>
  <p:custDataLst>
    <p:tags r:id="rId25"/>
  </p:custDataLst>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kern="1200">
        <a:solidFill>
          <a:schemeClr val="tx1"/>
        </a:solidFill>
        <a:latin typeface="Garamond" pitchFamily="18" charset="0"/>
        <a:ea typeface="+mn-ea"/>
        <a:cs typeface="Arial" pitchFamily="34" charset="0"/>
      </a:defRPr>
    </a:lvl1pPr>
    <a:lvl2pPr marL="457200" algn="l" rtl="0" fontAlgn="base">
      <a:spcBef>
        <a:spcPct val="0"/>
      </a:spcBef>
      <a:spcAft>
        <a:spcPct val="0"/>
      </a:spcAft>
      <a:defRPr kern="1200">
        <a:solidFill>
          <a:schemeClr val="tx1"/>
        </a:solidFill>
        <a:latin typeface="Garamond" pitchFamily="18" charset="0"/>
        <a:ea typeface="+mn-ea"/>
        <a:cs typeface="Arial" pitchFamily="34" charset="0"/>
      </a:defRPr>
    </a:lvl2pPr>
    <a:lvl3pPr marL="914400" algn="l" rtl="0" fontAlgn="base">
      <a:spcBef>
        <a:spcPct val="0"/>
      </a:spcBef>
      <a:spcAft>
        <a:spcPct val="0"/>
      </a:spcAft>
      <a:defRPr kern="1200">
        <a:solidFill>
          <a:schemeClr val="tx1"/>
        </a:solidFill>
        <a:latin typeface="Garamond" pitchFamily="18" charset="0"/>
        <a:ea typeface="+mn-ea"/>
        <a:cs typeface="Arial" pitchFamily="34" charset="0"/>
      </a:defRPr>
    </a:lvl3pPr>
    <a:lvl4pPr marL="1371600" algn="l" rtl="0" fontAlgn="base">
      <a:spcBef>
        <a:spcPct val="0"/>
      </a:spcBef>
      <a:spcAft>
        <a:spcPct val="0"/>
      </a:spcAft>
      <a:defRPr kern="1200">
        <a:solidFill>
          <a:schemeClr val="tx1"/>
        </a:solidFill>
        <a:latin typeface="Garamond" pitchFamily="18" charset="0"/>
        <a:ea typeface="+mn-ea"/>
        <a:cs typeface="Arial" pitchFamily="34" charset="0"/>
      </a:defRPr>
    </a:lvl4pPr>
    <a:lvl5pPr marL="1828800" algn="l" rtl="0" fontAlgn="base">
      <a:spcBef>
        <a:spcPct val="0"/>
      </a:spcBef>
      <a:spcAft>
        <a:spcPct val="0"/>
      </a:spcAft>
      <a:defRPr kern="1200">
        <a:solidFill>
          <a:schemeClr val="tx1"/>
        </a:solidFill>
        <a:latin typeface="Garamond" pitchFamily="18" charset="0"/>
        <a:ea typeface="+mn-ea"/>
        <a:cs typeface="Arial" pitchFamily="34" charset="0"/>
      </a:defRPr>
    </a:lvl5pPr>
    <a:lvl6pPr marL="2286000" algn="l" defTabSz="914400" rtl="0" eaLnBrk="1" latinLnBrk="0" hangingPunct="1">
      <a:defRPr kern="1200">
        <a:solidFill>
          <a:schemeClr val="tx1"/>
        </a:solidFill>
        <a:latin typeface="Garamond" pitchFamily="18" charset="0"/>
        <a:ea typeface="+mn-ea"/>
        <a:cs typeface="Arial" pitchFamily="34" charset="0"/>
      </a:defRPr>
    </a:lvl6pPr>
    <a:lvl7pPr marL="2743200" algn="l" defTabSz="914400" rtl="0" eaLnBrk="1" latinLnBrk="0" hangingPunct="1">
      <a:defRPr kern="1200">
        <a:solidFill>
          <a:schemeClr val="tx1"/>
        </a:solidFill>
        <a:latin typeface="Garamond" pitchFamily="18" charset="0"/>
        <a:ea typeface="+mn-ea"/>
        <a:cs typeface="Arial" pitchFamily="34" charset="0"/>
      </a:defRPr>
    </a:lvl7pPr>
    <a:lvl8pPr marL="3200400" algn="l" defTabSz="914400" rtl="0" eaLnBrk="1" latinLnBrk="0" hangingPunct="1">
      <a:defRPr kern="1200">
        <a:solidFill>
          <a:schemeClr val="tx1"/>
        </a:solidFill>
        <a:latin typeface="Garamond" pitchFamily="18" charset="0"/>
        <a:ea typeface="+mn-ea"/>
        <a:cs typeface="Arial" pitchFamily="34" charset="0"/>
      </a:defRPr>
    </a:lvl8pPr>
    <a:lvl9pPr marL="3657600" algn="l" defTabSz="914400" rtl="0" eaLnBrk="1" latinLnBrk="0" hangingPunct="1">
      <a:defRPr kern="1200">
        <a:solidFill>
          <a:schemeClr val="tx1"/>
        </a:solidFill>
        <a:latin typeface="Garamond"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AF509"/>
    <a:srgbClr val="A2C1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494" autoAdjust="0"/>
    <p:restoredTop sz="86356" autoAdjust="0"/>
  </p:normalViewPr>
  <p:slideViewPr>
    <p:cSldViewPr>
      <p:cViewPr varScale="1">
        <p:scale>
          <a:sx n="77" d="100"/>
          <a:sy n="77" d="100"/>
        </p:scale>
        <p:origin x="-1109" y="-86"/>
      </p:cViewPr>
      <p:guideLst>
        <p:guide orient="horz" pos="2160"/>
        <p:guide pos="3240"/>
      </p:guideLst>
    </p:cSldViewPr>
  </p:slideViewPr>
  <p:outlineViewPr>
    <p:cViewPr>
      <p:scale>
        <a:sx n="33" d="100"/>
        <a:sy n="33" d="100"/>
      </p:scale>
      <p:origin x="36" y="0"/>
    </p:cViewPr>
  </p:outlineViewPr>
  <p:notesTextViewPr>
    <p:cViewPr>
      <p:scale>
        <a:sx n="100" d="100"/>
        <a:sy n="100" d="100"/>
      </p:scale>
      <p:origin x="0" y="0"/>
    </p:cViewPr>
  </p:notesTextViewPr>
  <p:sorterViewPr>
    <p:cViewPr>
      <p:scale>
        <a:sx n="66" d="100"/>
        <a:sy n="66" d="100"/>
      </p:scale>
      <p:origin x="0" y="9810"/>
    </p:cViewPr>
  </p:sorterViewPr>
  <p:notesViewPr>
    <p:cSldViewPr>
      <p:cViewPr varScale="1">
        <p:scale>
          <a:sx n="50" d="100"/>
          <a:sy n="50" d="100"/>
        </p:scale>
        <p:origin x="-1716" y="-84"/>
      </p:cViewPr>
      <p:guideLst>
        <p:guide orient="horz" pos="2891"/>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427788" y="8783638"/>
            <a:ext cx="361950" cy="306387"/>
          </a:xfrm>
          <a:prstGeom prst="rect">
            <a:avLst/>
          </a:prstGeom>
          <a:noFill/>
          <a:ln w="12700">
            <a:noFill/>
            <a:miter lim="800000"/>
            <a:headEnd/>
            <a:tailEnd/>
          </a:ln>
          <a:effectLst/>
        </p:spPr>
        <p:txBody>
          <a:bodyPr wrap="none" anchor="ctr"/>
          <a:lstStyle/>
          <a:p>
            <a:pPr>
              <a:defRPr/>
            </a:pPr>
            <a:endParaRPr lang="en-US"/>
          </a:p>
        </p:txBody>
      </p:sp>
      <p:sp>
        <p:nvSpPr>
          <p:cNvPr id="3093" name="Rectangle 21"/>
          <p:cNvSpPr>
            <a:spLocks noChangeArrowheads="1"/>
          </p:cNvSpPr>
          <p:nvPr/>
        </p:nvSpPr>
        <p:spPr bwMode="auto">
          <a:xfrm>
            <a:off x="396875" y="8686800"/>
            <a:ext cx="5878513" cy="287338"/>
          </a:xfrm>
          <a:prstGeom prst="rect">
            <a:avLst/>
          </a:prstGeom>
          <a:noFill/>
          <a:ln w="12700">
            <a:noFill/>
            <a:miter lim="800000"/>
            <a:headEnd/>
            <a:tailEnd/>
          </a:ln>
          <a:effectLst/>
        </p:spPr>
        <p:txBody>
          <a:bodyPr lIns="44391" tIns="15367" rIns="44391" bIns="15367">
            <a:spAutoFit/>
          </a:bodyPr>
          <a:lstStyle/>
          <a:p>
            <a:pPr algn="ctr" defTabSz="641350" eaLnBrk="0" hangingPunct="0">
              <a:lnSpc>
                <a:spcPct val="93000"/>
              </a:lnSpc>
              <a:spcBef>
                <a:spcPct val="47000"/>
              </a:spcBef>
              <a:defRPr/>
            </a:pPr>
            <a:endParaRPr lang="en-US" sz="600" b="1">
              <a:latin typeface="Arial" pitchFamily="34" charset="0"/>
            </a:endParaRPr>
          </a:p>
          <a:p>
            <a:pPr algn="ctr" defTabSz="641350" eaLnBrk="0" hangingPunct="0">
              <a:lnSpc>
                <a:spcPct val="93000"/>
              </a:lnSpc>
              <a:spcBef>
                <a:spcPct val="47000"/>
              </a:spcBef>
              <a:defRPr/>
            </a:pPr>
            <a:r>
              <a:rPr lang="en-US" sz="900" b="1">
                <a:latin typeface="Arial" pitchFamily="34" charset="0"/>
              </a:rPr>
              <a:t>Page </a:t>
            </a:r>
            <a:fld id="{97BF2110-C849-4892-8904-EE94532E3D50}" type="slidenum">
              <a:rPr lang="en-US" sz="900" b="1">
                <a:latin typeface="Arial" pitchFamily="34" charset="0"/>
              </a:rPr>
              <a:pPr algn="ctr" defTabSz="641350" eaLnBrk="0" hangingPunct="0">
                <a:lnSpc>
                  <a:spcPct val="93000"/>
                </a:lnSpc>
                <a:spcBef>
                  <a:spcPct val="47000"/>
                </a:spcBef>
                <a:defRPr/>
              </a:pPr>
              <a:t>‹#›</a:t>
            </a:fld>
            <a:endParaRPr lang="en-US" sz="900" b="1">
              <a:latin typeface="Arial" pitchFamily="34" charset="0"/>
            </a:endParaRPr>
          </a:p>
        </p:txBody>
      </p:sp>
    </p:spTree>
    <p:extLst>
      <p:ext uri="{BB962C8B-B14F-4D97-AF65-F5344CB8AC3E}">
        <p14:creationId xmlns:p14="http://schemas.microsoft.com/office/powerpoint/2010/main" val="26411038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2813" y="4360863"/>
            <a:ext cx="5032375" cy="4132262"/>
          </a:xfrm>
          <a:prstGeom prst="rect">
            <a:avLst/>
          </a:prstGeom>
          <a:noFill/>
          <a:ln w="12700">
            <a:noFill/>
            <a:miter lim="800000"/>
            <a:headEnd/>
            <a:tailEnd/>
          </a:ln>
          <a:effectLst/>
        </p:spPr>
        <p:txBody>
          <a:bodyPr vert="horz" wrap="square" lIns="97320" tIns="47806" rIns="97320" bIns="47806"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4579" name="Rectangle 3"/>
          <p:cNvSpPr>
            <a:spLocks noGrp="1" noRot="1" noChangeAspect="1" noChangeArrowheads="1" noTextEdit="1"/>
          </p:cNvSpPr>
          <p:nvPr>
            <p:ph type="sldImg" idx="2"/>
          </p:nvPr>
        </p:nvSpPr>
        <p:spPr bwMode="auto">
          <a:xfrm>
            <a:off x="846138" y="687388"/>
            <a:ext cx="5167312" cy="34448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p:cNvSpPr>
            <a:spLocks noChangeArrowheads="1"/>
          </p:cNvSpPr>
          <p:nvPr/>
        </p:nvSpPr>
        <p:spPr bwMode="auto">
          <a:xfrm>
            <a:off x="6345238" y="8785225"/>
            <a:ext cx="460375" cy="303213"/>
          </a:xfrm>
          <a:prstGeom prst="rect">
            <a:avLst/>
          </a:prstGeom>
          <a:noFill/>
          <a:ln w="12700">
            <a:noFill/>
            <a:miter lim="800000"/>
            <a:headEnd/>
            <a:tailEnd/>
          </a:ln>
          <a:effectLst/>
        </p:spPr>
        <p:txBody>
          <a:bodyPr wrap="none" lIns="97320" tIns="47806" rIns="97320" bIns="47806" anchor="ctr">
            <a:spAutoFit/>
          </a:bodyPr>
          <a:lstStyle/>
          <a:p>
            <a:pPr algn="r" defTabSz="982663" eaLnBrk="0" hangingPunct="0">
              <a:defRPr/>
            </a:pPr>
            <a:fld id="{C7E3AF73-53DA-47D6-BFCD-7996D79F18F7}" type="slidenum">
              <a:rPr lang="en-US" sz="1500">
                <a:latin typeface="Times New Roman" pitchFamily="18" charset="0"/>
              </a:rPr>
              <a:pPr algn="r" defTabSz="982663" eaLnBrk="0" hangingPunct="0">
                <a:defRPr/>
              </a:pPr>
              <a:t>‹#›</a:t>
            </a:fld>
            <a:endParaRPr lang="en-US" sz="1500">
              <a:latin typeface="Times New Roman" pitchFamily="18" charset="0"/>
            </a:endParaRPr>
          </a:p>
        </p:txBody>
      </p:sp>
    </p:spTree>
    <p:extLst>
      <p:ext uri="{BB962C8B-B14F-4D97-AF65-F5344CB8AC3E}">
        <p14:creationId xmlns:p14="http://schemas.microsoft.com/office/powerpoint/2010/main" val="36072979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The main reason to regulate animal drugs is protecting public health.  Regulating animal drugs is about ensuring that safe and effective animal drugs reach the market while those that are unsafe or ineffective do not.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The definition of an animal drug differs throughout the world.  Animal drugs may be defined by what they do or even how they are intended to be used.  For example, in the United States, we define animal drugs as articles intended for use in the diagnosis, cure, mitigation, treatment or prevention of disease in animals and articles intended to affect the structure or any function of the body of the animal.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mtClean="0"/>
              <a:t>A registered or approved animal drug should be: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0283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3"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9" name="Freeform 5"/>
              <p:cNvSpPr>
                <a:spLocks/>
              </p:cNvSpPr>
              <p:nvPr/>
            </p:nvSpPr>
            <p:spPr bwMode="hidden">
              <a:xfrm>
                <a:off x="4171"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6" name="Freeform 9"/>
            <p:cNvSpPr>
              <a:spLocks/>
            </p:cNvSpPr>
            <p:nvPr/>
          </p:nvSpPr>
          <p:spPr bwMode="hidden">
            <a:xfrm>
              <a:off x="3322" y="1341"/>
              <a:ext cx="1827"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241675" name="Rectangle 11"/>
          <p:cNvSpPr>
            <a:spLocks noGrp="1" noChangeArrowheads="1"/>
          </p:cNvSpPr>
          <p:nvPr>
            <p:ph type="ctrTitle" sz="quarter"/>
          </p:nvPr>
        </p:nvSpPr>
        <p:spPr>
          <a:xfrm>
            <a:off x="771525" y="1736725"/>
            <a:ext cx="8743950" cy="1920875"/>
          </a:xfrm>
        </p:spPr>
        <p:txBody>
          <a:bodyPr/>
          <a:lstStyle>
            <a:lvl1pPr>
              <a:defRPr sz="6000"/>
            </a:lvl1pPr>
          </a:lstStyle>
          <a:p>
            <a:r>
              <a:rPr lang="en-US"/>
              <a:t>Click to edit Master title style</a:t>
            </a:r>
          </a:p>
        </p:txBody>
      </p:sp>
      <p:sp>
        <p:nvSpPr>
          <p:cNvPr id="241676" name="Rectangle 12"/>
          <p:cNvSpPr>
            <a:spLocks noGrp="1" noChangeArrowheads="1"/>
          </p:cNvSpPr>
          <p:nvPr>
            <p:ph type="subTitle" sz="quarter" idx="1"/>
          </p:nvPr>
        </p:nvSpPr>
        <p:spPr>
          <a:xfrm>
            <a:off x="1543050" y="3886200"/>
            <a:ext cx="72009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514350" y="6248400"/>
            <a:ext cx="2400300" cy="47625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514725" y="6251575"/>
            <a:ext cx="3257550" cy="47625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a:xfrm>
            <a:off x="7372350" y="6254750"/>
            <a:ext cx="2400300" cy="476250"/>
          </a:xfrm>
        </p:spPr>
        <p:txBody>
          <a:bodyPr/>
          <a:lstStyle>
            <a:lvl1pPr>
              <a:defRPr/>
            </a:lvl1pPr>
          </a:lstStyle>
          <a:p>
            <a:pPr>
              <a:defRPr/>
            </a:pPr>
            <a:fld id="{BAF61D91-694F-4E0F-8768-2864B9637762}" type="slidenum">
              <a:rPr lang="en-US"/>
              <a:pPr>
                <a:defRPr/>
              </a:pPr>
              <a:t>‹#›</a:t>
            </a:fld>
            <a:endParaRPr lang="en-US"/>
          </a:p>
        </p:txBody>
      </p:sp>
    </p:spTree>
    <p:extLst>
      <p:ext uri="{BB962C8B-B14F-4D97-AF65-F5344CB8AC3E}">
        <p14:creationId xmlns:p14="http://schemas.microsoft.com/office/powerpoint/2010/main" val="2877299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20DF3E16-D2ED-4917-9E68-2E477167848F}"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28212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58075" y="274638"/>
            <a:ext cx="2314575"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14350" y="274638"/>
            <a:ext cx="679132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7BD69EA-C5C8-4C19-AE05-A1139CC831A9}"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06617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1A87EF0B-D258-465D-9315-334A87B237AC}"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80719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3CD621CF-3362-4DB7-BCCC-B19F65D8610A}"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88944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600200"/>
            <a:ext cx="45529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555D549B-1D01-4992-9E40-0C663DD3BBF6}"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40236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587E3DA0-F89D-4204-81F0-3E0DC799B56A}" type="slidenum">
              <a:rPr lang="en-US"/>
              <a:pPr>
                <a:defRPr/>
              </a:pPr>
              <a:t>‹#›</a:t>
            </a:fld>
            <a:endParaRPr lang="en-US"/>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230459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72A593ED-6D76-4FA9-89CF-1141D2291207}"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81222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52AAE496-9B64-42CA-9659-D854A299114E}" type="slidenum">
              <a:rPr lang="en-US"/>
              <a:pPr>
                <a:defRPr/>
              </a:pPr>
              <a:t>‹#›</a:t>
            </a:fld>
            <a:endParaRPr lang="en-US"/>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204907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3F128A3-FD2E-435B-B59E-7A7860B69B37}"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54868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040FFCD3-9663-4F3E-ACEF-5EF33E5A0635}"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63578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0642" name="Rectangle 2"/>
          <p:cNvSpPr>
            <a:spLocks noGrp="1" noChangeArrowheads="1"/>
          </p:cNvSpPr>
          <p:nvPr>
            <p:ph type="dt" sz="half" idx="2"/>
          </p:nvPr>
        </p:nvSpPr>
        <p:spPr bwMode="auto">
          <a:xfrm>
            <a:off x="514350" y="6251575"/>
            <a:ext cx="24003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240643" name="Rectangle 3"/>
          <p:cNvSpPr>
            <a:spLocks noGrp="1" noChangeArrowheads="1"/>
          </p:cNvSpPr>
          <p:nvPr>
            <p:ph type="sldNum" sz="quarter" idx="4"/>
          </p:nvPr>
        </p:nvSpPr>
        <p:spPr bwMode="auto">
          <a:xfrm>
            <a:off x="7372350" y="6248400"/>
            <a:ext cx="24003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C63834A4-217E-4877-A458-CB72D3F80128}" type="slidenum">
              <a:rPr lang="en-US"/>
              <a:pPr>
                <a:defRPr/>
              </a:pPr>
              <a:t>‹#›</a:t>
            </a:fld>
            <a:endParaRPr lang="en-US"/>
          </a:p>
        </p:txBody>
      </p:sp>
      <p:grpSp>
        <p:nvGrpSpPr>
          <p:cNvPr id="1028" name="Group 4"/>
          <p:cNvGrpSpPr>
            <a:grpSpLocks/>
          </p:cNvGrpSpPr>
          <p:nvPr/>
        </p:nvGrpSpPr>
        <p:grpSpPr bwMode="auto">
          <a:xfrm>
            <a:off x="0" y="0"/>
            <a:ext cx="10283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240646" name="Freeform 6"/>
              <p:cNvSpPr>
                <a:spLocks/>
              </p:cNvSpPr>
              <p:nvPr/>
            </p:nvSpPr>
            <p:spPr bwMode="hidden">
              <a:xfrm>
                <a:off x="1728" y="2644"/>
                <a:ext cx="2883"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240647" name="Freeform 7"/>
              <p:cNvSpPr>
                <a:spLocks/>
              </p:cNvSpPr>
              <p:nvPr/>
            </p:nvSpPr>
            <p:spPr bwMode="hidden">
              <a:xfrm>
                <a:off x="4171"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240648"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240649"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p>
            </p:txBody>
          </p:sp>
          <p:sp>
            <p:nvSpPr>
              <p:cNvPr id="240650"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240651" name="Freeform 11"/>
            <p:cNvSpPr>
              <a:spLocks/>
            </p:cNvSpPr>
            <p:nvPr/>
          </p:nvSpPr>
          <p:spPr bwMode="hidden">
            <a:xfrm>
              <a:off x="3322" y="1341"/>
              <a:ext cx="1827"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240652"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240653" name="Rectangle 13"/>
          <p:cNvSpPr>
            <a:spLocks noGrp="1" noRot="1" noChangeArrowheads="1"/>
          </p:cNvSpPr>
          <p:nvPr>
            <p:ph type="title"/>
          </p:nvPr>
        </p:nvSpPr>
        <p:spPr bwMode="auto">
          <a:xfrm>
            <a:off x="514350" y="274638"/>
            <a:ext cx="92583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40654" name="Rectangle 14"/>
          <p:cNvSpPr>
            <a:spLocks noGrp="1" noChangeArrowheads="1"/>
          </p:cNvSpPr>
          <p:nvPr>
            <p:ph type="ftr" sz="quarter" idx="3"/>
          </p:nvPr>
        </p:nvSpPr>
        <p:spPr bwMode="auto">
          <a:xfrm>
            <a:off x="3514725" y="6248400"/>
            <a:ext cx="325755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pitchFamily="34" charset="0"/>
              </a:defRPr>
            </a:lvl1pPr>
          </a:lstStyle>
          <a:p>
            <a:pPr>
              <a:defRPr/>
            </a:pPr>
            <a:endParaRPr lang="en-US"/>
          </a:p>
        </p:txBody>
      </p:sp>
      <p:sp>
        <p:nvSpPr>
          <p:cNvPr id="240655" name="Rectangle 15"/>
          <p:cNvSpPr>
            <a:spLocks noGrp="1" noChangeArrowheads="1"/>
          </p:cNvSpPr>
          <p:nvPr>
            <p:ph type="body" idx="1"/>
          </p:nvPr>
        </p:nvSpPr>
        <p:spPr bwMode="auto">
          <a:xfrm>
            <a:off x="514350" y="1600200"/>
            <a:ext cx="92583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31"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pitchFamily="34"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0.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descr="Mrs. Brandi Robinson&#10; Office of New Animal Drug Evaluation&#10; Center for Veterinary Medicine&#10;"/>
          <p:cNvSpPr>
            <a:spLocks noChangeArrowheads="1"/>
          </p:cNvSpPr>
          <p:nvPr/>
        </p:nvSpPr>
        <p:spPr bwMode="auto">
          <a:xfrm>
            <a:off x="38100" y="3962400"/>
            <a:ext cx="10210800" cy="2009775"/>
          </a:xfrm>
          <a:prstGeom prst="rect">
            <a:avLst/>
          </a:prstGeom>
          <a:noFill/>
          <a:ln w="12700">
            <a:noFill/>
            <a:miter lim="800000"/>
            <a:headEnd/>
            <a:tailEnd/>
          </a:ln>
          <a:effectLst/>
        </p:spPr>
        <p:txBody>
          <a:bodyPr lIns="60325" tIns="23812" rIns="60325" bIns="23812">
            <a:spAutoFit/>
          </a:bodyPr>
          <a:lstStyle/>
          <a:p>
            <a:pPr marL="328613" indent="-328613" algn="ctr" defTabSz="877888" eaLnBrk="0" hangingPunct="0">
              <a:lnSpc>
                <a:spcPts val="3000"/>
              </a:lnSpc>
              <a:spcBef>
                <a:spcPct val="30000"/>
              </a:spcBef>
              <a:defRPr/>
            </a:pPr>
            <a:endParaRPr lang="en-US" sz="3200" b="1" dirty="0">
              <a:solidFill>
                <a:schemeClr val="tx2"/>
              </a:solidFill>
              <a:effectLst>
                <a:outerShdw blurRad="38100" dist="38100" dir="2700000" algn="tl">
                  <a:srgbClr val="000000"/>
                </a:outerShdw>
              </a:effectLst>
              <a:latin typeface="Times New Roman" pitchFamily="18" charset="0"/>
            </a:endParaRPr>
          </a:p>
          <a:p>
            <a:pPr marL="328613" indent="-328613" algn="ctr" defTabSz="877888" eaLnBrk="0" hangingPunct="0">
              <a:lnSpc>
                <a:spcPts val="3000"/>
              </a:lnSpc>
              <a:spcBef>
                <a:spcPct val="30000"/>
              </a:spcBef>
              <a:defRPr/>
            </a:pPr>
            <a:r>
              <a:rPr lang="en-US" sz="3200" b="1" dirty="0">
                <a:effectLst>
                  <a:outerShdw blurRad="38100" dist="38100" dir="2700000" algn="tl">
                    <a:srgbClr val="000000"/>
                  </a:outerShdw>
                </a:effectLst>
              </a:rPr>
              <a:t>Mrs. Brandi Robinson</a:t>
            </a:r>
          </a:p>
          <a:p>
            <a:pPr marL="328613" indent="-328613" algn="ctr" defTabSz="877888" eaLnBrk="0" hangingPunct="0">
              <a:lnSpc>
                <a:spcPts val="3000"/>
              </a:lnSpc>
              <a:spcBef>
                <a:spcPct val="30000"/>
              </a:spcBef>
              <a:defRPr/>
            </a:pPr>
            <a:r>
              <a:rPr lang="en-US" sz="3200" b="1" dirty="0">
                <a:effectLst>
                  <a:outerShdw blurRad="38100" dist="38100" dir="2700000" algn="tl">
                    <a:srgbClr val="000000"/>
                  </a:outerShdw>
                </a:effectLst>
              </a:rPr>
              <a:t>	Office of New Animal Drug Evaluation</a:t>
            </a:r>
          </a:p>
          <a:p>
            <a:pPr marL="328613" indent="-328613" algn="ctr" defTabSz="877888" eaLnBrk="0" hangingPunct="0">
              <a:lnSpc>
                <a:spcPts val="3000"/>
              </a:lnSpc>
              <a:spcBef>
                <a:spcPct val="30000"/>
              </a:spcBef>
              <a:defRPr/>
            </a:pPr>
            <a:r>
              <a:rPr lang="en-US" sz="3200" b="1" dirty="0">
                <a:effectLst>
                  <a:outerShdw blurRad="38100" dist="38100" dir="2700000" algn="tl">
                    <a:srgbClr val="000000"/>
                  </a:outerShdw>
                </a:effectLst>
              </a:rPr>
              <a:t>	Center for Veterinary Medicine</a:t>
            </a:r>
          </a:p>
        </p:txBody>
      </p:sp>
      <p:sp>
        <p:nvSpPr>
          <p:cNvPr id="5122" name="Rectangle 2"/>
          <p:cNvSpPr>
            <a:spLocks noGrp="1" noChangeArrowheads="1"/>
          </p:cNvSpPr>
          <p:nvPr>
            <p:ph type="subTitle" idx="1"/>
          </p:nvPr>
        </p:nvSpPr>
        <p:spPr>
          <a:xfrm>
            <a:off x="38100" y="1371600"/>
            <a:ext cx="10210800" cy="1266825"/>
          </a:xfrm>
        </p:spPr>
        <p:txBody>
          <a:bodyPr lIns="60325" tIns="23812" rIns="60325" bIns="23812">
            <a:spAutoFit/>
          </a:bodyPr>
          <a:lstStyle/>
          <a:p>
            <a:pPr defTabSz="877888" eaLnBrk="1" hangingPunct="1">
              <a:lnSpc>
                <a:spcPts val="4800"/>
              </a:lnSpc>
              <a:spcBef>
                <a:spcPct val="25000"/>
              </a:spcBef>
              <a:defRPr/>
            </a:pPr>
            <a:r>
              <a:rPr lang="en-US" sz="4400" b="1" dirty="0" smtClean="0">
                <a:solidFill>
                  <a:schemeClr val="folHlink"/>
                </a:solidFill>
              </a:rPr>
              <a:t>Regulating Animal Drugs </a:t>
            </a:r>
            <a:br>
              <a:rPr lang="en-US" sz="4400" b="1" dirty="0" smtClean="0">
                <a:solidFill>
                  <a:schemeClr val="folHlink"/>
                </a:solidFill>
              </a:rPr>
            </a:br>
            <a:endParaRPr lang="en-US" sz="4400" b="1" dirty="0" smtClean="0">
              <a:solidFill>
                <a:schemeClr val="folHlink"/>
              </a:solidFill>
            </a:endParaRPr>
          </a:p>
        </p:txBody>
      </p:sp>
      <p:sp>
        <p:nvSpPr>
          <p:cNvPr id="3" name="Title 2"/>
          <p:cNvSpPr>
            <a:spLocks noGrp="1"/>
          </p:cNvSpPr>
          <p:nvPr>
            <p:ph type="ctrTitle" sz="quarter"/>
          </p:nvPr>
        </p:nvSpPr>
        <p:spPr/>
        <p:txBody>
          <a:bodyPr/>
          <a:lstStyle/>
          <a:p>
            <a:endParaRPr lang="en-US"/>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sz="quarter" idx="1"/>
          </p:nvPr>
        </p:nvSpPr>
        <p:spPr>
          <a:xfrm>
            <a:off x="1409700" y="1600200"/>
            <a:ext cx="7200900" cy="4267200"/>
          </a:xfrm>
        </p:spPr>
        <p:txBody>
          <a:bodyPr/>
          <a:lstStyle/>
          <a:p>
            <a:pPr marL="450850" indent="-450850" algn="l">
              <a:buSzPct val="150000"/>
              <a:buFontTx/>
              <a:buChar char="•"/>
              <a:defRPr/>
            </a:pPr>
            <a:r>
              <a:rPr lang="en-US" b="1" dirty="0" smtClean="0"/>
              <a:t>Toxicology</a:t>
            </a:r>
          </a:p>
          <a:p>
            <a:pPr marL="450850" indent="-450850" algn="l">
              <a:buSzPct val="150000"/>
              <a:buFontTx/>
              <a:buChar char="•"/>
              <a:defRPr/>
            </a:pPr>
            <a:endParaRPr lang="en-US" b="1" dirty="0" smtClean="0"/>
          </a:p>
          <a:p>
            <a:pPr marL="450850" indent="-450850" algn="l">
              <a:buSzPct val="150000"/>
              <a:buFontTx/>
              <a:buChar char="•"/>
              <a:defRPr/>
            </a:pPr>
            <a:r>
              <a:rPr lang="en-US" b="1" dirty="0" smtClean="0"/>
              <a:t>Residue Chemistry</a:t>
            </a:r>
          </a:p>
          <a:p>
            <a:pPr marL="450850" indent="-450850" algn="l">
              <a:buSzPct val="150000"/>
              <a:buFontTx/>
              <a:buChar char="•"/>
              <a:defRPr/>
            </a:pPr>
            <a:endParaRPr lang="en-US" b="1" dirty="0" smtClean="0"/>
          </a:p>
          <a:p>
            <a:pPr marL="450850" indent="-450850" algn="l">
              <a:buSzPct val="150000"/>
              <a:buFontTx/>
              <a:buChar char="•"/>
              <a:defRPr/>
            </a:pPr>
            <a:r>
              <a:rPr lang="en-US" b="1" dirty="0" smtClean="0"/>
              <a:t>Microbial Food Safety</a:t>
            </a:r>
          </a:p>
          <a:p>
            <a:pPr marL="450850" indent="-450850" algn="l">
              <a:buSzPct val="150000"/>
              <a:buFontTx/>
              <a:buChar char="•"/>
              <a:defRPr/>
            </a:pPr>
            <a:endParaRPr lang="en-US" b="1" dirty="0" smtClean="0"/>
          </a:p>
          <a:p>
            <a:pPr marL="450850" indent="-450850" algn="l">
              <a:buSzPct val="150000"/>
              <a:buFontTx/>
              <a:buChar char="•"/>
              <a:defRPr/>
            </a:pPr>
            <a:r>
              <a:rPr lang="en-US" b="1" dirty="0" smtClean="0"/>
              <a:t>Regulatory Method</a:t>
            </a:r>
            <a:r>
              <a:rPr lang="en-US" b="1" dirty="0" smtClean="0">
                <a:solidFill>
                  <a:schemeClr val="tx2"/>
                </a:solidFill>
              </a:rPr>
              <a:t> </a:t>
            </a:r>
          </a:p>
          <a:p>
            <a:pPr algn="l">
              <a:defRPr/>
            </a:pPr>
            <a:endParaRPr lang="en-US" dirty="0"/>
          </a:p>
        </p:txBody>
      </p:sp>
      <p:sp>
        <p:nvSpPr>
          <p:cNvPr id="6" name="Title 5"/>
          <p:cNvSpPr>
            <a:spLocks noGrp="1"/>
          </p:cNvSpPr>
          <p:nvPr>
            <p:ph type="ctrTitle" sz="quarter"/>
          </p:nvPr>
        </p:nvSpPr>
        <p:spPr>
          <a:xfrm>
            <a:off x="771525" y="152400"/>
            <a:ext cx="8743950" cy="1920875"/>
          </a:xfrm>
        </p:spPr>
        <p:txBody>
          <a:bodyPr/>
          <a:lstStyle/>
          <a:p>
            <a:pPr>
              <a:defRPr/>
            </a:pPr>
            <a:r>
              <a:rPr lang="en-US" sz="4400" kern="1200" dirty="0" smtClean="0">
                <a:solidFill>
                  <a:schemeClr val="folHlink"/>
                </a:solidFill>
                <a:effectLst>
                  <a:outerShdw blurRad="50800" dist="38100" algn="tr" rotWithShape="0">
                    <a:prstClr val="black">
                      <a:alpha val="40000"/>
                    </a:prstClr>
                  </a:outerShdw>
                </a:effectLst>
                <a:ea typeface="+mn-ea"/>
              </a:rPr>
              <a:t>Human Food Safety</a:t>
            </a:r>
            <a:r>
              <a:rPr lang="en-US" sz="4400" dirty="0" smtClean="0"/>
              <a:t/>
            </a:r>
            <a:br>
              <a:rPr lang="en-US" sz="4400" dirty="0" smtClean="0"/>
            </a:br>
            <a:endParaRPr lang="en-US" sz="4400" dirty="0" smtClean="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533400" y="2667000"/>
            <a:ext cx="8991600" cy="3124200"/>
          </a:xfrm>
        </p:spPr>
        <p:txBody>
          <a:bodyPr lIns="90488" tIns="44450" rIns="90488" bIns="44450"/>
          <a:lstStyle/>
          <a:p>
            <a:pPr marL="517525" indent="-517525" eaLnBrk="1" hangingPunct="1">
              <a:spcBef>
                <a:spcPct val="50000"/>
              </a:spcBef>
              <a:buSzPct val="150000"/>
              <a:buFontTx/>
              <a:buChar char="•"/>
              <a:defRPr/>
            </a:pPr>
            <a:r>
              <a:rPr lang="en-US" b="1" dirty="0" smtClean="0"/>
              <a:t>Use, manufacture and disposal does not pose a significant environmental impact</a:t>
            </a:r>
            <a:r>
              <a:rPr lang="en-US" b="1" dirty="0" smtClean="0">
                <a:solidFill>
                  <a:schemeClr val="tx2"/>
                </a:solidFill>
              </a:rPr>
              <a:t> </a:t>
            </a:r>
          </a:p>
        </p:txBody>
      </p:sp>
      <p:sp>
        <p:nvSpPr>
          <p:cNvPr id="17410" name="Rectangle 2"/>
          <p:cNvSpPr>
            <a:spLocks noGrp="1" noRot="1" noChangeArrowheads="1"/>
          </p:cNvSpPr>
          <p:nvPr>
            <p:ph type="title"/>
          </p:nvPr>
        </p:nvSpPr>
        <p:spPr>
          <a:xfrm>
            <a:off x="114300" y="838200"/>
            <a:ext cx="9982200" cy="1219200"/>
          </a:xfrm>
        </p:spPr>
        <p:txBody>
          <a:bodyPr lIns="90488" tIns="44450" rIns="90488" bIns="44450"/>
          <a:lstStyle/>
          <a:p>
            <a:pPr eaLnBrk="1" hangingPunct="1">
              <a:defRPr/>
            </a:pPr>
            <a:r>
              <a:rPr lang="en-US" sz="4000" dirty="0" smtClean="0">
                <a:solidFill>
                  <a:schemeClr val="folHlink"/>
                </a:solidFill>
              </a:rPr>
              <a:t>Environmental Impact</a:t>
            </a:r>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419100" y="2438400"/>
            <a:ext cx="9601200" cy="4114800"/>
          </a:xfrm>
        </p:spPr>
        <p:txBody>
          <a:bodyPr lIns="90488" tIns="44450" rIns="90488" bIns="44450"/>
          <a:lstStyle/>
          <a:p>
            <a:pPr marL="450850" indent="-450850" eaLnBrk="1" hangingPunct="1">
              <a:lnSpc>
                <a:spcPct val="90000"/>
              </a:lnSpc>
              <a:spcBef>
                <a:spcPct val="35000"/>
              </a:spcBef>
              <a:buSzPct val="150000"/>
              <a:buFontTx/>
              <a:buChar char="•"/>
              <a:defRPr/>
            </a:pPr>
            <a:r>
              <a:rPr lang="en-US" b="1" dirty="0" smtClean="0"/>
              <a:t>Hazards associated with administration to animals </a:t>
            </a:r>
          </a:p>
          <a:p>
            <a:pPr marL="450850" indent="-450850" eaLnBrk="1" hangingPunct="1">
              <a:lnSpc>
                <a:spcPct val="90000"/>
              </a:lnSpc>
              <a:spcBef>
                <a:spcPct val="35000"/>
              </a:spcBef>
              <a:buSzPct val="150000"/>
              <a:buFontTx/>
              <a:buChar char="•"/>
              <a:defRPr/>
            </a:pPr>
            <a:r>
              <a:rPr lang="en-US" b="1" dirty="0" smtClean="0"/>
              <a:t>Hazards associated with manufacturing </a:t>
            </a:r>
          </a:p>
          <a:p>
            <a:pPr marL="969963" lvl="1" indent="-404813" eaLnBrk="1" hangingPunct="1">
              <a:lnSpc>
                <a:spcPct val="90000"/>
              </a:lnSpc>
              <a:spcBef>
                <a:spcPct val="35000"/>
              </a:spcBef>
              <a:buClr>
                <a:schemeClr val="hlink"/>
              </a:buClr>
              <a:buSzPct val="150000"/>
              <a:buFontTx/>
              <a:buChar char="•"/>
              <a:defRPr/>
            </a:pPr>
            <a:r>
              <a:rPr lang="en-US" sz="3200" b="1" dirty="0" smtClean="0"/>
              <a:t>Direct - occupational exposure at site</a:t>
            </a:r>
          </a:p>
          <a:p>
            <a:pPr marL="969963" lvl="1" indent="-404813" eaLnBrk="1" hangingPunct="1">
              <a:lnSpc>
                <a:spcPct val="90000"/>
              </a:lnSpc>
              <a:spcBef>
                <a:spcPct val="35000"/>
              </a:spcBef>
              <a:buClr>
                <a:schemeClr val="hlink"/>
              </a:buClr>
              <a:buSzPct val="150000"/>
              <a:buFontTx/>
              <a:buChar char="•"/>
              <a:defRPr/>
            </a:pPr>
            <a:r>
              <a:rPr lang="en-US" sz="3200" b="1" dirty="0" smtClean="0"/>
              <a:t>Indirect - manufacturing emissions</a:t>
            </a:r>
          </a:p>
          <a:p>
            <a:pPr marL="450850" indent="-450850" eaLnBrk="1" hangingPunct="1">
              <a:lnSpc>
                <a:spcPct val="90000"/>
              </a:lnSpc>
              <a:spcBef>
                <a:spcPct val="35000"/>
              </a:spcBef>
              <a:buSzPct val="150000"/>
              <a:buFontTx/>
              <a:buChar char="•"/>
              <a:defRPr/>
            </a:pPr>
            <a:r>
              <a:rPr lang="en-US" b="1" dirty="0" smtClean="0"/>
              <a:t>Hazards associated with use of air, water and solid wastes contaminated via use and disposal of the drug</a:t>
            </a:r>
          </a:p>
        </p:txBody>
      </p:sp>
      <p:sp>
        <p:nvSpPr>
          <p:cNvPr id="18434" name="Rectangle 2"/>
          <p:cNvSpPr>
            <a:spLocks noGrp="1" noRot="1" noChangeArrowheads="1"/>
          </p:cNvSpPr>
          <p:nvPr>
            <p:ph type="title"/>
          </p:nvPr>
        </p:nvSpPr>
        <p:spPr>
          <a:xfrm>
            <a:off x="38100" y="609600"/>
            <a:ext cx="9906000" cy="1219200"/>
          </a:xfrm>
        </p:spPr>
        <p:txBody>
          <a:bodyPr lIns="90488" tIns="44450" rIns="90488" bIns="44450"/>
          <a:lstStyle/>
          <a:p>
            <a:pPr eaLnBrk="1" hangingPunct="1">
              <a:defRPr/>
            </a:pPr>
            <a:r>
              <a:rPr lang="en-US" dirty="0" smtClean="0">
                <a:solidFill>
                  <a:schemeClr val="folHlink"/>
                </a:solidFill>
              </a:rPr>
              <a:t>User Safety</a:t>
            </a:r>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type="body" idx="1"/>
          </p:nvPr>
        </p:nvSpPr>
        <p:spPr>
          <a:xfrm>
            <a:off x="1257300" y="2438400"/>
            <a:ext cx="7772400" cy="3276600"/>
          </a:xfrm>
        </p:spPr>
        <p:txBody>
          <a:bodyPr lIns="90488" tIns="44450" rIns="90488" bIns="44450"/>
          <a:lstStyle/>
          <a:p>
            <a:pPr eaLnBrk="1" hangingPunct="1">
              <a:buFont typeface="Wingdings" pitchFamily="2" charset="2"/>
              <a:buNone/>
              <a:defRPr/>
            </a:pPr>
            <a:r>
              <a:rPr lang="en-US" sz="2800" dirty="0" smtClean="0">
                <a:solidFill>
                  <a:srgbClr val="FFFFFF"/>
                </a:solidFill>
                <a:effectLst/>
              </a:rPr>
              <a:t>	</a:t>
            </a:r>
            <a:r>
              <a:rPr lang="en-US" sz="2800" dirty="0" smtClean="0">
                <a:effectLst/>
              </a:rPr>
              <a:t>Determines whether an animal drug will have and maintain the necessary </a:t>
            </a:r>
            <a:r>
              <a:rPr lang="en-US" sz="2800" b="1" dirty="0" smtClean="0">
                <a:effectLst/>
              </a:rPr>
              <a:t>quality, strength, purity, </a:t>
            </a:r>
            <a:r>
              <a:rPr lang="en-US" sz="2800" dirty="0" smtClean="0">
                <a:effectLst/>
              </a:rPr>
              <a:t>and</a:t>
            </a:r>
            <a:r>
              <a:rPr lang="en-US" sz="2800" b="1" dirty="0" smtClean="0">
                <a:effectLst/>
              </a:rPr>
              <a:t> identity</a:t>
            </a:r>
            <a:endParaRPr lang="en-US" sz="2800" b="1" dirty="0" smtClean="0"/>
          </a:p>
          <a:p>
            <a:pPr lvl="1" eaLnBrk="1" hangingPunct="1">
              <a:lnSpc>
                <a:spcPct val="125000"/>
              </a:lnSpc>
              <a:buClr>
                <a:schemeClr val="hlink"/>
              </a:buClr>
              <a:buSzPct val="150000"/>
              <a:buFontTx/>
              <a:buChar char="•"/>
              <a:defRPr/>
            </a:pPr>
            <a:r>
              <a:rPr lang="en-US" b="1" dirty="0" smtClean="0"/>
              <a:t>Methods and controls</a:t>
            </a:r>
          </a:p>
          <a:p>
            <a:pPr lvl="1" eaLnBrk="1" hangingPunct="1">
              <a:lnSpc>
                <a:spcPct val="125000"/>
              </a:lnSpc>
              <a:buClr>
                <a:schemeClr val="hlink"/>
              </a:buClr>
              <a:buSzPct val="150000"/>
              <a:buFontTx/>
              <a:buChar char="•"/>
              <a:defRPr/>
            </a:pPr>
            <a:r>
              <a:rPr lang="en-US" b="1" dirty="0" smtClean="0"/>
              <a:t>Stability data</a:t>
            </a:r>
          </a:p>
          <a:p>
            <a:pPr lvl="1" eaLnBrk="1" hangingPunct="1">
              <a:lnSpc>
                <a:spcPct val="125000"/>
              </a:lnSpc>
              <a:buClr>
                <a:schemeClr val="hlink"/>
              </a:buClr>
              <a:buSzPct val="150000"/>
              <a:buFontTx/>
              <a:buChar char="•"/>
              <a:defRPr/>
            </a:pPr>
            <a:r>
              <a:rPr lang="en-US" b="1" dirty="0" smtClean="0"/>
              <a:t>GMP compliance</a:t>
            </a:r>
          </a:p>
        </p:txBody>
      </p:sp>
      <p:sp>
        <p:nvSpPr>
          <p:cNvPr id="98306" name="Rectangle 2"/>
          <p:cNvSpPr>
            <a:spLocks noGrp="1" noRot="1" noChangeArrowheads="1"/>
          </p:cNvSpPr>
          <p:nvPr>
            <p:ph type="title"/>
          </p:nvPr>
        </p:nvSpPr>
        <p:spPr>
          <a:xfrm>
            <a:off x="723900" y="1143000"/>
            <a:ext cx="8610600" cy="1219200"/>
          </a:xfrm>
        </p:spPr>
        <p:txBody>
          <a:bodyPr lIns="90488" tIns="44450" rIns="90488" bIns="44450"/>
          <a:lstStyle/>
          <a:p>
            <a:pPr eaLnBrk="1" hangingPunct="1">
              <a:defRPr/>
            </a:pPr>
            <a:r>
              <a:rPr lang="en-US" sz="4000" dirty="0" smtClean="0">
                <a:solidFill>
                  <a:schemeClr val="folHlink"/>
                </a:solidFill>
              </a:rPr>
              <a:t>Manufacturing Chemistry</a:t>
            </a:r>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sz="quarter" idx="1"/>
          </p:nvPr>
        </p:nvSpPr>
        <p:spPr>
          <a:xfrm>
            <a:off x="1333500" y="2362200"/>
            <a:ext cx="7200900" cy="2667000"/>
          </a:xfrm>
        </p:spPr>
        <p:txBody>
          <a:bodyPr/>
          <a:lstStyle/>
          <a:p>
            <a:pPr marL="287338" indent="-287338" algn="l">
              <a:spcBef>
                <a:spcPct val="50000"/>
              </a:spcBef>
              <a:buFontTx/>
              <a:buChar char="•"/>
              <a:defRPr/>
            </a:pPr>
            <a:r>
              <a:rPr lang="en-US" dirty="0" smtClean="0">
                <a:solidFill>
                  <a:srgbClr val="FFFFFF"/>
                </a:solidFill>
              </a:rPr>
              <a:t>Immediate container (vial, syringe, packet) or feed bag labels</a:t>
            </a:r>
          </a:p>
          <a:p>
            <a:pPr marL="287338" indent="-287338" algn="l">
              <a:spcBef>
                <a:spcPct val="50000"/>
              </a:spcBef>
              <a:buFontTx/>
              <a:buChar char="•"/>
              <a:defRPr/>
            </a:pPr>
            <a:r>
              <a:rPr lang="en-US" dirty="0" smtClean="0">
                <a:solidFill>
                  <a:srgbClr val="FFFFFF"/>
                </a:solidFill>
              </a:rPr>
              <a:t>Package insert</a:t>
            </a:r>
          </a:p>
          <a:p>
            <a:pPr marL="287338" indent="-287338" algn="l">
              <a:spcBef>
                <a:spcPct val="50000"/>
              </a:spcBef>
              <a:buFontTx/>
              <a:buChar char="•"/>
              <a:defRPr/>
            </a:pPr>
            <a:r>
              <a:rPr lang="en-US" dirty="0" smtClean="0">
                <a:solidFill>
                  <a:srgbClr val="FFFFFF"/>
                </a:solidFill>
              </a:rPr>
              <a:t>Packaging  (box, carton)</a:t>
            </a:r>
          </a:p>
          <a:p>
            <a:pPr algn="l">
              <a:defRPr/>
            </a:pPr>
            <a:endParaRPr lang="en-US" dirty="0"/>
          </a:p>
        </p:txBody>
      </p:sp>
      <p:sp>
        <p:nvSpPr>
          <p:cNvPr id="6" name="Title 5"/>
          <p:cNvSpPr>
            <a:spLocks noGrp="1"/>
          </p:cNvSpPr>
          <p:nvPr>
            <p:ph type="ctrTitle" sz="quarter"/>
          </p:nvPr>
        </p:nvSpPr>
        <p:spPr>
          <a:xfrm>
            <a:off x="771525" y="762000"/>
            <a:ext cx="8743950" cy="1920875"/>
          </a:xfrm>
        </p:spPr>
        <p:txBody>
          <a:bodyPr/>
          <a:lstStyle/>
          <a:p>
            <a:pPr>
              <a:defRPr/>
            </a:pPr>
            <a:r>
              <a:rPr lang="en-US" sz="4400" kern="1200" dirty="0" smtClean="0">
                <a:solidFill>
                  <a:schemeClr val="folHlink"/>
                </a:solidFill>
                <a:effectLst>
                  <a:outerShdw blurRad="50800" dist="38100" algn="tr" rotWithShape="0">
                    <a:prstClr val="black">
                      <a:alpha val="40000"/>
                    </a:prstClr>
                  </a:outerShdw>
                </a:effectLst>
                <a:ea typeface="+mn-ea"/>
              </a:rPr>
              <a:t>Labeling</a:t>
            </a:r>
            <a:r>
              <a:rPr lang="en-US" dirty="0" smtClean="0"/>
              <a:t/>
            </a:r>
            <a:br>
              <a:rPr lang="en-US" dirty="0" smtClean="0"/>
            </a:br>
            <a:endParaRPr lang="en-US" dirty="0" smtClean="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sz="quarter" idx="1"/>
          </p:nvPr>
        </p:nvSpPr>
        <p:spPr>
          <a:xfrm>
            <a:off x="1543050" y="2759075"/>
            <a:ext cx="7200900" cy="1752600"/>
          </a:xfrm>
        </p:spPr>
        <p:txBody>
          <a:bodyPr/>
          <a:lstStyle/>
          <a:p>
            <a:pPr algn="l">
              <a:spcBef>
                <a:spcPct val="50000"/>
              </a:spcBef>
              <a:buFontTx/>
              <a:buChar char="•"/>
              <a:defRPr/>
            </a:pPr>
            <a:r>
              <a:rPr lang="en-US" dirty="0" smtClean="0"/>
              <a:t> </a:t>
            </a:r>
            <a:r>
              <a:rPr lang="en-US" dirty="0" smtClean="0">
                <a:solidFill>
                  <a:srgbClr val="FFFFFF"/>
                </a:solidFill>
              </a:rPr>
              <a:t>Foreign marketing experience</a:t>
            </a:r>
          </a:p>
          <a:p>
            <a:pPr algn="l">
              <a:spcBef>
                <a:spcPct val="50000"/>
              </a:spcBef>
              <a:buFontTx/>
              <a:buChar char="•"/>
              <a:defRPr/>
            </a:pPr>
            <a:r>
              <a:rPr lang="en-US" dirty="0" smtClean="0">
                <a:solidFill>
                  <a:srgbClr val="FFFFFF"/>
                </a:solidFill>
              </a:rPr>
              <a:t> Reports of pilot studies</a:t>
            </a:r>
          </a:p>
          <a:p>
            <a:pPr algn="l">
              <a:spcBef>
                <a:spcPct val="50000"/>
              </a:spcBef>
              <a:buFontTx/>
              <a:buChar char="•"/>
              <a:defRPr/>
            </a:pPr>
            <a:r>
              <a:rPr lang="en-US" dirty="0" smtClean="0">
                <a:solidFill>
                  <a:srgbClr val="FFFFFF"/>
                </a:solidFill>
              </a:rPr>
              <a:t> Literature reports</a:t>
            </a:r>
          </a:p>
          <a:p>
            <a:pPr algn="l">
              <a:defRPr/>
            </a:pPr>
            <a:endParaRPr lang="en-US" dirty="0"/>
          </a:p>
        </p:txBody>
      </p:sp>
      <p:sp>
        <p:nvSpPr>
          <p:cNvPr id="6" name="Title 5"/>
          <p:cNvSpPr>
            <a:spLocks noGrp="1"/>
          </p:cNvSpPr>
          <p:nvPr>
            <p:ph type="ctrTitle" sz="quarter"/>
          </p:nvPr>
        </p:nvSpPr>
        <p:spPr>
          <a:xfrm>
            <a:off x="771525" y="609600"/>
            <a:ext cx="8743950" cy="1920875"/>
          </a:xfrm>
        </p:spPr>
        <p:txBody>
          <a:bodyPr/>
          <a:lstStyle/>
          <a:p>
            <a:pPr>
              <a:defRPr/>
            </a:pPr>
            <a:r>
              <a:rPr lang="en-US" sz="4000" kern="1200" dirty="0" smtClean="0">
                <a:solidFill>
                  <a:schemeClr val="folHlink"/>
                </a:solidFill>
                <a:effectLst>
                  <a:outerShdw blurRad="50800" dist="38100" algn="tr" rotWithShape="0">
                    <a:prstClr val="black">
                      <a:alpha val="40000"/>
                    </a:prstClr>
                  </a:outerShdw>
                </a:effectLst>
                <a:ea typeface="+mn-ea"/>
              </a:rPr>
              <a:t>All Other Information</a:t>
            </a:r>
            <a:r>
              <a:rPr lang="en-US" dirty="0" smtClean="0"/>
              <a:t/>
            </a:r>
            <a:br>
              <a:rPr lang="en-US" dirty="0" smtClean="0"/>
            </a:br>
            <a:endParaRPr lang="en-US" dirty="0" smtClean="0"/>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5" name="Rectangle 3"/>
          <p:cNvSpPr>
            <a:spLocks noGrp="1" noChangeArrowheads="1"/>
          </p:cNvSpPr>
          <p:nvPr>
            <p:ph type="body" idx="1"/>
          </p:nvPr>
        </p:nvSpPr>
        <p:spPr>
          <a:xfrm>
            <a:off x="266700" y="2057400"/>
            <a:ext cx="9906000" cy="4800600"/>
          </a:xfrm>
        </p:spPr>
        <p:txBody>
          <a:bodyPr lIns="90488" tIns="44450" rIns="90488" bIns="44450"/>
          <a:lstStyle/>
          <a:p>
            <a:pPr marL="450850" indent="-450850" eaLnBrk="1" hangingPunct="1">
              <a:lnSpc>
                <a:spcPct val="90000"/>
              </a:lnSpc>
              <a:buSzPct val="150000"/>
              <a:buFontTx/>
              <a:buChar char="•"/>
              <a:defRPr/>
            </a:pPr>
            <a:r>
              <a:rPr lang="en-US" sz="2800" b="1" dirty="0" smtClean="0"/>
              <a:t>Pre-submission conference - formal process</a:t>
            </a:r>
          </a:p>
          <a:p>
            <a:pPr marL="450850" indent="-450850" eaLnBrk="1" hangingPunct="1">
              <a:lnSpc>
                <a:spcPct val="90000"/>
              </a:lnSpc>
              <a:buSzPct val="150000"/>
              <a:buFontTx/>
              <a:buChar char="•"/>
              <a:defRPr/>
            </a:pPr>
            <a:r>
              <a:rPr lang="en-US" sz="2800" b="1" dirty="0" smtClean="0"/>
              <a:t>Sponsor and CVM may discuss and voluntarily agree on</a:t>
            </a:r>
            <a:br>
              <a:rPr lang="en-US" sz="2800" b="1" dirty="0" smtClean="0"/>
            </a:br>
            <a:endParaRPr lang="en-US" sz="2800" b="1" dirty="0" smtClean="0"/>
          </a:p>
          <a:p>
            <a:pPr marL="1036638" lvl="1" indent="-471488" eaLnBrk="1" hangingPunct="1">
              <a:lnSpc>
                <a:spcPct val="90000"/>
              </a:lnSpc>
              <a:buClr>
                <a:schemeClr val="hlink"/>
              </a:buClr>
              <a:buSzPct val="150000"/>
              <a:buFontTx/>
              <a:buChar char="•"/>
              <a:defRPr/>
            </a:pPr>
            <a:r>
              <a:rPr lang="en-US" b="1" dirty="0" smtClean="0"/>
              <a:t>Product Development Plan</a:t>
            </a:r>
          </a:p>
          <a:p>
            <a:pPr marL="1036638" lvl="1" indent="-471488" eaLnBrk="1" hangingPunct="1">
              <a:lnSpc>
                <a:spcPct val="90000"/>
              </a:lnSpc>
              <a:buClr>
                <a:schemeClr val="hlink"/>
              </a:buClr>
              <a:buSzPct val="150000"/>
              <a:buFontTx/>
              <a:buChar char="•"/>
              <a:defRPr/>
            </a:pPr>
            <a:r>
              <a:rPr lang="en-US" b="1" dirty="0" smtClean="0"/>
              <a:t>General design for each study or use of a standard protocol</a:t>
            </a:r>
            <a:br>
              <a:rPr lang="en-US" b="1" dirty="0" smtClean="0"/>
            </a:br>
            <a:endParaRPr lang="en-US" b="1" dirty="0" smtClean="0"/>
          </a:p>
          <a:p>
            <a:pPr marL="450850" indent="-450850" eaLnBrk="1" hangingPunct="1">
              <a:lnSpc>
                <a:spcPct val="90000"/>
              </a:lnSpc>
              <a:buSzPct val="150000"/>
              <a:buFontTx/>
              <a:buChar char="•"/>
              <a:defRPr/>
            </a:pPr>
            <a:r>
              <a:rPr lang="en-US" sz="2800" b="1" dirty="0" smtClean="0"/>
              <a:t>CVM provides guidance documents for various studies</a:t>
            </a:r>
          </a:p>
          <a:p>
            <a:pPr marL="450850" indent="-450850" eaLnBrk="1" hangingPunct="1">
              <a:lnSpc>
                <a:spcPct val="90000"/>
              </a:lnSpc>
              <a:buSzPct val="150000"/>
              <a:buFontTx/>
              <a:buChar char="•"/>
              <a:defRPr/>
            </a:pPr>
            <a:r>
              <a:rPr lang="en-US" sz="2800" b="1" dirty="0" smtClean="0"/>
              <a:t>Simultaneous work under each area of review</a:t>
            </a:r>
          </a:p>
          <a:p>
            <a:pPr marL="450850" indent="-450850" eaLnBrk="1" hangingPunct="1">
              <a:lnSpc>
                <a:spcPct val="90000"/>
              </a:lnSpc>
              <a:buSzPct val="150000"/>
              <a:buFontTx/>
              <a:buChar char="•"/>
              <a:defRPr/>
            </a:pPr>
            <a:endParaRPr lang="en-US" b="1" dirty="0" smtClean="0">
              <a:solidFill>
                <a:schemeClr val="tx2"/>
              </a:solidFill>
            </a:endParaRPr>
          </a:p>
        </p:txBody>
      </p:sp>
      <p:sp>
        <p:nvSpPr>
          <p:cNvPr id="233474" name="Rectangle 2"/>
          <p:cNvSpPr>
            <a:spLocks noGrp="1" noRot="1" noChangeArrowheads="1"/>
          </p:cNvSpPr>
          <p:nvPr>
            <p:ph type="title"/>
          </p:nvPr>
        </p:nvSpPr>
        <p:spPr>
          <a:xfrm>
            <a:off x="1257300" y="401638"/>
            <a:ext cx="7772400" cy="1016000"/>
          </a:xfrm>
        </p:spPr>
        <p:txBody>
          <a:bodyPr lIns="90488" tIns="44450" rIns="90488" bIns="44450"/>
          <a:lstStyle/>
          <a:p>
            <a:pPr eaLnBrk="1" hangingPunct="1">
              <a:lnSpc>
                <a:spcPct val="90000"/>
              </a:lnSpc>
              <a:defRPr/>
            </a:pPr>
            <a:r>
              <a:rPr lang="en-US" sz="3200" dirty="0" smtClean="0">
                <a:solidFill>
                  <a:schemeClr val="folHlink"/>
                </a:solidFill>
              </a:rPr>
              <a:t>Example Approval Process:</a:t>
            </a:r>
            <a:br>
              <a:rPr lang="en-US" sz="3200" dirty="0" smtClean="0">
                <a:solidFill>
                  <a:schemeClr val="folHlink"/>
                </a:solidFill>
              </a:rPr>
            </a:br>
            <a:r>
              <a:rPr lang="en-US" sz="3200" dirty="0" smtClean="0">
                <a:solidFill>
                  <a:schemeClr val="folHlink"/>
                </a:solidFill>
              </a:rPr>
              <a:t>The United States Approach</a:t>
            </a:r>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9" name="Rectangle 3"/>
          <p:cNvSpPr>
            <a:spLocks noGrp="1" noChangeArrowheads="1"/>
          </p:cNvSpPr>
          <p:nvPr>
            <p:ph type="body" idx="1"/>
          </p:nvPr>
        </p:nvSpPr>
        <p:spPr>
          <a:xfrm>
            <a:off x="800100" y="2286000"/>
            <a:ext cx="8991600" cy="4419600"/>
          </a:xfrm>
        </p:spPr>
        <p:txBody>
          <a:bodyPr lIns="90488" tIns="44450" rIns="90488" bIns="44450"/>
          <a:lstStyle/>
          <a:p>
            <a:pPr marL="517525" indent="-517525" eaLnBrk="1" hangingPunct="1">
              <a:buSzPct val="150000"/>
              <a:buFontTx/>
              <a:buChar char="•"/>
              <a:defRPr/>
            </a:pPr>
            <a:r>
              <a:rPr lang="en-US" b="1" dirty="0" smtClean="0"/>
              <a:t>Sponsor conducts studies to generate data following protocol concurrence</a:t>
            </a:r>
          </a:p>
          <a:p>
            <a:pPr marL="517525" indent="-517525" eaLnBrk="1" hangingPunct="1">
              <a:buSzPct val="150000"/>
              <a:buFontTx/>
              <a:buChar char="•"/>
              <a:defRPr/>
            </a:pPr>
            <a:r>
              <a:rPr lang="en-US" b="1" dirty="0" smtClean="0"/>
              <a:t>Data is evaluated by sponsor and CVM for quality assurance (data integrity)</a:t>
            </a:r>
          </a:p>
          <a:p>
            <a:pPr marL="517525" indent="-517525" eaLnBrk="1" hangingPunct="1">
              <a:buSzPct val="150000"/>
              <a:buFontTx/>
              <a:buChar char="•"/>
              <a:defRPr/>
            </a:pPr>
            <a:r>
              <a:rPr lang="en-US" b="1" dirty="0" smtClean="0"/>
              <a:t>Data is scientifically reviewed by CVM </a:t>
            </a:r>
          </a:p>
          <a:p>
            <a:pPr marL="517525" indent="-517525" eaLnBrk="1" hangingPunct="1">
              <a:buSzPct val="150000"/>
              <a:buFontTx/>
              <a:buChar char="•"/>
              <a:defRPr/>
            </a:pPr>
            <a:r>
              <a:rPr lang="en-US" b="1" dirty="0" smtClean="0"/>
              <a:t>CVM determines if study is acceptable (pivotal) for making safety or effectiveness decision</a:t>
            </a:r>
          </a:p>
        </p:txBody>
      </p:sp>
      <p:sp>
        <p:nvSpPr>
          <p:cNvPr id="234498" name="Rectangle 2"/>
          <p:cNvSpPr>
            <a:spLocks noGrp="1" noRot="1" noChangeArrowheads="1"/>
          </p:cNvSpPr>
          <p:nvPr>
            <p:ph type="title"/>
          </p:nvPr>
        </p:nvSpPr>
        <p:spPr>
          <a:xfrm>
            <a:off x="1257300" y="381000"/>
            <a:ext cx="7772400" cy="1828800"/>
          </a:xfrm>
        </p:spPr>
        <p:txBody>
          <a:bodyPr lIns="90488" tIns="44450" rIns="90488" bIns="44450"/>
          <a:lstStyle/>
          <a:p>
            <a:pPr eaLnBrk="1" hangingPunct="1">
              <a:lnSpc>
                <a:spcPct val="90000"/>
              </a:lnSpc>
              <a:defRPr/>
            </a:pPr>
            <a:r>
              <a:rPr lang="en-US" sz="3200" dirty="0" smtClean="0">
                <a:solidFill>
                  <a:schemeClr val="folHlink"/>
                </a:solidFill>
              </a:rPr>
              <a:t>Example Approval Process:</a:t>
            </a:r>
            <a:br>
              <a:rPr lang="en-US" sz="3200" dirty="0" smtClean="0">
                <a:solidFill>
                  <a:schemeClr val="folHlink"/>
                </a:solidFill>
              </a:rPr>
            </a:br>
            <a:r>
              <a:rPr lang="en-US" sz="3200" dirty="0" smtClean="0">
                <a:solidFill>
                  <a:schemeClr val="folHlink"/>
                </a:solidFill>
              </a:rPr>
              <a:t>The United States Approach</a:t>
            </a:r>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1409700" y="2590800"/>
            <a:ext cx="7772400" cy="3657600"/>
          </a:xfrm>
        </p:spPr>
        <p:txBody>
          <a:bodyPr lIns="90488" tIns="44450" rIns="90488" bIns="44450"/>
          <a:lstStyle/>
          <a:p>
            <a:pPr marL="568325" indent="-568325" eaLnBrk="1" hangingPunct="1">
              <a:buSzPct val="150000"/>
              <a:buFontTx/>
              <a:buChar char="•"/>
              <a:defRPr/>
            </a:pPr>
            <a:r>
              <a:rPr lang="en-US" b="1" dirty="0" smtClean="0"/>
              <a:t>NADA is a systematic approach to document evidence that drug products are safe and effective</a:t>
            </a:r>
          </a:p>
          <a:p>
            <a:pPr marL="568325" indent="-568325" eaLnBrk="1" hangingPunct="1">
              <a:buSzPct val="150000"/>
              <a:buFontTx/>
              <a:buChar char="•"/>
              <a:defRPr/>
            </a:pPr>
            <a:r>
              <a:rPr lang="en-US" b="1" dirty="0" smtClean="0"/>
              <a:t>Approved drug product consists of the drug, the packaging and the labeling</a:t>
            </a:r>
          </a:p>
        </p:txBody>
      </p:sp>
      <p:sp>
        <p:nvSpPr>
          <p:cNvPr id="19458" name="Rectangle 2"/>
          <p:cNvSpPr>
            <a:spLocks noGrp="1" noRot="1" noChangeArrowheads="1"/>
          </p:cNvSpPr>
          <p:nvPr>
            <p:ph type="title"/>
          </p:nvPr>
        </p:nvSpPr>
        <p:spPr>
          <a:xfrm>
            <a:off x="342900" y="762000"/>
            <a:ext cx="9753600" cy="1295400"/>
          </a:xfrm>
        </p:spPr>
        <p:txBody>
          <a:bodyPr lIns="90488" tIns="44450" rIns="90488" bIns="44450"/>
          <a:lstStyle/>
          <a:p>
            <a:pPr eaLnBrk="1" hangingPunct="1">
              <a:defRPr/>
            </a:pPr>
            <a:r>
              <a:rPr lang="en-US" sz="3600" dirty="0" smtClean="0">
                <a:solidFill>
                  <a:schemeClr val="folHlink"/>
                </a:solidFill>
              </a:rPr>
              <a:t>Example Approval Process:</a:t>
            </a:r>
            <a:br>
              <a:rPr lang="en-US" sz="3600" dirty="0" smtClean="0">
                <a:solidFill>
                  <a:schemeClr val="folHlink"/>
                </a:solidFill>
              </a:rPr>
            </a:br>
            <a:r>
              <a:rPr lang="en-US" sz="3600" dirty="0" smtClean="0">
                <a:solidFill>
                  <a:schemeClr val="folHlink"/>
                </a:solidFill>
              </a:rPr>
              <a:t>The United States Approach</a:t>
            </a:r>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495300" y="2286000"/>
            <a:ext cx="9372600" cy="3886200"/>
          </a:xfrm>
        </p:spPr>
        <p:txBody>
          <a:bodyPr lIns="90488" tIns="44450" rIns="90488" bIns="44450"/>
          <a:lstStyle/>
          <a:p>
            <a:pPr marL="568325" indent="-568325" eaLnBrk="1" hangingPunct="1">
              <a:spcBef>
                <a:spcPct val="40000"/>
              </a:spcBef>
              <a:buSzPct val="150000"/>
              <a:buFontTx/>
              <a:buChar char="•"/>
              <a:defRPr/>
            </a:pPr>
            <a:r>
              <a:rPr lang="en-US" b="1" dirty="0" smtClean="0"/>
              <a:t>CVM describes the documented evidence in a Freedom of Information Summary, an Environmental Assessment, and in drug labeling.</a:t>
            </a:r>
          </a:p>
          <a:p>
            <a:pPr marL="568325" indent="-568325" eaLnBrk="1" hangingPunct="1">
              <a:spcBef>
                <a:spcPct val="40000"/>
              </a:spcBef>
              <a:buSzPct val="150000"/>
              <a:buFontTx/>
              <a:buChar char="•"/>
              <a:defRPr/>
            </a:pPr>
            <a:r>
              <a:rPr lang="en-US" b="1" dirty="0" smtClean="0"/>
              <a:t>Codifies the approval in the CFR via a Federal Register announcement.</a:t>
            </a:r>
          </a:p>
          <a:p>
            <a:pPr marL="568325" indent="-568325" eaLnBrk="1" hangingPunct="1">
              <a:spcBef>
                <a:spcPct val="40000"/>
              </a:spcBef>
              <a:buSzPct val="150000"/>
              <a:buFontTx/>
              <a:buChar char="•"/>
              <a:defRPr/>
            </a:pPr>
            <a:r>
              <a:rPr lang="en-US" b="1" dirty="0" smtClean="0"/>
              <a:t>All are accessible by the public</a:t>
            </a:r>
          </a:p>
        </p:txBody>
      </p:sp>
      <p:sp>
        <p:nvSpPr>
          <p:cNvPr id="20482" name="Rectangle 2"/>
          <p:cNvSpPr>
            <a:spLocks noGrp="1" noRot="1" noChangeArrowheads="1"/>
          </p:cNvSpPr>
          <p:nvPr>
            <p:ph type="title"/>
          </p:nvPr>
        </p:nvSpPr>
        <p:spPr>
          <a:xfrm>
            <a:off x="342900" y="762000"/>
            <a:ext cx="9753600" cy="1143000"/>
          </a:xfrm>
        </p:spPr>
        <p:txBody>
          <a:bodyPr lIns="90488" tIns="44450" rIns="90488" bIns="44450"/>
          <a:lstStyle/>
          <a:p>
            <a:pPr eaLnBrk="1" hangingPunct="1">
              <a:defRPr/>
            </a:pPr>
            <a:r>
              <a:rPr lang="en-US" sz="3200" dirty="0" smtClean="0">
                <a:solidFill>
                  <a:schemeClr val="folHlink"/>
                </a:solidFill>
              </a:rPr>
              <a:t>Example Approval Process:</a:t>
            </a:r>
            <a:br>
              <a:rPr lang="en-US" sz="3200" dirty="0" smtClean="0">
                <a:solidFill>
                  <a:schemeClr val="folHlink"/>
                </a:solidFill>
              </a:rPr>
            </a:br>
            <a:r>
              <a:rPr lang="en-US" sz="3200" dirty="0" smtClean="0">
                <a:solidFill>
                  <a:schemeClr val="folHlink"/>
                </a:solidFill>
              </a:rPr>
              <a:t>The United States Approach</a:t>
            </a:r>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1" name="Rectangle 3"/>
          <p:cNvSpPr>
            <a:spLocks noGrp="1" noChangeArrowheads="1"/>
          </p:cNvSpPr>
          <p:nvPr>
            <p:ph type="body" idx="1"/>
          </p:nvPr>
        </p:nvSpPr>
        <p:spPr>
          <a:xfrm>
            <a:off x="800100" y="1447800"/>
            <a:ext cx="8839200" cy="4953000"/>
          </a:xfrm>
        </p:spPr>
        <p:txBody>
          <a:bodyPr/>
          <a:lstStyle/>
          <a:p>
            <a:pPr eaLnBrk="1" hangingPunct="1">
              <a:buSzPct val="150000"/>
              <a:buFontTx/>
              <a:buChar char="•"/>
              <a:defRPr/>
            </a:pPr>
            <a:r>
              <a:rPr lang="en-US" b="1" dirty="0" smtClean="0"/>
              <a:t>Protect the Public Health by ensuring </a:t>
            </a:r>
          </a:p>
          <a:p>
            <a:pPr lvl="1" eaLnBrk="1" hangingPunct="1">
              <a:buClr>
                <a:schemeClr val="hlink"/>
              </a:buClr>
              <a:buSzPct val="150000"/>
              <a:buFontTx/>
              <a:buChar char="•"/>
              <a:defRPr/>
            </a:pPr>
            <a:r>
              <a:rPr lang="en-US" sz="3200" b="1" dirty="0" smtClean="0"/>
              <a:t>safe and effective animal drugs reach the market</a:t>
            </a:r>
          </a:p>
          <a:p>
            <a:pPr lvl="1" eaLnBrk="1" hangingPunct="1">
              <a:buClr>
                <a:schemeClr val="hlink"/>
              </a:buClr>
              <a:buSzPct val="150000"/>
              <a:buFontTx/>
              <a:buChar char="•"/>
              <a:defRPr/>
            </a:pPr>
            <a:r>
              <a:rPr lang="en-US" sz="3200" b="1" dirty="0" smtClean="0"/>
              <a:t>unsafe and ineffective animal drugs do not reach the market</a:t>
            </a:r>
          </a:p>
          <a:p>
            <a:pPr eaLnBrk="1" hangingPunct="1">
              <a:defRPr/>
            </a:pPr>
            <a:endParaRPr lang="en-US" dirty="0" smtClean="0"/>
          </a:p>
        </p:txBody>
      </p:sp>
      <p:sp>
        <p:nvSpPr>
          <p:cNvPr id="237570" name="Rectangle 2"/>
          <p:cNvSpPr>
            <a:spLocks noGrp="1" noRot="1" noChangeArrowheads="1"/>
          </p:cNvSpPr>
          <p:nvPr>
            <p:ph type="title"/>
          </p:nvPr>
        </p:nvSpPr>
        <p:spPr>
          <a:xfrm>
            <a:off x="495300" y="0"/>
            <a:ext cx="9525000" cy="1447800"/>
          </a:xfrm>
        </p:spPr>
        <p:txBody>
          <a:bodyPr/>
          <a:lstStyle/>
          <a:p>
            <a:pPr eaLnBrk="1" hangingPunct="1">
              <a:defRPr/>
            </a:pPr>
            <a:r>
              <a:rPr lang="en-US" sz="3600" dirty="0" smtClean="0">
                <a:solidFill>
                  <a:schemeClr val="folHlink"/>
                </a:solidFill>
              </a:rPr>
              <a:t>Regulating Animal Drugs</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1" name="Rectangle 3"/>
          <p:cNvSpPr>
            <a:spLocks noGrp="1" noChangeArrowheads="1"/>
          </p:cNvSpPr>
          <p:nvPr>
            <p:ph type="body" idx="1"/>
          </p:nvPr>
        </p:nvSpPr>
        <p:spPr>
          <a:xfrm>
            <a:off x="800100" y="1447800"/>
            <a:ext cx="8839200" cy="4953000"/>
          </a:xfrm>
        </p:spPr>
        <p:txBody>
          <a:bodyPr/>
          <a:lstStyle/>
          <a:p>
            <a:pPr eaLnBrk="1" hangingPunct="1">
              <a:buSzPct val="150000"/>
              <a:buFontTx/>
              <a:buChar char="•"/>
              <a:defRPr/>
            </a:pPr>
            <a:r>
              <a:rPr lang="en-US" b="1" dirty="0" smtClean="0"/>
              <a:t>Protect the Public Health by ensuring </a:t>
            </a:r>
          </a:p>
          <a:p>
            <a:pPr lvl="1" eaLnBrk="1" hangingPunct="1">
              <a:buClr>
                <a:schemeClr val="hlink"/>
              </a:buClr>
              <a:buSzPct val="150000"/>
              <a:buFontTx/>
              <a:buChar char="•"/>
              <a:defRPr/>
            </a:pPr>
            <a:r>
              <a:rPr lang="en-US" sz="3200" b="1" dirty="0" smtClean="0"/>
              <a:t>safe and effective new animal drugs reach the market</a:t>
            </a:r>
          </a:p>
          <a:p>
            <a:pPr lvl="1" eaLnBrk="1" hangingPunct="1">
              <a:buClr>
                <a:schemeClr val="hlink"/>
              </a:buClr>
              <a:buSzPct val="150000"/>
              <a:buFontTx/>
              <a:buChar char="•"/>
              <a:defRPr/>
            </a:pPr>
            <a:r>
              <a:rPr lang="en-US" sz="3200" b="1" dirty="0" smtClean="0"/>
              <a:t>unsafe and ineffective new animal drugs do not reach the market</a:t>
            </a:r>
          </a:p>
          <a:p>
            <a:pPr eaLnBrk="1" hangingPunct="1">
              <a:buSzPct val="150000"/>
              <a:buFontTx/>
              <a:buChar char="•"/>
              <a:defRPr/>
            </a:pPr>
            <a:r>
              <a:rPr lang="en-US" b="1" dirty="0" smtClean="0"/>
              <a:t>Work efficiently to process and review sponsor submissions and applications</a:t>
            </a:r>
          </a:p>
          <a:p>
            <a:pPr eaLnBrk="1" hangingPunct="1">
              <a:buSzPct val="150000"/>
              <a:buFontTx/>
              <a:buChar char="•"/>
              <a:defRPr/>
            </a:pPr>
            <a:r>
              <a:rPr lang="en-US" b="1" dirty="0" smtClean="0"/>
              <a:t>Work within the limits of statutory authority</a:t>
            </a:r>
          </a:p>
          <a:p>
            <a:pPr eaLnBrk="1" hangingPunct="1">
              <a:defRPr/>
            </a:pPr>
            <a:endParaRPr lang="en-US" dirty="0" smtClean="0"/>
          </a:p>
        </p:txBody>
      </p:sp>
      <p:sp>
        <p:nvSpPr>
          <p:cNvPr id="89090" name="Rectangle 2"/>
          <p:cNvSpPr>
            <a:spLocks noGrp="1" noRot="1" noChangeArrowheads="1"/>
          </p:cNvSpPr>
          <p:nvPr>
            <p:ph type="title"/>
          </p:nvPr>
        </p:nvSpPr>
        <p:spPr>
          <a:xfrm>
            <a:off x="495300" y="0"/>
            <a:ext cx="9525000" cy="1447800"/>
          </a:xfrm>
        </p:spPr>
        <p:txBody>
          <a:bodyPr/>
          <a:lstStyle/>
          <a:p>
            <a:pPr eaLnBrk="1" hangingPunct="1">
              <a:defRPr/>
            </a:pPr>
            <a:r>
              <a:rPr lang="en-US" sz="3600" dirty="0" smtClean="0">
                <a:solidFill>
                  <a:schemeClr val="folHlink"/>
                </a:solidFill>
              </a:rPr>
              <a:t>Example Approval Process:</a:t>
            </a:r>
            <a:br>
              <a:rPr lang="en-US" sz="3600" dirty="0" smtClean="0">
                <a:solidFill>
                  <a:schemeClr val="folHlink"/>
                </a:solidFill>
              </a:rPr>
            </a:br>
            <a:r>
              <a:rPr lang="en-US" sz="3600" dirty="0" smtClean="0">
                <a:solidFill>
                  <a:schemeClr val="folHlink"/>
                </a:solidFill>
              </a:rPr>
              <a:t>The United States Approach</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type="body" idx="1"/>
          </p:nvPr>
        </p:nvSpPr>
        <p:spPr>
          <a:xfrm>
            <a:off x="514350" y="3352800"/>
            <a:ext cx="9258300" cy="1600200"/>
          </a:xfrm>
        </p:spPr>
        <p:txBody>
          <a:bodyPr/>
          <a:lstStyle/>
          <a:p>
            <a:pPr eaLnBrk="1" hangingPunct="1">
              <a:lnSpc>
                <a:spcPts val="4800"/>
              </a:lnSpc>
              <a:spcBef>
                <a:spcPct val="25000"/>
              </a:spcBef>
              <a:buFont typeface="Wingdings" pitchFamily="2" charset="2"/>
              <a:buNone/>
              <a:defRPr/>
            </a:pPr>
            <a:r>
              <a:rPr lang="en-US" sz="4400" b="1" smtClean="0">
                <a:solidFill>
                  <a:schemeClr val="folHlink"/>
                </a:solidFill>
              </a:rPr>
              <a:t>				</a:t>
            </a:r>
            <a:r>
              <a:rPr lang="en-US" sz="4400" b="1" smtClean="0"/>
              <a:t>Thank you!</a:t>
            </a:r>
          </a:p>
          <a:p>
            <a:pPr eaLnBrk="1" hangingPunct="1">
              <a:lnSpc>
                <a:spcPts val="4800"/>
              </a:lnSpc>
              <a:spcBef>
                <a:spcPct val="25000"/>
              </a:spcBef>
              <a:buFont typeface="Wingdings" pitchFamily="2" charset="2"/>
              <a:buNone/>
              <a:defRPr/>
            </a:pPr>
            <a:r>
              <a:rPr lang="en-US" sz="4400" b="1" smtClean="0">
                <a:solidFill>
                  <a:schemeClr val="folHlink"/>
                </a:solidFill>
              </a:rPr>
              <a:t>				</a:t>
            </a:r>
            <a:endParaRPr lang="en-US" b="1" smtClean="0">
              <a:solidFill>
                <a:schemeClr val="tx2"/>
              </a:solidFill>
            </a:endParaRPr>
          </a:p>
        </p:txBody>
      </p:sp>
      <p:sp>
        <p:nvSpPr>
          <p:cNvPr id="53250" name="Rectangle 2"/>
          <p:cNvSpPr>
            <a:spLocks noGrp="1" noRot="1" noChangeArrowheads="1"/>
          </p:cNvSpPr>
          <p:nvPr>
            <p:ph type="title"/>
          </p:nvPr>
        </p:nvSpPr>
        <p:spPr>
          <a:xfrm>
            <a:off x="228600" y="228600"/>
            <a:ext cx="9525000" cy="1905000"/>
          </a:xfrm>
        </p:spPr>
        <p:txBody>
          <a:bodyPr/>
          <a:lstStyle/>
          <a:p>
            <a:pPr eaLnBrk="1" hangingPunct="1">
              <a:defRPr/>
            </a:pPr>
            <a:r>
              <a:rPr lang="en-US" sz="5400" dirty="0" smtClean="0">
                <a:solidFill>
                  <a:schemeClr val="folHlink"/>
                </a:solidFill>
              </a:rPr>
              <a:t>Additional Videos on Animal Drug Regulation Available</a:t>
            </a:r>
            <a:endParaRPr lang="en-US" sz="5400" b="0" dirty="0" smtClean="0">
              <a:solidFill>
                <a:schemeClr val="folHlink"/>
              </a:solidFill>
            </a:endParaRP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1" name="Rectangle 3"/>
          <p:cNvSpPr>
            <a:spLocks noGrp="1" noChangeArrowheads="1"/>
          </p:cNvSpPr>
          <p:nvPr>
            <p:ph type="body" idx="1"/>
          </p:nvPr>
        </p:nvSpPr>
        <p:spPr/>
        <p:txBody>
          <a:bodyPr/>
          <a:lstStyle/>
          <a:p>
            <a:pPr eaLnBrk="1" hangingPunct="1">
              <a:defRPr/>
            </a:pPr>
            <a:r>
              <a:rPr lang="en-US" b="1" dirty="0" smtClean="0"/>
              <a:t>Animal drugs are articles intended for use in the diagnosis, cure, mitigation, treatment or prevention of disease in animals and articles intended to affect the structure or any function of the body of the animal</a:t>
            </a:r>
          </a:p>
        </p:txBody>
      </p:sp>
      <p:sp>
        <p:nvSpPr>
          <p:cNvPr id="222210" name="Rectangle 2"/>
          <p:cNvSpPr>
            <a:spLocks noGrp="1" noRot="1" noChangeArrowheads="1"/>
          </p:cNvSpPr>
          <p:nvPr>
            <p:ph type="title"/>
          </p:nvPr>
        </p:nvSpPr>
        <p:spPr/>
        <p:txBody>
          <a:bodyPr/>
          <a:lstStyle/>
          <a:p>
            <a:pPr eaLnBrk="1" hangingPunct="1">
              <a:defRPr/>
            </a:pPr>
            <a:r>
              <a:rPr lang="en-US" dirty="0" smtClean="0">
                <a:solidFill>
                  <a:schemeClr val="folHlink"/>
                </a:solidFill>
              </a:rPr>
              <a:t>Defining Animal Drugs</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342900" y="1905000"/>
            <a:ext cx="9601200" cy="4419600"/>
          </a:xfrm>
        </p:spPr>
        <p:txBody>
          <a:bodyPr lIns="90488" tIns="44450" rIns="90488" bIns="44450"/>
          <a:lstStyle/>
          <a:p>
            <a:pPr marL="450850" indent="-450850" eaLnBrk="1" hangingPunct="1">
              <a:buSzPct val="150000"/>
              <a:buFontTx/>
              <a:buNone/>
              <a:defRPr/>
            </a:pPr>
            <a:endParaRPr lang="en-US" sz="2800" b="1" dirty="0" smtClean="0">
              <a:solidFill>
                <a:schemeClr val="tx2"/>
              </a:solidFill>
            </a:endParaRPr>
          </a:p>
          <a:p>
            <a:pPr marL="1203325" lvl="1" indent="-411163" eaLnBrk="1" hangingPunct="1">
              <a:buClr>
                <a:schemeClr val="hlink"/>
              </a:buClr>
              <a:buSzPct val="150000"/>
              <a:buFontTx/>
              <a:buChar char="•"/>
              <a:defRPr/>
            </a:pPr>
            <a:r>
              <a:rPr lang="en-US" b="1" dirty="0" smtClean="0"/>
              <a:t>The product is safe and effective for its intended use.</a:t>
            </a:r>
          </a:p>
          <a:p>
            <a:pPr marL="1203325" lvl="1" indent="-411163" eaLnBrk="1" hangingPunct="1">
              <a:buClr>
                <a:schemeClr val="hlink"/>
              </a:buClr>
              <a:buSzPct val="150000"/>
              <a:buFontTx/>
              <a:buChar char="•"/>
              <a:defRPr/>
            </a:pPr>
            <a:r>
              <a:rPr lang="en-US" b="1" dirty="0" smtClean="0"/>
              <a:t>The methods, facilities and controls used for the manufacturing, processing and packaging of the drug are adequate to preserve its identity, strength, quality and purity.</a:t>
            </a:r>
          </a:p>
        </p:txBody>
      </p:sp>
      <p:sp>
        <p:nvSpPr>
          <p:cNvPr id="9218" name="Rectangle 2"/>
          <p:cNvSpPr>
            <a:spLocks noGrp="1" noRot="1" noChangeArrowheads="1"/>
          </p:cNvSpPr>
          <p:nvPr>
            <p:ph type="title"/>
          </p:nvPr>
        </p:nvSpPr>
        <p:spPr>
          <a:xfrm>
            <a:off x="800100" y="762000"/>
            <a:ext cx="8991600" cy="990600"/>
          </a:xfrm>
        </p:spPr>
        <p:txBody>
          <a:bodyPr lIns="90488" tIns="44450" rIns="90488" bIns="44450"/>
          <a:lstStyle/>
          <a:p>
            <a:pPr eaLnBrk="1" hangingPunct="1">
              <a:defRPr/>
            </a:pPr>
            <a:r>
              <a:rPr lang="en-US" sz="4000" dirty="0" smtClean="0"/>
              <a:t> </a:t>
            </a:r>
            <a:r>
              <a:rPr lang="en-US" dirty="0" smtClean="0">
                <a:solidFill>
                  <a:schemeClr val="folHlink"/>
                </a:solidFill>
              </a:rPr>
              <a:t>Approved Animal Drug</a:t>
            </a:r>
            <a:r>
              <a:rPr lang="en-US" sz="4000" dirty="0" smtClean="0">
                <a:solidFill>
                  <a:schemeClr val="folHlink"/>
                </a:solidFill>
              </a:rPr>
              <a:t/>
            </a:r>
            <a:br>
              <a:rPr lang="en-US" sz="4000" dirty="0" smtClean="0">
                <a:solidFill>
                  <a:schemeClr val="folHlink"/>
                </a:solidFill>
              </a:rPr>
            </a:br>
            <a:endParaRPr lang="en-US" sz="4000" dirty="0" smtClean="0">
              <a:solidFill>
                <a:schemeClr val="folHlink"/>
              </a:solidFill>
            </a:endParaRPr>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sz="quarter" idx="1"/>
          </p:nvPr>
        </p:nvSpPr>
        <p:spPr>
          <a:xfrm>
            <a:off x="1181100" y="1219200"/>
            <a:ext cx="7467600" cy="5638800"/>
          </a:xfrm>
        </p:spPr>
        <p:txBody>
          <a:bodyPr>
            <a:noAutofit/>
          </a:bodyPr>
          <a:lstStyle/>
          <a:p>
            <a:pPr marL="969963" lvl="1" indent="-512763">
              <a:lnSpc>
                <a:spcPct val="50000"/>
              </a:lnSpc>
              <a:spcBef>
                <a:spcPct val="50000"/>
              </a:spcBef>
              <a:buClr>
                <a:srgbClr val="FC0128"/>
              </a:buClr>
              <a:buSzPct val="150000"/>
              <a:buFontTx/>
              <a:buChar char="•"/>
              <a:defRPr/>
            </a:pPr>
            <a:r>
              <a:rPr lang="en-US" b="1" dirty="0" smtClean="0"/>
              <a:t>Human Food Safety</a:t>
            </a:r>
            <a:br>
              <a:rPr lang="en-US" b="1" dirty="0" smtClean="0"/>
            </a:br>
            <a:endParaRPr lang="en-US" b="1" dirty="0" smtClean="0">
              <a:latin typeface="Geramond"/>
            </a:endParaRPr>
          </a:p>
          <a:p>
            <a:pPr lvl="3">
              <a:lnSpc>
                <a:spcPct val="50000"/>
              </a:lnSpc>
              <a:spcBef>
                <a:spcPct val="50000"/>
              </a:spcBef>
              <a:buClr>
                <a:srgbClr val="FC0128"/>
              </a:buClr>
              <a:buSzPct val="150000"/>
              <a:buFontTx/>
              <a:buChar char="•"/>
              <a:defRPr/>
            </a:pPr>
            <a:r>
              <a:rPr lang="en-US" sz="2400" b="1" dirty="0" smtClean="0">
                <a:latin typeface="Geramond"/>
              </a:rPr>
              <a:t> </a:t>
            </a:r>
            <a:r>
              <a:rPr lang="en-US" sz="2400" b="1" dirty="0" smtClean="0"/>
              <a:t>Toxicology</a:t>
            </a:r>
            <a:endParaRPr lang="en-US" sz="2400" b="1" dirty="0" smtClean="0">
              <a:latin typeface="Geramond"/>
            </a:endParaRPr>
          </a:p>
          <a:p>
            <a:pPr lvl="3">
              <a:lnSpc>
                <a:spcPct val="50000"/>
              </a:lnSpc>
              <a:spcBef>
                <a:spcPct val="50000"/>
              </a:spcBef>
              <a:buClr>
                <a:srgbClr val="FC0128"/>
              </a:buClr>
              <a:buSzPct val="150000"/>
              <a:buFontTx/>
              <a:buChar char="•"/>
              <a:defRPr/>
            </a:pPr>
            <a:r>
              <a:rPr lang="en-US" sz="2400" b="1" dirty="0" smtClean="0">
                <a:latin typeface="Geramond"/>
              </a:rPr>
              <a:t> </a:t>
            </a:r>
            <a:r>
              <a:rPr lang="en-US" sz="2400" b="1" dirty="0" smtClean="0"/>
              <a:t>Residue Chemistry</a:t>
            </a:r>
            <a:endParaRPr lang="en-US" sz="2400" b="1" dirty="0" smtClean="0">
              <a:latin typeface="Geramond"/>
            </a:endParaRPr>
          </a:p>
          <a:p>
            <a:pPr lvl="3">
              <a:lnSpc>
                <a:spcPct val="50000"/>
              </a:lnSpc>
              <a:spcBef>
                <a:spcPct val="50000"/>
              </a:spcBef>
              <a:buClr>
                <a:srgbClr val="FC0128"/>
              </a:buClr>
              <a:buSzPct val="150000"/>
              <a:buFontTx/>
              <a:buChar char="•"/>
              <a:defRPr/>
            </a:pPr>
            <a:r>
              <a:rPr lang="en-US" sz="2400" b="1" dirty="0" smtClean="0">
                <a:latin typeface="Geramond"/>
              </a:rPr>
              <a:t> </a:t>
            </a:r>
            <a:r>
              <a:rPr lang="en-US" sz="2400" b="1" dirty="0" smtClean="0"/>
              <a:t>Microbial Food Safety</a:t>
            </a:r>
            <a:br>
              <a:rPr lang="en-US" sz="2400" b="1" dirty="0" smtClean="0"/>
            </a:br>
            <a:endParaRPr lang="en-US" sz="2400" b="1" dirty="0" smtClean="0">
              <a:latin typeface="Geramond"/>
            </a:endParaRPr>
          </a:p>
          <a:p>
            <a:pPr marL="969963" lvl="1" indent="-512763">
              <a:lnSpc>
                <a:spcPct val="50000"/>
              </a:lnSpc>
              <a:spcBef>
                <a:spcPct val="50000"/>
              </a:spcBef>
              <a:buClr>
                <a:srgbClr val="FC0128"/>
              </a:buClr>
              <a:buSzPct val="150000"/>
              <a:buFontTx/>
              <a:buChar char="•"/>
              <a:defRPr/>
            </a:pPr>
            <a:r>
              <a:rPr lang="en-US" b="1" dirty="0" smtClean="0"/>
              <a:t>Target Animal Safety</a:t>
            </a:r>
            <a:endParaRPr lang="en-US" b="1" dirty="0" smtClean="0">
              <a:latin typeface="Geramond"/>
            </a:endParaRPr>
          </a:p>
          <a:p>
            <a:pPr marL="969963" lvl="1" indent="-512763">
              <a:lnSpc>
                <a:spcPct val="80000"/>
              </a:lnSpc>
              <a:spcBef>
                <a:spcPct val="65000"/>
              </a:spcBef>
              <a:buClr>
                <a:srgbClr val="FC0128"/>
              </a:buClr>
              <a:buSzPct val="150000"/>
              <a:buFontTx/>
              <a:buChar char="•"/>
              <a:defRPr/>
            </a:pPr>
            <a:r>
              <a:rPr lang="en-US" b="1" dirty="0" smtClean="0"/>
              <a:t>Effectiveness </a:t>
            </a:r>
          </a:p>
          <a:p>
            <a:pPr marL="969963" lvl="1" indent="-512763">
              <a:lnSpc>
                <a:spcPct val="80000"/>
              </a:lnSpc>
              <a:spcBef>
                <a:spcPct val="65000"/>
              </a:spcBef>
              <a:buClr>
                <a:srgbClr val="FC0128"/>
              </a:buClr>
              <a:buSzPct val="150000"/>
              <a:buFontTx/>
              <a:buChar char="•"/>
              <a:defRPr/>
            </a:pPr>
            <a:r>
              <a:rPr lang="en-US" b="1" dirty="0" smtClean="0"/>
              <a:t>Manufacturing Chemistry </a:t>
            </a:r>
          </a:p>
          <a:p>
            <a:pPr marL="969963" lvl="1" indent="-512763">
              <a:lnSpc>
                <a:spcPct val="80000"/>
              </a:lnSpc>
              <a:spcBef>
                <a:spcPct val="65000"/>
              </a:spcBef>
              <a:buClr>
                <a:srgbClr val="FC0128"/>
              </a:buClr>
              <a:buSzPct val="150000"/>
              <a:buFontTx/>
              <a:buChar char="•"/>
              <a:defRPr/>
            </a:pPr>
            <a:r>
              <a:rPr lang="en-US" b="1" dirty="0" smtClean="0"/>
              <a:t>Environmental Impact</a:t>
            </a:r>
            <a:endParaRPr lang="en-US" b="1" dirty="0" smtClean="0">
              <a:latin typeface="Geramond"/>
            </a:endParaRPr>
          </a:p>
          <a:p>
            <a:pPr marL="969963" lvl="1" indent="-512763">
              <a:lnSpc>
                <a:spcPct val="80000"/>
              </a:lnSpc>
              <a:spcBef>
                <a:spcPct val="65000"/>
              </a:spcBef>
              <a:buClr>
                <a:srgbClr val="FC0128"/>
              </a:buClr>
              <a:buSzPct val="150000"/>
              <a:buFontTx/>
              <a:buChar char="•"/>
              <a:defRPr/>
            </a:pPr>
            <a:r>
              <a:rPr lang="en-US" b="1" dirty="0" smtClean="0"/>
              <a:t>Labeling</a:t>
            </a:r>
            <a:endParaRPr lang="en-US" b="1" dirty="0" smtClean="0">
              <a:latin typeface="Geramond"/>
            </a:endParaRPr>
          </a:p>
          <a:p>
            <a:pPr marL="969963" lvl="1" indent="-512763">
              <a:lnSpc>
                <a:spcPct val="80000"/>
              </a:lnSpc>
              <a:spcBef>
                <a:spcPct val="65000"/>
              </a:spcBef>
              <a:buClr>
                <a:srgbClr val="FC0128"/>
              </a:buClr>
              <a:buSzPct val="150000"/>
              <a:buFontTx/>
              <a:buChar char="•"/>
              <a:defRPr/>
            </a:pPr>
            <a:r>
              <a:rPr lang="en-US" b="1" dirty="0" smtClean="0"/>
              <a:t>All Other Information</a:t>
            </a:r>
          </a:p>
          <a:p>
            <a:pPr>
              <a:defRPr/>
            </a:pPr>
            <a:endParaRPr lang="en-US" dirty="0"/>
          </a:p>
        </p:txBody>
      </p:sp>
      <p:sp>
        <p:nvSpPr>
          <p:cNvPr id="6" name="Title 5"/>
          <p:cNvSpPr>
            <a:spLocks noGrp="1"/>
          </p:cNvSpPr>
          <p:nvPr>
            <p:ph type="ctrTitle" sz="quarter"/>
          </p:nvPr>
        </p:nvSpPr>
        <p:spPr>
          <a:xfrm>
            <a:off x="771525" y="76200"/>
            <a:ext cx="8743950" cy="1920875"/>
          </a:xfrm>
        </p:spPr>
        <p:txBody>
          <a:bodyPr/>
          <a:lstStyle/>
          <a:p>
            <a:pPr>
              <a:defRPr/>
            </a:pPr>
            <a:r>
              <a:rPr lang="en-US" sz="4400" kern="1200" dirty="0" smtClean="0">
                <a:effectLst>
                  <a:outerShdw blurRad="50800" dist="38100" algn="tr" rotWithShape="0">
                    <a:prstClr val="black">
                      <a:alpha val="40000"/>
                    </a:prstClr>
                  </a:outerShdw>
                </a:effectLst>
                <a:latin typeface="Times New Roman"/>
                <a:ea typeface="+mn-ea"/>
              </a:rPr>
              <a:t> </a:t>
            </a:r>
            <a:r>
              <a:rPr lang="en-US" sz="4400" kern="1200" dirty="0" smtClean="0">
                <a:solidFill>
                  <a:schemeClr val="folHlink"/>
                </a:solidFill>
                <a:effectLst>
                  <a:outerShdw blurRad="50800" dist="38100" algn="tr" rotWithShape="0">
                    <a:prstClr val="black">
                      <a:alpha val="40000"/>
                    </a:prstClr>
                  </a:outerShdw>
                </a:effectLst>
                <a:ea typeface="+mn-ea"/>
              </a:rPr>
              <a:t>Areas of Review </a:t>
            </a:r>
            <a:r>
              <a:rPr lang="en-US" dirty="0" smtClean="0"/>
              <a:t/>
            </a:r>
            <a:br>
              <a:rPr lang="en-US" dirty="0" smtClean="0"/>
            </a:br>
            <a:endParaRPr lang="en-US" dirty="0" smtClean="0"/>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sz="quarter" idx="1"/>
          </p:nvPr>
        </p:nvSpPr>
        <p:spPr>
          <a:xfrm>
            <a:off x="952500" y="1752600"/>
            <a:ext cx="8839200" cy="5257800"/>
          </a:xfrm>
        </p:spPr>
        <p:txBody>
          <a:bodyPr/>
          <a:lstStyle/>
          <a:p>
            <a:pPr marL="568325" indent="-568325" algn="l">
              <a:lnSpc>
                <a:spcPct val="95000"/>
              </a:lnSpc>
              <a:spcBef>
                <a:spcPct val="35000"/>
              </a:spcBef>
              <a:buClr>
                <a:schemeClr val="tx1"/>
              </a:buClr>
              <a:buSzPct val="100000"/>
              <a:buFont typeface="Arial" pitchFamily="34" charset="0"/>
              <a:buChar char="•"/>
              <a:defRPr/>
            </a:pPr>
            <a:r>
              <a:rPr lang="en-US" dirty="0" smtClean="0"/>
              <a:t>Example: Based on </a:t>
            </a:r>
            <a:r>
              <a:rPr lang="en-US" b="1" dirty="0" smtClean="0"/>
              <a:t>substantial evidence</a:t>
            </a:r>
            <a:r>
              <a:rPr lang="en-US" dirty="0" smtClean="0"/>
              <a:t> consisting of one or more adequate and well-controlled investigations such as –</a:t>
            </a:r>
          </a:p>
          <a:p>
            <a:pPr marL="568325" indent="-568325" algn="l">
              <a:lnSpc>
                <a:spcPct val="95000"/>
              </a:lnSpc>
              <a:spcBef>
                <a:spcPct val="35000"/>
              </a:spcBef>
              <a:buClr>
                <a:schemeClr val="tx1"/>
              </a:buClr>
              <a:buSzPct val="100000"/>
              <a:buFont typeface="Arial" pitchFamily="34" charset="0"/>
              <a:buChar char="•"/>
              <a:defRPr/>
            </a:pPr>
            <a:endParaRPr lang="en-US" dirty="0" smtClean="0"/>
          </a:p>
          <a:p>
            <a:pPr marL="1195388" lvl="1" indent="-512763">
              <a:lnSpc>
                <a:spcPct val="40000"/>
              </a:lnSpc>
              <a:spcBef>
                <a:spcPct val="35000"/>
              </a:spcBef>
              <a:buClr>
                <a:schemeClr val="tx1"/>
              </a:buClr>
              <a:buSzPct val="100000"/>
              <a:buFont typeface="Arial" pitchFamily="34" charset="0"/>
              <a:buChar char="•"/>
              <a:defRPr/>
            </a:pPr>
            <a:r>
              <a:rPr lang="en-US" sz="3200" dirty="0" smtClean="0"/>
              <a:t>a study in a target species</a:t>
            </a:r>
          </a:p>
          <a:p>
            <a:pPr marL="1195388" lvl="1" indent="-512763">
              <a:lnSpc>
                <a:spcPct val="40000"/>
              </a:lnSpc>
              <a:spcBef>
                <a:spcPct val="35000"/>
              </a:spcBef>
              <a:buClr>
                <a:schemeClr val="tx1"/>
              </a:buClr>
              <a:buSzPct val="100000"/>
              <a:buFont typeface="Arial" pitchFamily="34" charset="0"/>
              <a:buChar char="•"/>
              <a:defRPr/>
            </a:pPr>
            <a:r>
              <a:rPr lang="en-US" sz="3200" dirty="0" smtClean="0"/>
              <a:t>a study in laboratory animals</a:t>
            </a:r>
          </a:p>
          <a:p>
            <a:pPr marL="1195388" lvl="1" indent="-512763">
              <a:lnSpc>
                <a:spcPct val="40000"/>
              </a:lnSpc>
              <a:spcBef>
                <a:spcPct val="35000"/>
              </a:spcBef>
              <a:buClr>
                <a:schemeClr val="tx1"/>
              </a:buClr>
              <a:buSzPct val="100000"/>
              <a:buFont typeface="Arial" pitchFamily="34" charset="0"/>
              <a:buChar char="•"/>
              <a:defRPr/>
            </a:pPr>
            <a:r>
              <a:rPr lang="en-US" sz="3200" dirty="0" smtClean="0"/>
              <a:t>any field investigation</a:t>
            </a:r>
          </a:p>
          <a:p>
            <a:pPr marL="1195388" lvl="1" indent="-512763">
              <a:lnSpc>
                <a:spcPct val="40000"/>
              </a:lnSpc>
              <a:spcBef>
                <a:spcPct val="35000"/>
              </a:spcBef>
              <a:buClr>
                <a:schemeClr val="tx1"/>
              </a:buClr>
              <a:buSzPct val="100000"/>
              <a:buFont typeface="Arial" pitchFamily="34" charset="0"/>
              <a:buChar char="•"/>
              <a:defRPr/>
            </a:pPr>
            <a:r>
              <a:rPr lang="en-US" sz="3200" dirty="0" smtClean="0"/>
              <a:t>a bioequivalence study</a:t>
            </a:r>
          </a:p>
          <a:p>
            <a:pPr marL="1195388" lvl="1" indent="-512763">
              <a:lnSpc>
                <a:spcPct val="40000"/>
              </a:lnSpc>
              <a:spcBef>
                <a:spcPct val="35000"/>
              </a:spcBef>
              <a:buClr>
                <a:schemeClr val="tx1"/>
              </a:buClr>
              <a:buSzPct val="100000"/>
              <a:buFont typeface="Arial" pitchFamily="34" charset="0"/>
              <a:buChar char="•"/>
              <a:defRPr/>
            </a:pPr>
            <a:r>
              <a:rPr lang="en-US" sz="3200" dirty="0" smtClean="0"/>
              <a:t>an </a:t>
            </a:r>
            <a:r>
              <a:rPr lang="en-US" sz="3200" i="1" dirty="0" smtClean="0"/>
              <a:t>in vitro </a:t>
            </a:r>
            <a:r>
              <a:rPr lang="en-US" sz="3200" dirty="0" smtClean="0"/>
              <a:t>study</a:t>
            </a:r>
          </a:p>
          <a:p>
            <a:pPr>
              <a:defRPr/>
            </a:pPr>
            <a:endParaRPr lang="en-US" dirty="0"/>
          </a:p>
        </p:txBody>
      </p:sp>
      <p:sp>
        <p:nvSpPr>
          <p:cNvPr id="6" name="Title 5"/>
          <p:cNvSpPr>
            <a:spLocks noGrp="1"/>
          </p:cNvSpPr>
          <p:nvPr>
            <p:ph type="ctrTitle" sz="quarter"/>
          </p:nvPr>
        </p:nvSpPr>
        <p:spPr>
          <a:xfrm>
            <a:off x="723900" y="228600"/>
            <a:ext cx="8743950" cy="1920875"/>
          </a:xfrm>
        </p:spPr>
        <p:txBody>
          <a:bodyPr/>
          <a:lstStyle/>
          <a:p>
            <a:pPr eaLnBrk="1" hangingPunct="1">
              <a:defRPr/>
            </a:pPr>
            <a:r>
              <a:rPr lang="en-US" sz="4400" kern="1200" dirty="0" smtClean="0">
                <a:solidFill>
                  <a:schemeClr val="folHlink"/>
                </a:solidFill>
                <a:effectLst>
                  <a:outerShdw blurRad="50800" dist="38100" algn="tr" rotWithShape="0">
                    <a:prstClr val="black">
                      <a:alpha val="40000"/>
                    </a:prstClr>
                  </a:outerShdw>
                </a:effectLst>
                <a:ea typeface="+mn-ea"/>
              </a:rPr>
              <a:t>Defining Effectiveness</a:t>
            </a:r>
            <a:endParaRPr lang="en-US" dirty="0" smtClean="0"/>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723900" y="2057400"/>
            <a:ext cx="8991600" cy="4191000"/>
          </a:xfrm>
        </p:spPr>
        <p:txBody>
          <a:bodyPr lIns="90488" tIns="44450" rIns="90488" bIns="44450"/>
          <a:lstStyle/>
          <a:p>
            <a:pPr marL="450850" indent="-450850" eaLnBrk="1" hangingPunct="1">
              <a:buSzPct val="150000"/>
              <a:buFontTx/>
              <a:buChar char="•"/>
              <a:defRPr/>
            </a:pPr>
            <a:r>
              <a:rPr lang="en-US" b="1" dirty="0" smtClean="0"/>
              <a:t>Example: Adequate tests by all methods reasonably applicable show that the drug is safe for use under the conditions prescribed, recommended, or suggested in the proposed labeling</a:t>
            </a:r>
            <a:r>
              <a:rPr lang="en-US" dirty="0" smtClean="0"/>
              <a:t>.</a:t>
            </a:r>
          </a:p>
        </p:txBody>
      </p:sp>
      <p:sp>
        <p:nvSpPr>
          <p:cNvPr id="13314" name="Rectangle 2"/>
          <p:cNvSpPr>
            <a:spLocks noGrp="1" noRot="1" noChangeArrowheads="1"/>
          </p:cNvSpPr>
          <p:nvPr>
            <p:ph type="title"/>
          </p:nvPr>
        </p:nvSpPr>
        <p:spPr>
          <a:xfrm>
            <a:off x="266700" y="762000"/>
            <a:ext cx="9753600" cy="1219200"/>
          </a:xfrm>
        </p:spPr>
        <p:txBody>
          <a:bodyPr lIns="90488" tIns="44450" rIns="90488" bIns="44450"/>
          <a:lstStyle/>
          <a:p>
            <a:pPr eaLnBrk="1" hangingPunct="1">
              <a:defRPr/>
            </a:pPr>
            <a:r>
              <a:rPr lang="en-US" b="0" dirty="0" smtClean="0"/>
              <a:t> </a:t>
            </a:r>
            <a:r>
              <a:rPr lang="en-US" dirty="0" smtClean="0">
                <a:solidFill>
                  <a:schemeClr val="folHlink"/>
                </a:solidFill>
              </a:rPr>
              <a:t>Defining Safety</a:t>
            </a:r>
            <a:endParaRPr lang="en-US" sz="3200" dirty="0" smtClean="0">
              <a:solidFill>
                <a:schemeClr val="folHlink"/>
              </a:solidFill>
            </a:endParaRPr>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sz="quarter" idx="1"/>
          </p:nvPr>
        </p:nvSpPr>
        <p:spPr>
          <a:xfrm>
            <a:off x="2209800" y="2286000"/>
            <a:ext cx="7200900" cy="3657600"/>
          </a:xfrm>
        </p:spPr>
        <p:txBody>
          <a:bodyPr/>
          <a:lstStyle/>
          <a:p>
            <a:pPr algn="l">
              <a:lnSpc>
                <a:spcPct val="95000"/>
              </a:lnSpc>
              <a:spcBef>
                <a:spcPct val="35000"/>
              </a:spcBef>
              <a:defRPr/>
            </a:pPr>
            <a:r>
              <a:rPr lang="en-US" b="1" dirty="0" smtClean="0"/>
              <a:t>Safety may include:</a:t>
            </a:r>
          </a:p>
          <a:p>
            <a:pPr marL="969963" lvl="1" indent="-512763">
              <a:lnSpc>
                <a:spcPct val="80000"/>
              </a:lnSpc>
              <a:spcBef>
                <a:spcPct val="65000"/>
              </a:spcBef>
              <a:buClr>
                <a:srgbClr val="FC0128"/>
              </a:buClr>
              <a:buSzPct val="150000"/>
              <a:buFontTx/>
              <a:buChar char="•"/>
              <a:defRPr/>
            </a:pPr>
            <a:r>
              <a:rPr lang="en-US" sz="3200" b="1" dirty="0" smtClean="0"/>
              <a:t>Target Animal Safety</a:t>
            </a:r>
          </a:p>
          <a:p>
            <a:pPr marL="969963" lvl="1" indent="-512763">
              <a:lnSpc>
                <a:spcPct val="80000"/>
              </a:lnSpc>
              <a:spcBef>
                <a:spcPct val="65000"/>
              </a:spcBef>
              <a:buClr>
                <a:srgbClr val="FC0128"/>
              </a:buClr>
              <a:buSzPct val="150000"/>
              <a:buFontTx/>
              <a:buChar char="•"/>
              <a:defRPr/>
            </a:pPr>
            <a:r>
              <a:rPr lang="en-US" sz="3200" b="1" dirty="0" smtClean="0"/>
              <a:t>Human Food Safety</a:t>
            </a:r>
            <a:endParaRPr lang="en-US" sz="3200" b="1" dirty="0" smtClean="0">
              <a:latin typeface="Arial" pitchFamily="34" charset="0"/>
            </a:endParaRPr>
          </a:p>
          <a:p>
            <a:pPr marL="969963" lvl="1" indent="-512763">
              <a:lnSpc>
                <a:spcPct val="80000"/>
              </a:lnSpc>
              <a:spcBef>
                <a:spcPct val="65000"/>
              </a:spcBef>
              <a:buClr>
                <a:srgbClr val="FC0128"/>
              </a:buClr>
              <a:buSzPct val="150000"/>
              <a:buFontTx/>
              <a:buChar char="•"/>
              <a:defRPr/>
            </a:pPr>
            <a:r>
              <a:rPr lang="en-US" sz="3200" b="1" dirty="0" smtClean="0"/>
              <a:t>Environmental Impact</a:t>
            </a:r>
            <a:endParaRPr lang="en-US" sz="3200" b="1" dirty="0" smtClean="0">
              <a:latin typeface="Arial" pitchFamily="34" charset="0"/>
            </a:endParaRPr>
          </a:p>
          <a:p>
            <a:pPr marL="969963" lvl="1" indent="-512763">
              <a:lnSpc>
                <a:spcPct val="80000"/>
              </a:lnSpc>
              <a:spcBef>
                <a:spcPct val="65000"/>
              </a:spcBef>
              <a:buClr>
                <a:srgbClr val="FC0128"/>
              </a:buClr>
              <a:buSzPct val="150000"/>
              <a:buFontTx/>
              <a:buChar char="•"/>
              <a:defRPr/>
            </a:pPr>
            <a:r>
              <a:rPr lang="en-US" sz="3200" b="1" dirty="0" smtClean="0"/>
              <a:t>User Safety</a:t>
            </a:r>
          </a:p>
          <a:p>
            <a:pPr>
              <a:defRPr/>
            </a:pPr>
            <a:endParaRPr lang="en-US" dirty="0"/>
          </a:p>
        </p:txBody>
      </p:sp>
      <p:sp>
        <p:nvSpPr>
          <p:cNvPr id="6" name="Title 5"/>
          <p:cNvSpPr>
            <a:spLocks noGrp="1"/>
          </p:cNvSpPr>
          <p:nvPr>
            <p:ph type="ctrTitle" sz="quarter"/>
          </p:nvPr>
        </p:nvSpPr>
        <p:spPr>
          <a:xfrm>
            <a:off x="771525" y="533400"/>
            <a:ext cx="8743950" cy="1920875"/>
          </a:xfrm>
        </p:spPr>
        <p:txBody>
          <a:bodyPr/>
          <a:lstStyle/>
          <a:p>
            <a:pPr>
              <a:defRPr/>
            </a:pPr>
            <a:r>
              <a:rPr lang="en-US" sz="4400" kern="1200" dirty="0" smtClean="0">
                <a:effectLst>
                  <a:outerShdw blurRad="50800" dist="38100" algn="tr" rotWithShape="0">
                    <a:prstClr val="black">
                      <a:alpha val="40000"/>
                    </a:prstClr>
                  </a:outerShdw>
                </a:effectLst>
                <a:latin typeface="Times New Roman"/>
                <a:ea typeface="+mn-ea"/>
              </a:rPr>
              <a:t> </a:t>
            </a:r>
            <a:r>
              <a:rPr lang="en-US" sz="4400" kern="1200" dirty="0" smtClean="0">
                <a:solidFill>
                  <a:schemeClr val="folHlink"/>
                </a:solidFill>
                <a:effectLst>
                  <a:outerShdw blurRad="50800" dist="38100" algn="tr" rotWithShape="0">
                    <a:prstClr val="black">
                      <a:alpha val="40000"/>
                    </a:prstClr>
                  </a:outerShdw>
                </a:effectLst>
                <a:ea typeface="+mn-ea"/>
              </a:rPr>
              <a:t>Safety</a:t>
            </a:r>
            <a:r>
              <a:rPr lang="en-US" sz="3200" kern="1200" dirty="0" smtClean="0">
                <a:solidFill>
                  <a:schemeClr val="folHlink"/>
                </a:solidFill>
                <a:effectLst>
                  <a:outerShdw blurRad="50800" dist="38100" algn="tr" rotWithShape="0">
                    <a:prstClr val="black">
                      <a:alpha val="40000"/>
                    </a:prstClr>
                  </a:outerShdw>
                </a:effectLst>
                <a:ea typeface="+mn-ea"/>
              </a:rPr>
              <a:t/>
            </a:r>
            <a:br>
              <a:rPr lang="en-US" sz="3200" kern="1200" dirty="0" smtClean="0">
                <a:solidFill>
                  <a:schemeClr val="folHlink"/>
                </a:solidFill>
                <a:effectLst>
                  <a:outerShdw blurRad="50800" dist="38100" algn="tr" rotWithShape="0">
                    <a:prstClr val="black">
                      <a:alpha val="40000"/>
                    </a:prstClr>
                  </a:outerShdw>
                </a:effectLst>
                <a:ea typeface="+mn-ea"/>
              </a:rPr>
            </a:br>
            <a:endParaRPr lang="en-US" dirty="0" smtClean="0"/>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1181100" y="2209800"/>
            <a:ext cx="8002588" cy="3962400"/>
          </a:xfrm>
        </p:spPr>
        <p:txBody>
          <a:bodyPr lIns="90488" tIns="44450" rIns="90488" bIns="44450"/>
          <a:lstStyle/>
          <a:p>
            <a:pPr marL="450850" indent="-450850" eaLnBrk="1" hangingPunct="1">
              <a:buSzPct val="150000"/>
              <a:buFontTx/>
              <a:buChar char="•"/>
              <a:defRPr/>
            </a:pPr>
            <a:r>
              <a:rPr lang="en-US" b="1" dirty="0" smtClean="0"/>
              <a:t>The cumulative effect of the drug on the animal(s), such that the drug does not adversely affect the treated animal(s) </a:t>
            </a:r>
          </a:p>
          <a:p>
            <a:pPr marL="450850" indent="-450850" eaLnBrk="1" hangingPunct="1">
              <a:buSzPct val="150000"/>
              <a:buFontTx/>
              <a:buNone/>
              <a:defRPr/>
            </a:pPr>
            <a:endParaRPr lang="en-US" b="1" dirty="0" smtClean="0"/>
          </a:p>
        </p:txBody>
      </p:sp>
      <p:sp>
        <p:nvSpPr>
          <p:cNvPr id="16386" name="Rectangle 2"/>
          <p:cNvSpPr>
            <a:spLocks noGrp="1" noRot="1" noChangeArrowheads="1"/>
          </p:cNvSpPr>
          <p:nvPr>
            <p:ph type="title"/>
          </p:nvPr>
        </p:nvSpPr>
        <p:spPr>
          <a:xfrm>
            <a:off x="342900" y="838200"/>
            <a:ext cx="9753600" cy="1295400"/>
          </a:xfrm>
        </p:spPr>
        <p:txBody>
          <a:bodyPr lIns="90488" tIns="44450" rIns="90488" bIns="44450"/>
          <a:lstStyle/>
          <a:p>
            <a:pPr eaLnBrk="1" hangingPunct="1">
              <a:defRPr/>
            </a:pPr>
            <a:r>
              <a:rPr lang="en-US" sz="4800" dirty="0" smtClean="0">
                <a:solidFill>
                  <a:schemeClr val="folHlink"/>
                </a:solidFill>
              </a:rPr>
              <a:t>Target Animal Safety</a:t>
            </a:r>
          </a:p>
        </p:txBody>
      </p:sp>
    </p:spTree>
  </p:cSld>
  <p:clrMapOvr>
    <a:overrideClrMapping bg1="dk2" tx1="lt1" bg2="dk1" tx2="lt2" accent1="accent1" accent2="accent2" accent3="accent3" accent4="accent4" accent5="accent5" accent6="accent6" hlink="hlink" folHlink="folHlink"/>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Stream">
  <a:themeElements>
    <a:clrScheme name="1_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1_Stream">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cs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cs typeface="Arial" pitchFamily="34" charset="0"/>
          </a:defRPr>
        </a:defPPr>
      </a:lstStyle>
    </a:lnDef>
  </a:objectDefaults>
  <a:extraClrSchemeLst>
    <a:extraClrScheme>
      <a:clrScheme name="1_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1_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1_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1_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1_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1_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1_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1_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10.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11.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12.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13.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14.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15.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16.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17.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18.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19.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2.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20.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21.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3.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4.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5.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6.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7.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8.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ppt/theme/themeOverride9.xml><?xml version="1.0" encoding="utf-8"?>
<a:themeOverride xmlns:a="http://schemas.openxmlformats.org/drawingml/2006/main">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themeOverride>
</file>

<file path=docProps/app.xml><?xml version="1.0" encoding="utf-8"?>
<Properties xmlns="http://schemas.openxmlformats.org/officeDocument/2006/extended-properties" xmlns:vt="http://schemas.openxmlformats.org/officeDocument/2006/docPropsVTypes">
  <Template>Stream</Template>
  <TotalTime>3653321776</TotalTime>
  <Pages>37</Pages>
  <Words>668</Words>
  <Application>Microsoft Office PowerPoint</Application>
  <PresentationFormat>35mm Slides</PresentationFormat>
  <Paragraphs>104</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1_Stream</vt:lpstr>
      <vt:lpstr>PowerPoint Presentation</vt:lpstr>
      <vt:lpstr>Regulating Animal Drugs</vt:lpstr>
      <vt:lpstr>Defining Animal Drugs</vt:lpstr>
      <vt:lpstr> Approved Animal Drug </vt:lpstr>
      <vt:lpstr> Areas of Review  </vt:lpstr>
      <vt:lpstr>Defining Effectiveness</vt:lpstr>
      <vt:lpstr> Defining Safety</vt:lpstr>
      <vt:lpstr> Safety </vt:lpstr>
      <vt:lpstr>Target Animal Safety</vt:lpstr>
      <vt:lpstr>Human Food Safety </vt:lpstr>
      <vt:lpstr>Environmental Impact</vt:lpstr>
      <vt:lpstr>User Safety</vt:lpstr>
      <vt:lpstr>Manufacturing Chemistry</vt:lpstr>
      <vt:lpstr>Labeling </vt:lpstr>
      <vt:lpstr>All Other Information </vt:lpstr>
      <vt:lpstr>Example Approval Process: The United States Approach</vt:lpstr>
      <vt:lpstr>Example Approval Process: The United States Approach</vt:lpstr>
      <vt:lpstr>Example Approval Process: The United States Approach</vt:lpstr>
      <vt:lpstr>Example Approval Process: The United States Approach</vt:lpstr>
      <vt:lpstr>Example Approval Process: The United States Approach</vt:lpstr>
      <vt:lpstr>Additional Videos on Animal Drug Regulation Available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Regulating Animal Drugs</dc:title>
  <dc:subject>This presentation provides an overall  description of the review process used by the CVM for approving animal drugs.</dc:subject>
  <dc:creator>FDA/CVM/ONADE</dc:creator>
  <cp:keywords>Public health, approved animal drugs, effectiveness, target animal safety, human food safety, environmental impact, user safety, labeling, manufacturing chemistry</cp:keywords>
  <dc:description>All aspects of the review process for animal drugs including the following are included in this presentation:  Human Food Safety,  Toxicology, Residue Chemistry,  Microbial Food Safety, Target Animal Safety, Effectiveness , Manufacturing Chemistry , Environmental Impact, Labeling, and All Other Information</dc:description>
  <cp:lastModifiedBy>Almeter, Brian </cp:lastModifiedBy>
  <cp:revision>139</cp:revision>
  <cp:lastPrinted>1997-06-13T17:09:14Z</cp:lastPrinted>
  <dcterms:created xsi:type="dcterms:W3CDTF">1997-06-13T09:58:26Z</dcterms:created>
  <dcterms:modified xsi:type="dcterms:W3CDTF">2013-03-08T20:46:38Z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