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4" r:id="rId2"/>
    <p:sldId id="297" r:id="rId3"/>
    <p:sldId id="309" r:id="rId4"/>
    <p:sldId id="257" r:id="rId5"/>
    <p:sldId id="307" r:id="rId6"/>
    <p:sldId id="318" r:id="rId7"/>
    <p:sldId id="316" r:id="rId8"/>
    <p:sldId id="317" r:id="rId9"/>
    <p:sldId id="263" r:id="rId10"/>
    <p:sldId id="325" r:id="rId11"/>
    <p:sldId id="320" r:id="rId12"/>
    <p:sldId id="321" r:id="rId13"/>
    <p:sldId id="322" r:id="rId14"/>
    <p:sldId id="323" r:id="rId15"/>
    <p:sldId id="324" r:id="rId16"/>
    <p:sldId id="313" r:id="rId17"/>
    <p:sldId id="315" r:id="rId18"/>
    <p:sldId id="285" r:id="rId19"/>
    <p:sldId id="286" r:id="rId20"/>
    <p:sldId id="287" r:id="rId21"/>
    <p:sldId id="314" r:id="rId22"/>
    <p:sldId id="328" r:id="rId23"/>
    <p:sldId id="330"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6386" autoAdjust="0"/>
  </p:normalViewPr>
  <p:slideViewPr>
    <p:cSldViewPr>
      <p:cViewPr>
        <p:scale>
          <a:sx n="70" d="100"/>
          <a:sy n="70" d="100"/>
        </p:scale>
        <p:origin x="-1838" y="-230"/>
      </p:cViewPr>
      <p:guideLst>
        <p:guide orient="horz" pos="2160"/>
        <p:guide pos="2880"/>
      </p:guideLst>
    </p:cSldViewPr>
  </p:slideViewPr>
  <p:outlineViewPr>
    <p:cViewPr>
      <p:scale>
        <a:sx n="33" d="100"/>
        <a:sy n="33" d="100"/>
      </p:scale>
      <p:origin x="0" y="12024"/>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769ECE7-6079-4E56-B16C-2D82D7DF6C89}" type="slidenum">
              <a:rPr lang="en-US"/>
              <a:pPr>
                <a:defRPr/>
              </a:pPr>
              <a:t>‹#›</a:t>
            </a:fld>
            <a:endParaRPr lang="en-US"/>
          </a:p>
        </p:txBody>
      </p:sp>
    </p:spTree>
    <p:extLst>
      <p:ext uri="{BB962C8B-B14F-4D97-AF65-F5344CB8AC3E}">
        <p14:creationId xmlns:p14="http://schemas.microsoft.com/office/powerpoint/2010/main" val="36040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2BFBA99E-F570-40EB-A66F-28AABE14B48A}" type="slidenum">
              <a:rPr lang="en-US"/>
              <a:pPr>
                <a:defRPr/>
              </a:pPr>
              <a:t>‹#›</a:t>
            </a:fld>
            <a:endParaRPr lang="en-US"/>
          </a:p>
        </p:txBody>
      </p:sp>
    </p:spTree>
    <p:extLst>
      <p:ext uri="{BB962C8B-B14F-4D97-AF65-F5344CB8AC3E}">
        <p14:creationId xmlns:p14="http://schemas.microsoft.com/office/powerpoint/2010/main" val="318648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four images, each set into one corner of the slide. The top left image shows the CVM logo, a rendering of several agricultural animals and the CVM mission statement: Protecting Human and Animal Health. The top right image is of the head of a dairy cow. The bottom left image is of a common rooster in a pen. The bottom right image is of goat [GE?]</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EC0A12-B6AD-400B-9BCD-024D40AA5F5C}"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84D427-9B89-4CF5-BD0F-E95001646120}" type="slidenum">
              <a:rPr lang="en-US" smtClean="0"/>
              <a:pPr eaLnBrk="1" hangingPunct="1"/>
              <a:t>14</a:t>
            </a:fld>
            <a:endParaRPr lang="en-US" smtClean="0"/>
          </a:p>
        </p:txBody>
      </p:sp>
      <p:sp>
        <p:nvSpPr>
          <p:cNvPr id="35843" name="Rectangle 2"/>
          <p:cNvSpPr>
            <a:spLocks noGrp="1" noRot="1" noChangeAspect="1" noChangeArrowheads="1" noTextEdit="1"/>
          </p:cNvSpPr>
          <p:nvPr>
            <p:ph type="sldImg"/>
          </p:nvPr>
        </p:nvSpPr>
        <p:spPr>
          <a:xfrm>
            <a:off x="1144588" y="687388"/>
            <a:ext cx="4570412" cy="3427412"/>
          </a:xfrm>
          <a:ln/>
        </p:spPr>
      </p:sp>
      <p:sp>
        <p:nvSpPr>
          <p:cNvPr id="35844"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The slide contains two images. The bottom left image contains a collection of raw beef primals and subprimal cuts amidst several raw vegetables. The bottom right image contains a picture of a mid 20</a:t>
            </a:r>
            <a:r>
              <a:rPr lang="en-US" sz="1400" baseline="30000" smtClean="0"/>
              <a:t>th</a:t>
            </a:r>
            <a:r>
              <a:rPr lang="en-US" sz="1400" smtClean="0"/>
              <a:t> century milkman handcart containing three empty and three full milk jugs. Between the two images is a text box reading ““</a:t>
            </a:r>
            <a:r>
              <a:rPr lang="en-US" sz="1400" i="1" smtClean="0"/>
              <a:t>As safe as</a:t>
            </a:r>
            <a:r>
              <a:rPr lang="en-US" sz="1400" smtClean="0"/>
              <a:t> food we eat every day.”</a:t>
            </a:r>
          </a:p>
          <a:p>
            <a:pPr eaLnBrk="1" hangingPunct="1"/>
            <a:r>
              <a:rPr lang="en-US" sz="140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slide contains one image depicting a trotting calf.</a:t>
            </a: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4FB277-DB80-45DB-AF10-F2294B1A7EB6}" type="slidenum">
              <a:rPr lang="en-US" smtClean="0"/>
              <a:pPr eaLnBrk="1" hangingPunct="1"/>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52D734-6CDB-4021-9628-1EB8EDD41F38}" type="slidenum">
              <a:rPr lang="en-US" smtClean="0"/>
              <a:pPr eaLnBrk="1" hangingPunct="1"/>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321B2B-C1C4-4F12-847F-D8B516A2895E}" type="slidenum">
              <a:rPr lang="en-US" smtClean="0"/>
              <a:pPr eaLnBrk="1" hangingPunct="1"/>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contains an image of a Nature Biotechnology scientific journal cover. On the cover is an image of cloned cow.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4E57E6-8A10-4539-BD5A-6B8D1C976033}" type="slidenum">
              <a:rPr lang="en-US" smtClean="0"/>
              <a:pPr eaLnBrk="1" hangingPunct="1"/>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contains a clip art style rendering of a goat, knitting a spider web with spider silk the goat itself has produced. A spider hanging in front of the goat looks on in utter confusion.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CCA43F-2D26-4285-B313-CBDCFB20CF3B}" type="slidenum">
              <a:rPr lang="en-US" smtClean="0"/>
              <a:pPr eaLnBrk="1" hangingPunct="1"/>
              <a:t>20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slide contains one image of a school of GE GloFish.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slide contains the FDA logo and the CVM logo.</a:t>
            </a: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1E37B8-E5A4-4969-A576-919ED48FEAD9}" type="slidenum">
              <a:rPr lang="en-US" smtClean="0"/>
              <a:pPr eaLnBrk="1" hangingPunct="1"/>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slide contains four images. The bottom left image depicts a cave drawing by primitive man. The cave drawing indicates man’s attempt to domesticate or selectively breed livestock early in human civilization. The top left image depicts a Native American couple standing in front of a traditional teepee. The top middle image depicts an ancient Egyptian wall painting that shows a young Egyptian man tending to livestock. The top right image depicts another ancient Egyptian wall painting that depicts several </a:t>
            </a:r>
            <a:r>
              <a:rPr lang="en-US" dirty="0" err="1" smtClean="0"/>
              <a:t>Eqyptians</a:t>
            </a:r>
            <a:r>
              <a:rPr lang="en-US" dirty="0" smtClean="0"/>
              <a:t> tending to livestock. </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25711-A259-4407-A425-19D55A59C0E4}"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contains a stretched out right triangle that widens from a point into a cathetus (leg) of the triangle going from the left hand side to the right. The triangle widens to compliment the text beneath the triangle that states “Likelihood of Desired Genetic Outcome for Naturally Occurring Traits”.  In other words, the assisted reproductive technologies are arranged in increasing order of probability of obtaining the desired traits, from natural breeding to animal cloning.</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9A54AC-6665-494A-9121-3F046CCD4281}"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image in the top left is the same image from the previous slide. It is smaller, and placed in the corner. Below this image is a dotted line, dividing the slide into two parts. Below the dotted line is an image of a cartoon genetically engineered pig. She herself contains a stylized image of the molecular structure of DNA. Within the picture of the star is an image of a five-pointed star. The star indicates any genetic alteration with an intended purpose. The entire pig image represents a stylized version of any genetically engineered animal.</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A6A42E-7E7A-4BD7-A3AE-44B0E7BE0AC4}"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Two text boxes, shaded grey, separate the two concepts on this slide. On the left, assisted reproductive technologies (Accelerates the Introduction of </a:t>
            </a:r>
            <a:r>
              <a:rPr lang="en-US" i="1" smtClean="0"/>
              <a:t>Naturally Occurring Desirable Traits</a:t>
            </a:r>
            <a:r>
              <a:rPr lang="en-US" smtClean="0"/>
              <a:t> into Herds), sits next to the other box, genetic engineering (Introduces Specific, Desirable Traits That May Or May Not Be Naturally Occurring). </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D9F27-5CD4-4D41-89BD-141B3AAED363}"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contains three stylized valentine’s hearts next to the “natural breeding” text box. The molecular structure of DNA sits next to the “genetic engineering” text box. The images are meant to highlight the amount of precision desired when considering a risk evaluation for a novel biootechnology. Below the “genetic engineering” text box, are two arrows that point to two text boxes reading “animals with non-heritable constructs” and “GE animals with heritable constructs”.</a:t>
            </a: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11192D-9E93-4541-AE68-6A495316F737}"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1A3392-5BC8-4687-8A05-3B705B344868}" type="slidenum">
              <a:rPr lang="en-US" smtClean="0"/>
              <a:pPr eaLnBrk="1" hangingPunct="1"/>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slide contains two images: On the left is an image of two cloned cows, both of calf age. There is a red circle encompassing both of them. Below that image is a text box reading “</a:t>
            </a:r>
            <a:r>
              <a:rPr lang="en-US" sz="600" smtClean="0">
                <a:solidFill>
                  <a:schemeClr val="bg1"/>
                </a:solidFill>
                <a:latin typeface="Bremen Bd BT" pitchFamily="82" charset="0"/>
                <a:cs typeface="Arial" charset="0"/>
              </a:rPr>
              <a:t>Clones may be thought of as “Twins separated in time”. </a:t>
            </a:r>
            <a:r>
              <a:rPr lang="en-US" smtClean="0"/>
              <a:t>On the right is an image of a chimeric mouse (indicated by the hair color mosaicism). It too is encircled by a red circle. Below that image is a text box reading “</a:t>
            </a:r>
            <a:r>
              <a:rPr lang="en-US" sz="600" smtClean="0">
                <a:solidFill>
                  <a:schemeClr val="bg1"/>
                </a:solidFill>
                <a:latin typeface="Bremen Bd BT" pitchFamily="82" charset="0"/>
                <a:cs typeface="Arial" charset="0"/>
              </a:rPr>
              <a:t>GE animals have altered or additional genetic material.”</a:t>
            </a:r>
            <a:r>
              <a:rPr lang="en-US" smtClean="0"/>
              <a:t> Between the images is a “not equal to” sign. The images as a whole are meant to reinforce the concept that animal clones and GE animals do not occupy the same risk space, even if the GE animal is cloned.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D8FD1E-C011-488A-969C-5A8713843E52}" type="slidenum">
              <a:rPr lang="en-US" smtClean="0"/>
              <a:pPr eaLnBrk="1" hangingPunct="1"/>
              <a:t>12</a:t>
            </a:fld>
            <a:endParaRPr lang="en-US" smtClean="0"/>
          </a:p>
        </p:txBody>
      </p:sp>
      <p:sp>
        <p:nvSpPr>
          <p:cNvPr id="33795" name="Rectangle 2"/>
          <p:cNvSpPr>
            <a:spLocks noGrp="1" noRot="1" noChangeAspect="1" noChangeArrowheads="1" noTextEdit="1"/>
          </p:cNvSpPr>
          <p:nvPr>
            <p:ph type="sldImg"/>
          </p:nvPr>
        </p:nvSpPr>
        <p:spPr>
          <a:xfrm>
            <a:off x="1144588" y="687388"/>
            <a:ext cx="4570412" cy="3427412"/>
          </a:xfrm>
          <a:ln/>
        </p:spPr>
      </p:sp>
      <p:sp>
        <p:nvSpPr>
          <p:cNvPr id="33796"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Unicode MS" pitchFamily="34" charset="-128"/>
              </a:rPr>
              <a:t>This slide contains four images: On the top right is an image of a cloned cow. The bottom left is an image of five clones cattle eating at a trough. The middle image is of a cut of raw beef sirloin, and the remaining image is a still photo of drop of cow’s milk falling into a pool of milk.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3D02F0-C8BD-4C8D-AF61-8B72FF0A7CE5}"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slide contains two images: The top image is of a cloned calf lying with its head down on the ground. The bottom image is of a healthy adult cloned cow.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6A1CD-4E43-4EDD-AE5A-26FE15D28E9D}" type="slidenum">
              <a:rPr lang="en-US"/>
              <a:pPr>
                <a:defRPr/>
              </a:pPr>
              <a:t>‹#›</a:t>
            </a:fld>
            <a:endParaRPr lang="en-US"/>
          </a:p>
        </p:txBody>
      </p:sp>
    </p:spTree>
    <p:extLst>
      <p:ext uri="{BB962C8B-B14F-4D97-AF65-F5344CB8AC3E}">
        <p14:creationId xmlns:p14="http://schemas.microsoft.com/office/powerpoint/2010/main" val="39621674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8438B-6BDF-4BD1-B383-4259CBB1500D}" type="slidenum">
              <a:rPr lang="en-US"/>
              <a:pPr>
                <a:defRPr/>
              </a:pPr>
              <a:t>‹#›</a:t>
            </a:fld>
            <a:endParaRPr lang="en-US"/>
          </a:p>
        </p:txBody>
      </p:sp>
    </p:spTree>
    <p:extLst>
      <p:ext uri="{BB962C8B-B14F-4D97-AF65-F5344CB8AC3E}">
        <p14:creationId xmlns:p14="http://schemas.microsoft.com/office/powerpoint/2010/main" val="31204964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59216-FF69-4FDA-A15D-E525B031606B}" type="slidenum">
              <a:rPr lang="en-US"/>
              <a:pPr>
                <a:defRPr/>
              </a:pPr>
              <a:t>‹#›</a:t>
            </a:fld>
            <a:endParaRPr lang="en-US"/>
          </a:p>
        </p:txBody>
      </p:sp>
    </p:spTree>
    <p:extLst>
      <p:ext uri="{BB962C8B-B14F-4D97-AF65-F5344CB8AC3E}">
        <p14:creationId xmlns:p14="http://schemas.microsoft.com/office/powerpoint/2010/main" val="122901817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D5587-6E98-4A71-A929-51E8D146C67A}" type="slidenum">
              <a:rPr lang="en-US"/>
              <a:pPr>
                <a:defRPr/>
              </a:pPr>
              <a:t>‹#›</a:t>
            </a:fld>
            <a:endParaRPr lang="en-US"/>
          </a:p>
        </p:txBody>
      </p:sp>
    </p:spTree>
    <p:extLst>
      <p:ext uri="{BB962C8B-B14F-4D97-AF65-F5344CB8AC3E}">
        <p14:creationId xmlns:p14="http://schemas.microsoft.com/office/powerpoint/2010/main" val="376649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3DF3AA-572E-4F59-BC8B-4AF123E02DFF}" type="slidenum">
              <a:rPr lang="en-US"/>
              <a:pPr>
                <a:defRPr/>
              </a:pPr>
              <a:t>‹#›</a:t>
            </a:fld>
            <a:endParaRPr lang="en-US"/>
          </a:p>
        </p:txBody>
      </p:sp>
    </p:spTree>
    <p:extLst>
      <p:ext uri="{BB962C8B-B14F-4D97-AF65-F5344CB8AC3E}">
        <p14:creationId xmlns:p14="http://schemas.microsoft.com/office/powerpoint/2010/main" val="75960668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CF9B-6C77-4DA2-9B6E-A99FDE41790A}" type="slidenum">
              <a:rPr lang="en-US"/>
              <a:pPr>
                <a:defRPr/>
              </a:pPr>
              <a:t>‹#›</a:t>
            </a:fld>
            <a:endParaRPr lang="en-US"/>
          </a:p>
        </p:txBody>
      </p:sp>
    </p:spTree>
    <p:extLst>
      <p:ext uri="{BB962C8B-B14F-4D97-AF65-F5344CB8AC3E}">
        <p14:creationId xmlns:p14="http://schemas.microsoft.com/office/powerpoint/2010/main" val="17508108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05133-4657-4581-AEDC-E7B5CCEED6BA}" type="slidenum">
              <a:rPr lang="en-US"/>
              <a:pPr>
                <a:defRPr/>
              </a:pPr>
              <a:t>‹#›</a:t>
            </a:fld>
            <a:endParaRPr lang="en-US"/>
          </a:p>
        </p:txBody>
      </p:sp>
    </p:spTree>
    <p:extLst>
      <p:ext uri="{BB962C8B-B14F-4D97-AF65-F5344CB8AC3E}">
        <p14:creationId xmlns:p14="http://schemas.microsoft.com/office/powerpoint/2010/main" val="51009200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C64A6A-7D35-4AE6-A54F-484BEC4F618B}" type="slidenum">
              <a:rPr lang="en-US"/>
              <a:pPr>
                <a:defRPr/>
              </a:pPr>
              <a:t>‹#›</a:t>
            </a:fld>
            <a:endParaRPr lang="en-US"/>
          </a:p>
        </p:txBody>
      </p:sp>
    </p:spTree>
    <p:extLst>
      <p:ext uri="{BB962C8B-B14F-4D97-AF65-F5344CB8AC3E}">
        <p14:creationId xmlns:p14="http://schemas.microsoft.com/office/powerpoint/2010/main" val="212951244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7F7B89-6FD1-43C2-B8F5-1F2FA25731CD}" type="slidenum">
              <a:rPr lang="en-US"/>
              <a:pPr>
                <a:defRPr/>
              </a:pPr>
              <a:t>‹#›</a:t>
            </a:fld>
            <a:endParaRPr lang="en-US"/>
          </a:p>
        </p:txBody>
      </p:sp>
    </p:spTree>
    <p:extLst>
      <p:ext uri="{BB962C8B-B14F-4D97-AF65-F5344CB8AC3E}">
        <p14:creationId xmlns:p14="http://schemas.microsoft.com/office/powerpoint/2010/main" val="38742597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0A4E40-534C-42CC-A1A9-126AB8F74040}" type="slidenum">
              <a:rPr lang="en-US"/>
              <a:pPr>
                <a:defRPr/>
              </a:pPr>
              <a:t>‹#›</a:t>
            </a:fld>
            <a:endParaRPr lang="en-US"/>
          </a:p>
        </p:txBody>
      </p:sp>
    </p:spTree>
    <p:extLst>
      <p:ext uri="{BB962C8B-B14F-4D97-AF65-F5344CB8AC3E}">
        <p14:creationId xmlns:p14="http://schemas.microsoft.com/office/powerpoint/2010/main" val="361844493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335242-CA0D-418D-9723-1120A24B9557}" type="slidenum">
              <a:rPr lang="en-US"/>
              <a:pPr>
                <a:defRPr/>
              </a:pPr>
              <a:t>‹#›</a:t>
            </a:fld>
            <a:endParaRPr lang="en-US"/>
          </a:p>
        </p:txBody>
      </p:sp>
    </p:spTree>
    <p:extLst>
      <p:ext uri="{BB962C8B-B14F-4D97-AF65-F5344CB8AC3E}">
        <p14:creationId xmlns:p14="http://schemas.microsoft.com/office/powerpoint/2010/main" val="320869606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11AA5-E521-421B-AF49-83C68FEE548D}" type="slidenum">
              <a:rPr lang="en-US"/>
              <a:pPr>
                <a:defRPr/>
              </a:pPr>
              <a:t>‹#›</a:t>
            </a:fld>
            <a:endParaRPr lang="en-US"/>
          </a:p>
        </p:txBody>
      </p:sp>
    </p:spTree>
    <p:extLst>
      <p:ext uri="{BB962C8B-B14F-4D97-AF65-F5344CB8AC3E}">
        <p14:creationId xmlns:p14="http://schemas.microsoft.com/office/powerpoint/2010/main" val="8860767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9AAC1D94-FA4D-4AB2-AEE1-2D8F23560B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da.gov/AnimalVeterinary/SafetyHealth/AnimalCloning/default.htm" TargetMode="External"/><Relationship Id="rId2" Type="http://schemas.openxmlformats.org/officeDocument/2006/relationships/hyperlink" Target="http://www.fda.gov/animalveterinary/developmentapprovalprocess/geneticengineering/geneticallyengineeredanimals/default.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6950"/>
            <a:ext cx="1752600" cy="1593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There are four images, each set into one corner of the slide. The top left image shows the CVM logo, a rendering of several agricultural animals and the CVM mission statement: Protecting Human and Animal Health. The top right image is of the head of a dairy cow. The bottom left image is of a common rooster in a pen. The bottom right image is of goa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1676400" cy="2438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subTitle" idx="1"/>
          </p:nvPr>
        </p:nvSpPr>
        <p:spPr>
          <a:xfrm>
            <a:off x="1371600" y="3886200"/>
            <a:ext cx="6400800" cy="2133600"/>
          </a:xfrm>
        </p:spPr>
        <p:txBody>
          <a:bodyPr/>
          <a:lstStyle/>
          <a:p>
            <a:pPr eaLnBrk="1" hangingPunct="1"/>
            <a:r>
              <a:rPr lang="en-US" sz="2800" smtClean="0">
                <a:latin typeface="Calibri" pitchFamily="34" charset="0"/>
              </a:rPr>
              <a:t>Eric Schulze, PhD</a:t>
            </a:r>
          </a:p>
          <a:p>
            <a:pPr eaLnBrk="1" hangingPunct="1"/>
            <a:r>
              <a:rPr lang="en-US" sz="2400" smtClean="0">
                <a:latin typeface="Calibri" pitchFamily="34" charset="0"/>
              </a:rPr>
              <a:t>Animal Biotechnology Interdisciplinary Group</a:t>
            </a:r>
          </a:p>
          <a:p>
            <a:pPr eaLnBrk="1" hangingPunct="1"/>
            <a:r>
              <a:rPr lang="en-US" sz="2400" smtClean="0">
                <a:latin typeface="Calibri" pitchFamily="34" charset="0"/>
              </a:rPr>
              <a:t>Center for Veterinary Medicine</a:t>
            </a:r>
          </a:p>
          <a:p>
            <a:pPr eaLnBrk="1" hangingPunct="1"/>
            <a:r>
              <a:rPr lang="en-US" sz="2400" smtClean="0">
                <a:latin typeface="Calibri" pitchFamily="34" charset="0"/>
              </a:rPr>
              <a:t>U.S. Food and Drug Administration</a:t>
            </a:r>
          </a:p>
          <a:p>
            <a:pPr eaLnBrk="1" hangingPunct="1"/>
            <a:endParaRPr lang="en-US" sz="2400" smtClean="0">
              <a:latin typeface="Calibri" pitchFamily="34" charset="0"/>
            </a:endParaRPr>
          </a:p>
        </p:txBody>
      </p:sp>
      <p:sp>
        <p:nvSpPr>
          <p:cNvPr id="2050" name="Rectangle 2"/>
          <p:cNvSpPr>
            <a:spLocks noGrp="1" noChangeArrowheads="1"/>
          </p:cNvSpPr>
          <p:nvPr>
            <p:ph type="ctrTitle"/>
          </p:nvPr>
        </p:nvSpPr>
        <p:spPr>
          <a:xfrm>
            <a:off x="0" y="2130425"/>
            <a:ext cx="9144000" cy="1470025"/>
          </a:xfrm>
        </p:spPr>
        <p:txBody>
          <a:bodyPr/>
          <a:lstStyle/>
          <a:p>
            <a:pPr eaLnBrk="1" hangingPunct="1"/>
            <a:r>
              <a:rPr lang="en-US" sz="4000" b="1" dirty="0" smtClean="0">
                <a:latin typeface="Calibri" pitchFamily="34" charset="0"/>
              </a:rPr>
              <a:t>Regulation of Animal Biotechnology at FDA: An Overview</a:t>
            </a:r>
          </a:p>
        </p:txBody>
      </p:sp>
      <p:pic>
        <p:nvPicPr>
          <p:cNvPr id="2054" name="Picture 6" descr="c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3375"/>
            <a:ext cx="1419225" cy="1524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8" descr="Center for Veterinary Medic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1613"/>
            <a:ext cx="2286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570038"/>
            <a:ext cx="8229600" cy="4525962"/>
          </a:xfrm>
        </p:spPr>
        <p:txBody>
          <a:bodyPr/>
          <a:lstStyle/>
          <a:p>
            <a:pPr marL="609600" indent="-609600" eaLnBrk="1" hangingPunct="1">
              <a:buFontTx/>
              <a:buAutoNum type="arabicPeriod"/>
            </a:pPr>
            <a:r>
              <a:rPr lang="en-US" b="1" dirty="0" smtClean="0">
                <a:solidFill>
                  <a:srgbClr val="C0C0C0"/>
                </a:solidFill>
                <a:latin typeface="Calibri" pitchFamily="34" charset="0"/>
              </a:rPr>
              <a:t>Overview of Animal Biotechnology</a:t>
            </a:r>
          </a:p>
          <a:p>
            <a:pPr marL="609600" indent="-609600" eaLnBrk="1" hangingPunct="1"/>
            <a:r>
              <a:rPr lang="en-US" b="1" dirty="0" smtClean="0">
                <a:solidFill>
                  <a:srgbClr val="C0C0C0"/>
                </a:solidFill>
                <a:latin typeface="Calibri" pitchFamily="34" charset="0"/>
              </a:rPr>
              <a:t>Introduction - Animal Biotechnology</a:t>
            </a:r>
          </a:p>
          <a:p>
            <a:pPr marL="609600" indent="-609600" eaLnBrk="1" hangingPunct="1"/>
            <a:r>
              <a:rPr lang="en-US" b="1" dirty="0" smtClean="0">
                <a:latin typeface="Calibri" pitchFamily="34" charset="0"/>
              </a:rPr>
              <a:t>Animal Cloning</a:t>
            </a:r>
          </a:p>
          <a:p>
            <a:pPr marL="609600" indent="-609600" eaLnBrk="1" hangingPunct="1"/>
            <a:r>
              <a:rPr lang="en-US" b="1" dirty="0" smtClean="0">
                <a:solidFill>
                  <a:srgbClr val="C0C0C0"/>
                </a:solidFill>
                <a:latin typeface="Calibri" pitchFamily="34" charset="0"/>
              </a:rPr>
              <a:t>Genetically Engineered (GE) Animals</a:t>
            </a:r>
          </a:p>
          <a:p>
            <a:pPr marL="609600" indent="-609600" eaLnBrk="1" hangingPunct="1">
              <a:buFontTx/>
              <a:buNone/>
            </a:pPr>
            <a:endParaRPr lang="en-US" b="1" dirty="0" smtClean="0">
              <a:solidFill>
                <a:srgbClr val="C0C0C0"/>
              </a:solidFill>
              <a:latin typeface="Calibri" pitchFamily="34"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12"/>
          <p:cNvSpPr txBox="1">
            <a:spLocks noChangeArrowheads="1"/>
          </p:cNvSpPr>
          <p:nvPr/>
        </p:nvSpPr>
        <p:spPr bwMode="auto">
          <a:xfrm>
            <a:off x="571500" y="5410200"/>
            <a:ext cx="8001000" cy="85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chemeClr val="tx1"/>
              </a:buClr>
              <a:buSzPct val="70000"/>
              <a:buFont typeface="Wingdings" pitchFamily="2" charset="2"/>
              <a:buNone/>
            </a:pPr>
            <a:r>
              <a:rPr lang="en-US" sz="2400">
                <a:latin typeface="Bremen Bd BT" pitchFamily="82" charset="0"/>
                <a:cs typeface="Arial" charset="0"/>
              </a:rPr>
              <a:t>GE animals can be produced via NT, </a:t>
            </a:r>
            <a:r>
              <a:rPr lang="en-US" sz="2400" b="1" i="1">
                <a:latin typeface="Bremen Bd BT" pitchFamily="82" charset="0"/>
                <a:cs typeface="Arial" charset="0"/>
              </a:rPr>
              <a:t>but for regulatory purposes</a:t>
            </a:r>
            <a:r>
              <a:rPr lang="en-US" sz="2400">
                <a:latin typeface="Bremen Bd BT" pitchFamily="82" charset="0"/>
                <a:cs typeface="Arial" charset="0"/>
              </a:rPr>
              <a:t>, are considered as "GE" not "clones“.</a:t>
            </a:r>
            <a:endParaRPr lang="en-US" sz="2800">
              <a:latin typeface="Bremen Bd BT" pitchFamily="82" charset="0"/>
              <a:cs typeface="Arial" charset="0"/>
            </a:endParaRPr>
          </a:p>
        </p:txBody>
      </p:sp>
      <p:grpSp>
        <p:nvGrpSpPr>
          <p:cNvPr id="12292" name="Group 4" descr="o 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o The slide reads:&#10;§ Clones may be thought of as “Twins separated in time”. &#10;§ GE animals have altered or additional genetic material.&#10;§ GE animals can be produced via NT, but for regulatory purposes, are considered as &quot;GE&quot; not &quot;clones“."/>
          <p:cNvGrpSpPr>
            <a:grpSpLocks/>
          </p:cNvGrpSpPr>
          <p:nvPr/>
        </p:nvGrpSpPr>
        <p:grpSpPr bwMode="auto">
          <a:xfrm>
            <a:off x="509588" y="1241425"/>
            <a:ext cx="8229600" cy="3930650"/>
            <a:chOff x="510013" y="1242218"/>
            <a:chExt cx="8229600" cy="3930650"/>
          </a:xfrm>
        </p:grpSpPr>
        <p:grpSp>
          <p:nvGrpSpPr>
            <p:cNvPr id="12294" name="Group 2" descr="The slide contains two images: On the left is an image of two cloned cows, both of calf age. There is a red circle encompassing both of them. On the right is an image of a chimeric mouse (indicated by the hair color mosaicism). It too is encircled by a red circle. Between the image is a “not equal to” sign. The images as a whole are meant to reinforce the concept that animal clones and GE animals do not occupy the same risk space, even if the GE animal is cloned.&#10;"/>
            <p:cNvGrpSpPr>
              <a:grpSpLocks/>
            </p:cNvGrpSpPr>
            <p:nvPr/>
          </p:nvGrpSpPr>
          <p:grpSpPr bwMode="auto">
            <a:xfrm>
              <a:off x="586213" y="1242218"/>
              <a:ext cx="7772400" cy="2667000"/>
              <a:chOff x="609600" y="1219200"/>
              <a:chExt cx="7772400" cy="2667000"/>
            </a:xfrm>
          </p:grpSpPr>
          <p:sp>
            <p:nvSpPr>
              <p:cNvPr id="12297" name="Rectangle 3" descr="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
              <p:cNvSpPr>
                <a:spLocks noChangeArrowheads="1"/>
              </p:cNvSpPr>
              <p:nvPr/>
            </p:nvSpPr>
            <p:spPr bwMode="auto">
              <a:xfrm>
                <a:off x="4267200" y="22098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6000">
                    <a:solidFill>
                      <a:srgbClr val="FF3300"/>
                    </a:solidFill>
                    <a:cs typeface="Arial" charset="0"/>
                  </a:rPr>
                  <a:t>≠</a:t>
                </a:r>
              </a:p>
            </p:txBody>
          </p:sp>
          <p:grpSp>
            <p:nvGrpSpPr>
              <p:cNvPr id="12298" name="Group 4" descr="The slide contains two images: On the left is an image of two cloned cows, both of calf age. There is a red circle encompassing both of them. On the right is an image of a chimeric mouse (indicated by the hair color mosaicism). It too is encircled by a red circle. Between the image is a “not equal to” sign. The images as a whole are meant to reinforce the concept that animal clones and GE animals do not occupy the same risk space, even if the GE animal is cloned.&#10;"/>
              <p:cNvGrpSpPr>
                <a:grpSpLocks/>
              </p:cNvGrpSpPr>
              <p:nvPr/>
            </p:nvGrpSpPr>
            <p:grpSpPr bwMode="auto">
              <a:xfrm>
                <a:off x="609600" y="1219200"/>
                <a:ext cx="3200400" cy="2667000"/>
                <a:chOff x="384" y="768"/>
                <a:chExt cx="2016" cy="1680"/>
              </a:xfrm>
            </p:grpSpPr>
            <p:pic>
              <p:nvPicPr>
                <p:cNvPr id="12302" name="Picture 5" descr="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056"/>
                  <a:ext cx="1968" cy="11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6"/>
                <p:cNvSpPr>
                  <a:spLocks noChangeArrowheads="1"/>
                </p:cNvSpPr>
                <p:nvPr/>
              </p:nvSpPr>
              <p:spPr bwMode="auto">
                <a:xfrm>
                  <a:off x="384" y="768"/>
                  <a:ext cx="2016" cy="168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299" name="Group 7"/>
              <p:cNvGrpSpPr>
                <a:grpSpLocks/>
              </p:cNvGrpSpPr>
              <p:nvPr/>
            </p:nvGrpSpPr>
            <p:grpSpPr bwMode="auto">
              <a:xfrm>
                <a:off x="5486400" y="1295400"/>
                <a:ext cx="2895600" cy="2514600"/>
                <a:chOff x="3456" y="816"/>
                <a:chExt cx="1824" cy="1584"/>
              </a:xfrm>
            </p:grpSpPr>
            <p:pic>
              <p:nvPicPr>
                <p:cNvPr id="12300" name="Picture 8" descr="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039"/>
                  <a:ext cx="1392" cy="10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1" name="Oval 9"/>
                <p:cNvSpPr>
                  <a:spLocks noChangeArrowheads="1"/>
                </p:cNvSpPr>
                <p:nvPr/>
              </p:nvSpPr>
              <p:spPr bwMode="auto">
                <a:xfrm>
                  <a:off x="3456" y="816"/>
                  <a:ext cx="1824" cy="158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2295" name="Text Box 10" descr="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
            <p:cNvSpPr txBox="1">
              <a:spLocks noChangeArrowheads="1"/>
            </p:cNvSpPr>
            <p:nvPr/>
          </p:nvSpPr>
          <p:spPr bwMode="auto">
            <a:xfrm>
              <a:off x="5310613" y="3909218"/>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Bremen Bd BT" pitchFamily="82" charset="0"/>
                  <a:cs typeface="Arial" charset="0"/>
                </a:rPr>
                <a:t>GE animals have altered or additional genetic material.</a:t>
              </a:r>
            </a:p>
          </p:txBody>
        </p:sp>
        <p:sp>
          <p:nvSpPr>
            <p:cNvPr id="12296" name="Rectangle 11" descr="The slide contains two images: On the left is an image of two cloned cows, both of calf age. There is a red circle encompassing both of them. Below that image is a text box reading “Clones may be thought of as “Twins separated in time”. On the right is an image of a chimeric mouse (indicated by the hair color mosaicism). It too is encircled by a red circle. Below that image is a text box reading “GE animals have altered or additional genetic material.” Between the images is a “not equal to” sign. The images as a whole are meant to reinforce the concept that animal clones and GE animals do not occupy the same risk space, even if the GE animal is cloned.&#10;"/>
            <p:cNvSpPr>
              <a:spLocks noChangeArrowheads="1"/>
            </p:cNvSpPr>
            <p:nvPr/>
          </p:nvSpPr>
          <p:spPr bwMode="auto">
            <a:xfrm>
              <a:off x="510013" y="3985418"/>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solidFill>
                    <a:schemeClr val="tx2"/>
                  </a:solidFill>
                  <a:latin typeface="Bremen Bd BT" pitchFamily="82" charset="0"/>
                  <a:cs typeface="Arial" charset="0"/>
                </a:rPr>
                <a:t>Clones may be thought of as “Twins separated in time”.</a:t>
              </a:r>
              <a:r>
                <a:rPr lang="en-US">
                  <a:latin typeface="Bremen Bd BT" pitchFamily="82" charset="0"/>
                  <a:cs typeface="Arial" charset="0"/>
                </a:rPr>
                <a:t> </a:t>
              </a:r>
            </a:p>
          </p:txBody>
        </p:sp>
      </p:grpSp>
      <p:sp>
        <p:nvSpPr>
          <p:cNvPr id="12290" name="Rectangle 2"/>
          <p:cNvSpPr>
            <a:spLocks noGrp="1" noChangeArrowheads="1"/>
          </p:cNvSpPr>
          <p:nvPr>
            <p:ph type="title"/>
          </p:nvPr>
        </p:nvSpPr>
        <p:spPr/>
        <p:txBody>
          <a:bodyPr/>
          <a:lstStyle/>
          <a:p>
            <a:pPr eaLnBrk="1" hangingPunct="1"/>
            <a:r>
              <a:rPr lang="en-US" b="1" dirty="0" smtClean="0">
                <a:latin typeface="Calibri" pitchFamily="34" charset="0"/>
              </a:rPr>
              <a:t>Clones v GE Animals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o This slide contains four images: On the top right is an image of a cloned cow. The bottom left is an image of five clones cattle eating at a trough. The middle image is of a cut of raw beef sirloin, and the remaining image is a still photo of drop of cow’s milk falling into a pool of milk.&#10;o The slide reads:&#10;§ Food safety&#10;§ Animal health&#10;§ Weight of evidence evaluation"/>
          <p:cNvPicPr>
            <a:picLocks noChangeAspect="1" noChangeArrowheads="1"/>
          </p:cNvPicPr>
          <p:nvPr/>
        </p:nvPicPr>
        <p:blipFill>
          <a:blip r:embed="rId3">
            <a:extLst>
              <a:ext uri="{28A0092B-C50C-407E-A947-70E740481C1C}">
                <a14:useLocalDpi xmlns:a14="http://schemas.microsoft.com/office/drawing/2010/main" val="0"/>
              </a:ext>
            </a:extLst>
          </a:blip>
          <a:srcRect l="10863" t="16284" r="1573" b="10097"/>
          <a:stretch>
            <a:fillRect/>
          </a:stretch>
        </p:blipFill>
        <p:spPr bwMode="auto">
          <a:xfrm>
            <a:off x="7073900" y="5091113"/>
            <a:ext cx="1398588" cy="14620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raw ste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021138"/>
            <a:ext cx="2187575" cy="13890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This slide contains four images: On the top right is an image of a cloned cow. The bottom left is an image of five clones cattle eating at a trough. The middle image is of a cut of raw beef sirloin, and the remaining image is a still photo of drop of cow’s milk falling into a pool of milk.&#10;"/>
          <p:cNvPicPr>
            <a:picLocks noChangeAspect="1" noChangeArrowheads="1"/>
          </p:cNvPicPr>
          <p:nvPr/>
        </p:nvPicPr>
        <p:blipFill>
          <a:blip r:embed="rId5">
            <a:extLst>
              <a:ext uri="{28A0092B-C50C-407E-A947-70E740481C1C}">
                <a14:useLocalDpi xmlns:a14="http://schemas.microsoft.com/office/drawing/2010/main" val="0"/>
              </a:ext>
            </a:extLst>
          </a:blip>
          <a:srcRect l="3766"/>
          <a:stretch>
            <a:fillRect/>
          </a:stretch>
        </p:blipFill>
        <p:spPr bwMode="auto">
          <a:xfrm>
            <a:off x="914400" y="4191000"/>
            <a:ext cx="3894138" cy="21510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3"/>
          <p:cNvSpPr>
            <a:spLocks noGrp="1" noChangeArrowheads="1"/>
          </p:cNvSpPr>
          <p:nvPr>
            <p:ph type="body" idx="1"/>
          </p:nvPr>
        </p:nvSpPr>
        <p:spPr>
          <a:xfrm>
            <a:off x="636588" y="1968500"/>
            <a:ext cx="7897812" cy="4279900"/>
          </a:xfrm>
        </p:spPr>
        <p:txBody>
          <a:bodyPr/>
          <a:lstStyle/>
          <a:p>
            <a:pPr eaLnBrk="1" hangingPunct="1"/>
            <a:r>
              <a:rPr lang="en-US" sz="3700" smtClean="0"/>
              <a:t>Food safety</a:t>
            </a:r>
          </a:p>
          <a:p>
            <a:pPr eaLnBrk="1" hangingPunct="1"/>
            <a:r>
              <a:rPr lang="en-US" sz="3700" smtClean="0"/>
              <a:t>Animal health</a:t>
            </a:r>
          </a:p>
          <a:p>
            <a:pPr eaLnBrk="1" hangingPunct="1"/>
            <a:r>
              <a:rPr lang="en-US" sz="3700" smtClean="0"/>
              <a:t>Weight of evidence evaluation</a:t>
            </a:r>
          </a:p>
        </p:txBody>
      </p:sp>
      <p:pic>
        <p:nvPicPr>
          <p:cNvPr id="13316" name="Picture 4" descr="c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525" y="152400"/>
            <a:ext cx="1870075" cy="27670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457200" y="274638"/>
            <a:ext cx="7467600" cy="1706562"/>
          </a:xfrm>
        </p:spPr>
        <p:txBody>
          <a:bodyPr/>
          <a:lstStyle/>
          <a:p>
            <a:pPr eaLnBrk="1" hangingPunct="1"/>
            <a:r>
              <a:rPr lang="en-US" b="1" smtClean="0">
                <a:latin typeface="Calibri" pitchFamily="34" charset="0"/>
              </a:rPr>
              <a:t>Animal Cloning- </a:t>
            </a:r>
            <a:br>
              <a:rPr lang="en-US" b="1" smtClean="0">
                <a:latin typeface="Calibri" pitchFamily="34" charset="0"/>
              </a:rPr>
            </a:br>
            <a:r>
              <a:rPr lang="en-US" b="1" smtClean="0">
                <a:latin typeface="Calibri" pitchFamily="34" charset="0"/>
              </a:rPr>
              <a:t>FDA Risk Assessment</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ow"/>
          <p:cNvPicPr>
            <a:picLocks noChangeAspect="1" noChangeArrowheads="1"/>
          </p:cNvPicPr>
          <p:nvPr/>
        </p:nvPicPr>
        <p:blipFill>
          <a:blip r:embed="rId3">
            <a:extLst>
              <a:ext uri="{28A0092B-C50C-407E-A947-70E740481C1C}">
                <a14:useLocalDpi xmlns:a14="http://schemas.microsoft.com/office/drawing/2010/main" val="0"/>
              </a:ext>
            </a:extLst>
          </a:blip>
          <a:srcRect t="4868" b="7303"/>
          <a:stretch>
            <a:fillRect/>
          </a:stretch>
        </p:blipFill>
        <p:spPr bwMode="auto">
          <a:xfrm>
            <a:off x="6254750" y="4406900"/>
            <a:ext cx="2355850" cy="20701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The slide contains two images: The top image is of a cloned calf lying with its head down on the ground. The bottom image is of a healthy adult cloned cow.&#10;"/>
          <p:cNvPicPr>
            <a:picLocks noChangeAspect="1" noChangeArrowheads="1"/>
          </p:cNvPicPr>
          <p:nvPr/>
        </p:nvPicPr>
        <p:blipFill>
          <a:blip r:embed="rId4">
            <a:extLst>
              <a:ext uri="{28A0092B-C50C-407E-A947-70E740481C1C}">
                <a14:useLocalDpi xmlns:a14="http://schemas.microsoft.com/office/drawing/2010/main" val="0"/>
              </a:ext>
            </a:extLst>
          </a:blip>
          <a:srcRect l="4259" t="3918" b="11194"/>
          <a:stretch>
            <a:fillRect/>
          </a:stretch>
        </p:blipFill>
        <p:spPr bwMode="auto">
          <a:xfrm>
            <a:off x="6159500" y="1622425"/>
            <a:ext cx="2413000" cy="18081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3"/>
          <p:cNvSpPr>
            <a:spLocks noGrp="1" noChangeArrowheads="1"/>
          </p:cNvSpPr>
          <p:nvPr>
            <p:ph type="body" idx="1"/>
          </p:nvPr>
        </p:nvSpPr>
        <p:spPr>
          <a:xfrm>
            <a:off x="152400" y="1933575"/>
            <a:ext cx="7950200" cy="4391025"/>
          </a:xfrm>
        </p:spPr>
        <p:txBody>
          <a:bodyPr/>
          <a:lstStyle/>
          <a:p>
            <a:pPr eaLnBrk="1" hangingPunct="1">
              <a:lnSpc>
                <a:spcPct val="90000"/>
              </a:lnSpc>
            </a:pPr>
            <a:r>
              <a:rPr lang="en-US" sz="2600" smtClean="0"/>
              <a:t>Most adverse outcomes early in life</a:t>
            </a:r>
          </a:p>
          <a:p>
            <a:pPr eaLnBrk="1" hangingPunct="1">
              <a:lnSpc>
                <a:spcPct val="90000"/>
              </a:lnSpc>
              <a:buFontTx/>
              <a:buNone/>
            </a:pPr>
            <a:endParaRPr lang="en-US" sz="2000" smtClean="0"/>
          </a:p>
          <a:p>
            <a:pPr eaLnBrk="1" hangingPunct="1">
              <a:lnSpc>
                <a:spcPct val="90000"/>
              </a:lnSpc>
            </a:pPr>
            <a:r>
              <a:rPr lang="en-US" sz="2600" smtClean="0"/>
              <a:t>No unique risks;                                                                      Increased frequency</a:t>
            </a:r>
          </a:p>
          <a:p>
            <a:pPr eaLnBrk="1" hangingPunct="1">
              <a:lnSpc>
                <a:spcPct val="90000"/>
              </a:lnSpc>
              <a:buFontTx/>
              <a:buNone/>
            </a:pPr>
            <a:endParaRPr lang="en-US" sz="2000" smtClean="0"/>
          </a:p>
          <a:p>
            <a:pPr eaLnBrk="1" hangingPunct="1">
              <a:lnSpc>
                <a:spcPct val="90000"/>
              </a:lnSpc>
            </a:pPr>
            <a:r>
              <a:rPr lang="en-US" sz="2600" smtClean="0"/>
              <a:t>LOS seen in cattle and sheep</a:t>
            </a:r>
          </a:p>
          <a:p>
            <a:pPr lvl="1" eaLnBrk="1" hangingPunct="1">
              <a:lnSpc>
                <a:spcPct val="90000"/>
              </a:lnSpc>
            </a:pPr>
            <a:r>
              <a:rPr lang="en-US" sz="2600" smtClean="0"/>
              <a:t>Surrogate dams</a:t>
            </a:r>
          </a:p>
          <a:p>
            <a:pPr lvl="1" eaLnBrk="1" hangingPunct="1">
              <a:lnSpc>
                <a:spcPct val="90000"/>
              </a:lnSpc>
            </a:pPr>
            <a:r>
              <a:rPr lang="en-US" sz="2600" smtClean="0"/>
              <a:t>Clones</a:t>
            </a:r>
          </a:p>
          <a:p>
            <a:pPr lvl="1" eaLnBrk="1" hangingPunct="1">
              <a:lnSpc>
                <a:spcPct val="90000"/>
              </a:lnSpc>
              <a:buFontTx/>
              <a:buNone/>
            </a:pPr>
            <a:endParaRPr lang="en-US" sz="2000" smtClean="0"/>
          </a:p>
          <a:p>
            <a:pPr eaLnBrk="1" hangingPunct="1">
              <a:lnSpc>
                <a:spcPct val="90000"/>
              </a:lnSpc>
            </a:pPr>
            <a:r>
              <a:rPr lang="en-US" sz="2600" smtClean="0"/>
              <a:t>No apparent health risks after                                              juvenile period.</a:t>
            </a:r>
          </a:p>
        </p:txBody>
      </p:sp>
      <p:sp>
        <p:nvSpPr>
          <p:cNvPr id="14338" name="Rectangle 2"/>
          <p:cNvSpPr>
            <a:spLocks noGrp="1" noChangeArrowheads="1"/>
          </p:cNvSpPr>
          <p:nvPr>
            <p:ph type="title"/>
          </p:nvPr>
        </p:nvSpPr>
        <p:spPr>
          <a:xfrm>
            <a:off x="0" y="274638"/>
            <a:ext cx="9144000" cy="1143000"/>
          </a:xfrm>
        </p:spPr>
        <p:txBody>
          <a:bodyPr/>
          <a:lstStyle/>
          <a:p>
            <a:pPr eaLnBrk="1" hangingPunct="1"/>
            <a:r>
              <a:rPr lang="en-US" b="1" smtClean="0">
                <a:latin typeface="Calibri" pitchFamily="34" charset="0"/>
              </a:rPr>
              <a:t>Animal Cloning - RA Conclusions:</a:t>
            </a:r>
            <a:br>
              <a:rPr lang="en-US" b="1" smtClean="0">
                <a:latin typeface="Calibri" pitchFamily="34" charset="0"/>
              </a:rPr>
            </a:br>
            <a:r>
              <a:rPr lang="en-US" b="1" smtClean="0">
                <a:latin typeface="Calibri" pitchFamily="34" charset="0"/>
              </a:rPr>
              <a:t>Risks to Animals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The slide contains two images. The bottom left image contains a collection of raw beef primals and subprimal cuts amidst several raw vegetables. The bottom right image contains a picture of a mid 20th century milkman handcart containing three empty and three full milk jugs. Between the two images is a text box reading ““As safe as food we eat every day.”&#10;"/>
          <p:cNvPicPr>
            <a:picLocks noChangeAspect="1" noChangeArrowheads="1"/>
          </p:cNvPicPr>
          <p:nvPr/>
        </p:nvPicPr>
        <p:blipFill>
          <a:blip r:embed="rId3">
            <a:extLst>
              <a:ext uri="{28A0092B-C50C-407E-A947-70E740481C1C}">
                <a14:useLocalDpi xmlns:a14="http://schemas.microsoft.com/office/drawing/2010/main" val="0"/>
              </a:ext>
            </a:extLst>
          </a:blip>
          <a:srcRect t="11111" b="11111"/>
          <a:stretch>
            <a:fillRect/>
          </a:stretch>
        </p:blipFill>
        <p:spPr bwMode="auto">
          <a:xfrm>
            <a:off x="6927850" y="4622800"/>
            <a:ext cx="1581150" cy="18446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5365" name="Group 1" descr="The slide contains two images. The bottom left image contains a collection of raw beef primals and subprimal cuts amidst several raw vegetables. The bottom right image contains a picture of a mid 20th century milkman handcart containing three empty and three full milk jugs. Between the two images is a text box reading ““As safe as food we eat every day.”&#10;"/>
          <p:cNvGrpSpPr>
            <a:grpSpLocks/>
          </p:cNvGrpSpPr>
          <p:nvPr/>
        </p:nvGrpSpPr>
        <p:grpSpPr bwMode="auto">
          <a:xfrm>
            <a:off x="227013" y="4743450"/>
            <a:ext cx="6764337" cy="1801813"/>
            <a:chOff x="227013" y="4743450"/>
            <a:chExt cx="6764337" cy="1801813"/>
          </a:xfrm>
        </p:grpSpPr>
        <p:pic>
          <p:nvPicPr>
            <p:cNvPr id="15366" name="Picture 5" descr="The slide contains two images. The bottom left image contains a collection of raw beef primals and subprimal cuts amidst several raw vegetables. The bottom right image contains a picture of a mid 20th century milkman handcart containing three empty and three full milk jugs.&#10;"/>
            <p:cNvPicPr>
              <a:picLocks noChangeAspect="1" noChangeArrowheads="1"/>
            </p:cNvPicPr>
            <p:nvPr/>
          </p:nvPicPr>
          <p:blipFill>
            <a:blip r:embed="rId4" cstate="print">
              <a:extLst>
                <a:ext uri="{28A0092B-C50C-407E-A947-70E740481C1C}">
                  <a14:useLocalDpi xmlns:a14="http://schemas.microsoft.com/office/drawing/2010/main" val="0"/>
                </a:ext>
              </a:extLst>
            </a:blip>
            <a:srcRect l="2969"/>
            <a:stretch>
              <a:fillRect/>
            </a:stretch>
          </p:blipFill>
          <p:spPr bwMode="auto">
            <a:xfrm>
              <a:off x="227013" y="4743450"/>
              <a:ext cx="2435225" cy="18018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 Box 6"/>
            <p:cNvSpPr txBox="1">
              <a:spLocks noChangeArrowheads="1"/>
            </p:cNvSpPr>
            <p:nvPr/>
          </p:nvSpPr>
          <p:spPr bwMode="auto">
            <a:xfrm>
              <a:off x="2667000" y="4938713"/>
              <a:ext cx="4324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a:t>“</a:t>
              </a:r>
              <a:r>
                <a:rPr lang="en-US" sz="3200" i="1"/>
                <a:t>As safe as</a:t>
              </a:r>
              <a:r>
                <a:rPr lang="en-US" sz="3200"/>
                <a:t> food we eat every day”</a:t>
              </a:r>
            </a:p>
          </p:txBody>
        </p:sp>
      </p:grpSp>
      <p:sp>
        <p:nvSpPr>
          <p:cNvPr id="15363" name="Rectangle 3"/>
          <p:cNvSpPr>
            <a:spLocks noGrp="1" noChangeArrowheads="1"/>
          </p:cNvSpPr>
          <p:nvPr>
            <p:ph type="body" sz="half" idx="1"/>
          </p:nvPr>
        </p:nvSpPr>
        <p:spPr>
          <a:xfrm>
            <a:off x="0" y="1676400"/>
            <a:ext cx="9144000" cy="2438400"/>
          </a:xfrm>
        </p:spPr>
        <p:txBody>
          <a:bodyPr/>
          <a:lstStyle/>
          <a:p>
            <a:pPr eaLnBrk="1" hangingPunct="1">
              <a:lnSpc>
                <a:spcPct val="95000"/>
              </a:lnSpc>
            </a:pPr>
            <a:r>
              <a:rPr lang="en-US" sz="2400" b="1" smtClean="0"/>
              <a:t>Clones:</a:t>
            </a:r>
            <a:r>
              <a:rPr lang="en-US" sz="2400" smtClean="0"/>
              <a:t> Food from cattle, swine, and goat clones that meet federal and state requirements is </a:t>
            </a:r>
            <a:r>
              <a:rPr lang="en-US" sz="2400" i="1" smtClean="0"/>
              <a:t>as safe as </a:t>
            </a:r>
            <a:r>
              <a:rPr lang="en-US" sz="2400" smtClean="0"/>
              <a:t>food from conventional animals that meets the same requirements</a:t>
            </a:r>
          </a:p>
          <a:p>
            <a:pPr eaLnBrk="1" hangingPunct="1">
              <a:lnSpc>
                <a:spcPct val="95000"/>
              </a:lnSpc>
            </a:pPr>
            <a:endParaRPr lang="en-US" sz="2400" smtClean="0"/>
          </a:p>
          <a:p>
            <a:pPr eaLnBrk="1" hangingPunct="1">
              <a:lnSpc>
                <a:spcPct val="95000"/>
              </a:lnSpc>
            </a:pPr>
            <a:r>
              <a:rPr lang="en-US" sz="2400" b="1" smtClean="0"/>
              <a:t>Clone Progeny</a:t>
            </a:r>
            <a:r>
              <a:rPr lang="en-US" sz="2400" smtClean="0"/>
              <a:t>: Food from clone offspring poses no additional risk compared with food from other animals</a:t>
            </a:r>
          </a:p>
        </p:txBody>
      </p:sp>
      <p:sp>
        <p:nvSpPr>
          <p:cNvPr id="15362" name="Rectangle 2"/>
          <p:cNvSpPr>
            <a:spLocks noGrp="1" noChangeArrowheads="1"/>
          </p:cNvSpPr>
          <p:nvPr>
            <p:ph type="title"/>
          </p:nvPr>
        </p:nvSpPr>
        <p:spPr>
          <a:xfrm>
            <a:off x="0" y="274638"/>
            <a:ext cx="9144000" cy="1143000"/>
          </a:xfrm>
        </p:spPr>
        <p:txBody>
          <a:bodyPr/>
          <a:lstStyle/>
          <a:p>
            <a:pPr eaLnBrk="1" hangingPunct="1"/>
            <a:r>
              <a:rPr lang="en-US" b="1" smtClean="0">
                <a:latin typeface="Calibri" pitchFamily="34" charset="0"/>
              </a:rPr>
              <a:t>Animal Cloning - RA Conclusions: </a:t>
            </a:r>
            <a:br>
              <a:rPr lang="en-US" b="1" smtClean="0">
                <a:latin typeface="Calibri" pitchFamily="34" charset="0"/>
              </a:rPr>
            </a:br>
            <a:r>
              <a:rPr lang="en-US" b="1" smtClean="0">
                <a:latin typeface="Calibri" pitchFamily="34" charset="0"/>
              </a:rPr>
              <a:t>Food Consumption Risks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The slide contains one image depicting a trotting calf.&#10;"/>
          <p:cNvPicPr>
            <a:picLocks noChangeAspect="1" noChangeArrowheads="1"/>
          </p:cNvPicPr>
          <p:nvPr/>
        </p:nvPicPr>
        <p:blipFill>
          <a:blip r:embed="rId3">
            <a:extLst>
              <a:ext uri="{28A0092B-C50C-407E-A947-70E740481C1C}">
                <a14:useLocalDpi xmlns:a14="http://schemas.microsoft.com/office/drawing/2010/main" val="0"/>
              </a:ext>
            </a:extLst>
          </a:blip>
          <a:srcRect l="23215" t="6430" r="18750" b="3462"/>
          <a:stretch>
            <a:fillRect/>
          </a:stretch>
        </p:blipFill>
        <p:spPr bwMode="auto">
          <a:xfrm>
            <a:off x="7010400" y="4038600"/>
            <a:ext cx="1878013" cy="26304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body" idx="1"/>
          </p:nvPr>
        </p:nvSpPr>
        <p:spPr>
          <a:xfrm>
            <a:off x="381000" y="1295400"/>
            <a:ext cx="8001000" cy="4572000"/>
          </a:xfrm>
        </p:spPr>
        <p:txBody>
          <a:bodyPr/>
          <a:lstStyle/>
          <a:p>
            <a:pPr eaLnBrk="1" hangingPunct="1"/>
            <a:r>
              <a:rPr lang="en-US" sz="2800" smtClean="0"/>
              <a:t>Final release January 15, 2008</a:t>
            </a:r>
          </a:p>
          <a:p>
            <a:pPr lvl="1" eaLnBrk="1" hangingPunct="1"/>
            <a:r>
              <a:rPr lang="en-US" sz="2000" smtClean="0">
                <a:sym typeface="Wingdings" pitchFamily="2" charset="2"/>
              </a:rPr>
              <a:t>USG has no further scientific concerns</a:t>
            </a:r>
          </a:p>
          <a:p>
            <a:pPr lvl="1" eaLnBrk="1" hangingPunct="1"/>
            <a:endParaRPr lang="en-US" sz="2000" smtClean="0">
              <a:sym typeface="Wingdings" pitchFamily="2" charset="2"/>
            </a:endParaRPr>
          </a:p>
          <a:p>
            <a:pPr eaLnBrk="1" hangingPunct="1"/>
            <a:r>
              <a:rPr lang="en-US" sz="2800" smtClean="0">
                <a:sym typeface="Wingdings" pitchFamily="2" charset="2"/>
              </a:rPr>
              <a:t>USDA working with industry for “smooth and orderly market transition”</a:t>
            </a:r>
          </a:p>
          <a:p>
            <a:pPr lvl="1" eaLnBrk="1" hangingPunct="1"/>
            <a:r>
              <a:rPr lang="en-US" sz="2000" smtClean="0">
                <a:sym typeface="Wingdings" pitchFamily="2" charset="2"/>
              </a:rPr>
              <a:t>Continues voluntary moratorium on introduction of food from clones into food supply</a:t>
            </a:r>
          </a:p>
          <a:p>
            <a:pPr lvl="2" eaLnBrk="1" hangingPunct="1"/>
            <a:endParaRPr lang="en-US" sz="1800" smtClean="0">
              <a:sym typeface="Wingdings" pitchFamily="2" charset="2"/>
            </a:endParaRPr>
          </a:p>
          <a:p>
            <a:pPr lvl="1" eaLnBrk="1" hangingPunct="1"/>
            <a:r>
              <a:rPr lang="en-US" sz="2000" smtClean="0">
                <a:sym typeface="Wingdings" pitchFamily="2" charset="2"/>
              </a:rPr>
              <a:t>Supply chain management plan driven by industry</a:t>
            </a:r>
          </a:p>
          <a:p>
            <a:pPr lvl="1" eaLnBrk="1" hangingPunct="1">
              <a:buFontTx/>
              <a:buNone/>
            </a:pPr>
            <a:endParaRPr lang="en-US" sz="2000" smtClean="0"/>
          </a:p>
        </p:txBody>
      </p:sp>
      <p:sp>
        <p:nvSpPr>
          <p:cNvPr id="16386" name="Rectangle 2"/>
          <p:cNvSpPr>
            <a:spLocks noGrp="1" noChangeArrowheads="1"/>
          </p:cNvSpPr>
          <p:nvPr>
            <p:ph type="title"/>
          </p:nvPr>
        </p:nvSpPr>
        <p:spPr>
          <a:xfrm>
            <a:off x="0" y="76200"/>
            <a:ext cx="9144000" cy="1143000"/>
          </a:xfrm>
        </p:spPr>
        <p:txBody>
          <a:bodyPr/>
          <a:lstStyle/>
          <a:p>
            <a:pPr eaLnBrk="1" hangingPunct="1"/>
            <a:r>
              <a:rPr lang="en-US" b="1" smtClean="0">
                <a:latin typeface="Calibri" pitchFamily="34" charset="0"/>
              </a:rPr>
              <a:t>Animal Cloning - Current Status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1570038"/>
            <a:ext cx="8229600" cy="4525962"/>
          </a:xfrm>
        </p:spPr>
        <p:txBody>
          <a:bodyPr/>
          <a:lstStyle/>
          <a:p>
            <a:pPr marL="609600" indent="-609600" eaLnBrk="1" hangingPunct="1">
              <a:buFontTx/>
              <a:buAutoNum type="arabicPeriod"/>
            </a:pPr>
            <a:r>
              <a:rPr lang="en-US" b="1" dirty="0" smtClean="0">
                <a:solidFill>
                  <a:srgbClr val="C0C0C0"/>
                </a:solidFill>
                <a:latin typeface="Calibri" pitchFamily="34" charset="0"/>
              </a:rPr>
              <a:t>Overview of Animal Biotechnology</a:t>
            </a:r>
          </a:p>
          <a:p>
            <a:pPr marL="609600" indent="-609600" eaLnBrk="1" hangingPunct="1"/>
            <a:r>
              <a:rPr lang="en-US" b="1" dirty="0" smtClean="0">
                <a:solidFill>
                  <a:srgbClr val="C0C0C0"/>
                </a:solidFill>
                <a:latin typeface="Calibri" pitchFamily="34" charset="0"/>
              </a:rPr>
              <a:t>Introduction - Animal Biotechnology</a:t>
            </a:r>
          </a:p>
          <a:p>
            <a:pPr marL="609600" indent="-609600" eaLnBrk="1" hangingPunct="1"/>
            <a:r>
              <a:rPr lang="en-US" b="1" dirty="0" smtClean="0">
                <a:solidFill>
                  <a:srgbClr val="C0C0C0"/>
                </a:solidFill>
                <a:latin typeface="Calibri" pitchFamily="34" charset="0"/>
              </a:rPr>
              <a:t>Animal Cloning</a:t>
            </a:r>
          </a:p>
          <a:p>
            <a:pPr marL="609600" indent="-609600" eaLnBrk="1" hangingPunct="1"/>
            <a:r>
              <a:rPr lang="en-US" b="1" dirty="0" smtClean="0">
                <a:latin typeface="Calibri" pitchFamily="34" charset="0"/>
              </a:rPr>
              <a:t>Genetically Engineered (GE) Animals</a:t>
            </a:r>
          </a:p>
          <a:p>
            <a:pPr marL="609600" indent="-609600" eaLnBrk="1" hangingPunct="1">
              <a:buFontTx/>
              <a:buNone/>
            </a:pPr>
            <a:endParaRPr lang="en-US" b="1" dirty="0" smtClean="0">
              <a:latin typeface="Calibri" pitchFamily="34"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From Tools to Traits"/>
          <p:cNvGrpSpPr/>
          <p:nvPr/>
        </p:nvGrpSpPr>
        <p:grpSpPr>
          <a:xfrm>
            <a:off x="-76200" y="152400"/>
            <a:ext cx="9220200" cy="6705600"/>
            <a:chOff x="-76200" y="152400"/>
            <a:chExt cx="9220200" cy="6705600"/>
          </a:xfrm>
        </p:grpSpPr>
        <p:sp>
          <p:nvSpPr>
            <p:cNvPr id="90115" name="Line 3"/>
            <p:cNvSpPr>
              <a:spLocks noChangeShapeType="1"/>
            </p:cNvSpPr>
            <p:nvPr/>
          </p:nvSpPr>
          <p:spPr bwMode="auto">
            <a:xfrm>
              <a:off x="0" y="3581400"/>
              <a:ext cx="9144000"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35" name="Group 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GrpSpPr>
              <a:grpSpLocks/>
            </p:cNvGrpSpPr>
            <p:nvPr/>
          </p:nvGrpSpPr>
          <p:grpSpPr bwMode="auto">
            <a:xfrm>
              <a:off x="-76200" y="152400"/>
              <a:ext cx="9220200" cy="6705600"/>
              <a:chOff x="-76200" y="152400"/>
              <a:chExt cx="9220200" cy="6705600"/>
            </a:xfrm>
          </p:grpSpPr>
          <p:sp>
            <p:nvSpPr>
              <p:cNvPr id="18436" name="Rectangle 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52400" y="152400"/>
                <a:ext cx="5715000" cy="563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4000" b="1">
                    <a:solidFill>
                      <a:schemeClr val="tx2"/>
                    </a:solidFill>
                    <a:latin typeface="Calibri" pitchFamily="34" charset="0"/>
                  </a:rPr>
                  <a:t>From Tools to Traits………</a:t>
                </a:r>
              </a:p>
            </p:txBody>
          </p:sp>
          <p:grpSp>
            <p:nvGrpSpPr>
              <p:cNvPr id="18437" name="Group 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GrpSpPr>
                <a:grpSpLocks/>
              </p:cNvGrpSpPr>
              <p:nvPr/>
            </p:nvGrpSpPr>
            <p:grpSpPr bwMode="auto">
              <a:xfrm>
                <a:off x="-76200" y="228600"/>
                <a:ext cx="9220200" cy="6629400"/>
                <a:chOff x="0" y="228600"/>
                <a:chExt cx="9220200" cy="6629400"/>
              </a:xfrm>
            </p:grpSpPr>
            <p:sp>
              <p:nvSpPr>
                <p:cNvPr id="18438" name="Text Box 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txBox="1">
                  <a:spLocks noChangeArrowheads="1"/>
                </p:cNvSpPr>
                <p:nvPr/>
              </p:nvSpPr>
              <p:spPr bwMode="auto">
                <a:xfrm rot="-5400000">
                  <a:off x="-515937" y="1987550"/>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Calibri" pitchFamily="34" charset="0"/>
                      <a:cs typeface="Arial" charset="0"/>
                    </a:rPr>
                    <a:t>Agricultural</a:t>
                  </a:r>
                </a:p>
              </p:txBody>
            </p:sp>
            <p:sp>
              <p:nvSpPr>
                <p:cNvPr id="18439" name="Text Box 6"/>
                <p:cNvSpPr txBox="1">
                  <a:spLocks noChangeArrowheads="1"/>
                </p:cNvSpPr>
                <p:nvPr/>
              </p:nvSpPr>
              <p:spPr bwMode="auto">
                <a:xfrm rot="-5400000">
                  <a:off x="-998537" y="4732337"/>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Calibri" pitchFamily="34" charset="0"/>
                      <a:cs typeface="Arial" charset="0"/>
                    </a:rPr>
                    <a:t>Biomedical/High Value</a:t>
                  </a:r>
                </a:p>
              </p:txBody>
            </p:sp>
            <p:grpSp>
              <p:nvGrpSpPr>
                <p:cNvPr id="18440" name="Group 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GrpSpPr>
                  <a:grpSpLocks/>
                </p:cNvGrpSpPr>
                <p:nvPr/>
              </p:nvGrpSpPr>
              <p:grpSpPr bwMode="auto">
                <a:xfrm>
                  <a:off x="533400" y="228600"/>
                  <a:ext cx="8686800" cy="6629400"/>
                  <a:chOff x="533400" y="228600"/>
                  <a:chExt cx="8686800" cy="6629400"/>
                </a:xfrm>
              </p:grpSpPr>
              <p:sp>
                <p:nvSpPr>
                  <p:cNvPr id="18441" name="Line 4"/>
                  <p:cNvSpPr>
                    <a:spLocks noChangeShapeType="1"/>
                  </p:cNvSpPr>
                  <p:nvPr/>
                </p:nvSpPr>
                <p:spPr bwMode="auto">
                  <a:xfrm>
                    <a:off x="4343400" y="838200"/>
                    <a:ext cx="0" cy="601980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2" name="Group 7"/>
                  <p:cNvGrpSpPr>
                    <a:grpSpLocks/>
                  </p:cNvGrpSpPr>
                  <p:nvPr/>
                </p:nvGrpSpPr>
                <p:grpSpPr bwMode="auto">
                  <a:xfrm>
                    <a:off x="3352800" y="2690813"/>
                    <a:ext cx="2514600" cy="1693862"/>
                    <a:chOff x="2112" y="1695"/>
                    <a:chExt cx="1584" cy="1067"/>
                  </a:xfrm>
                </p:grpSpPr>
                <p:pic>
                  <p:nvPicPr>
                    <p:cNvPr id="18509" name="Picture 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1695"/>
                      <a:ext cx="1584"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0" name="Picture 9" descr="DNA drawi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016"/>
                      <a:ext cx="616" cy="22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22" name="AutoShape 10"/>
                    <p:cNvSpPr>
                      <a:spLocks noChangeArrowheads="1"/>
                    </p:cNvSpPr>
                    <p:nvPr/>
                  </p:nvSpPr>
                  <p:spPr bwMode="auto">
                    <a:xfrm>
                      <a:off x="3168" y="2016"/>
                      <a:ext cx="212" cy="201"/>
                    </a:xfrm>
                    <a:prstGeom prst="star5">
                      <a:avLst/>
                    </a:prstGeom>
                    <a:solidFill>
                      <a:srgbClr val="FFFF00"/>
                    </a:solidFill>
                    <a:ln w="28575">
                      <a:solidFill>
                        <a:schemeClr val="tx1"/>
                      </a:solidFill>
                      <a:miter lim="800000"/>
                      <a:headEnd/>
                      <a:tailEnd/>
                    </a:ln>
                    <a:effectLst/>
                    <a:extLst/>
                  </p:spPr>
                  <p:txBody>
                    <a:bodyPr wrap="none" anchor="ctr"/>
                    <a:lstStyle/>
                    <a:p>
                      <a:pPr>
                        <a:defRPr/>
                      </a:pPr>
                      <a:endParaRPr lang="en-US"/>
                    </a:p>
                  </p:txBody>
                </p:sp>
              </p:grpSp>
              <p:grpSp>
                <p:nvGrpSpPr>
                  <p:cNvPr id="18443" name="Group 11"/>
                  <p:cNvGrpSpPr>
                    <a:grpSpLocks/>
                  </p:cNvGrpSpPr>
                  <p:nvPr/>
                </p:nvGrpSpPr>
                <p:grpSpPr bwMode="auto">
                  <a:xfrm>
                    <a:off x="4495800" y="228600"/>
                    <a:ext cx="4724400" cy="3352800"/>
                    <a:chOff x="2832" y="144"/>
                    <a:chExt cx="2976" cy="2112"/>
                  </a:xfrm>
                </p:grpSpPr>
                <p:sp>
                  <p:nvSpPr>
                    <p:cNvPr id="18488" name="Oval 1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560" y="144"/>
                      <a:ext cx="912" cy="480"/>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Conformation</a:t>
                      </a:r>
                    </a:p>
                  </p:txBody>
                </p:sp>
                <p:sp>
                  <p:nvSpPr>
                    <p:cNvPr id="18489" name="Text Box 13"/>
                    <p:cNvSpPr txBox="1">
                      <a:spLocks noChangeArrowheads="1"/>
                    </p:cNvSpPr>
                    <p:nvPr/>
                  </p:nvSpPr>
                  <p:spPr bwMode="auto">
                    <a:xfrm>
                      <a:off x="4656" y="1200"/>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b="1">
                        <a:latin typeface="Calibri" pitchFamily="34" charset="0"/>
                        <a:cs typeface="Arial" charset="0"/>
                      </a:endParaRPr>
                    </a:p>
                  </p:txBody>
                </p:sp>
                <p:sp>
                  <p:nvSpPr>
                    <p:cNvPr id="18490" name="Oval 14"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2832" y="1152"/>
                      <a:ext cx="720" cy="480"/>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Meat/milk</a:t>
                      </a:r>
                    </a:p>
                    <a:p>
                      <a:pPr algn="ctr"/>
                      <a:r>
                        <a:rPr lang="en-US" sz="1600" b="1">
                          <a:latin typeface="Calibri" pitchFamily="34" charset="0"/>
                          <a:cs typeface="Arial" charset="0"/>
                        </a:rPr>
                        <a:t> quality</a:t>
                      </a:r>
                    </a:p>
                  </p:txBody>
                </p:sp>
                <p:sp>
                  <p:nvSpPr>
                    <p:cNvPr id="18491" name="Oval 1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560" y="1728"/>
                      <a:ext cx="1248" cy="528"/>
                    </a:xfrm>
                    <a:prstGeom prst="ellipse">
                      <a:avLst/>
                    </a:prstGeom>
                    <a:solidFill>
                      <a:srgbClr val="99CCFF"/>
                    </a:solidFill>
                    <a:ln w="9525">
                      <a:solidFill>
                        <a:schemeClr val="tx1"/>
                      </a:solidFill>
                      <a:round/>
                      <a:headEnd/>
                      <a:tailEnd/>
                    </a:ln>
                  </p:spPr>
                  <p:txBody>
                    <a:bodyPr wrap="none" anchor="ctr"/>
                    <a:lstStyle/>
                    <a:p>
                      <a:pPr algn="ctr"/>
                      <a:r>
                        <a:rPr lang="en-US" sz="1600" b="1">
                          <a:latin typeface="Calibri" pitchFamily="34" charset="0"/>
                          <a:cs typeface="Arial" charset="0"/>
                        </a:rPr>
                        <a:t>Environmental</a:t>
                      </a:r>
                    </a:p>
                    <a:p>
                      <a:pPr algn="ctr"/>
                      <a:r>
                        <a:rPr lang="en-US" sz="1600" b="1">
                          <a:latin typeface="Calibri" pitchFamily="34" charset="0"/>
                          <a:cs typeface="Arial" charset="0"/>
                        </a:rPr>
                        <a:t>Tolerance</a:t>
                      </a:r>
                    </a:p>
                  </p:txBody>
                </p:sp>
                <p:sp>
                  <p:nvSpPr>
                    <p:cNvPr id="18492" name="Oval 1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744" y="288"/>
                      <a:ext cx="864" cy="432"/>
                    </a:xfrm>
                    <a:prstGeom prst="ellipse">
                      <a:avLst/>
                    </a:prstGeom>
                    <a:solidFill>
                      <a:srgbClr val="99CCFF"/>
                    </a:solidFill>
                    <a:ln w="9525">
                      <a:solidFill>
                        <a:schemeClr val="tx1"/>
                      </a:solidFill>
                      <a:round/>
                      <a:headEnd/>
                      <a:tailEnd/>
                    </a:ln>
                  </p:spPr>
                  <p:txBody>
                    <a:bodyPr wrap="none" anchor="ctr"/>
                    <a:lstStyle/>
                    <a:p>
                      <a:pPr algn="ctr"/>
                      <a:r>
                        <a:rPr lang="en-US" sz="2000" b="1">
                          <a:latin typeface="Calibri" pitchFamily="34" charset="0"/>
                          <a:cs typeface="Arial" charset="0"/>
                        </a:rPr>
                        <a:t>↑</a:t>
                      </a:r>
                      <a:r>
                        <a:rPr lang="en-US" sz="1600" b="1">
                          <a:latin typeface="Calibri" pitchFamily="34" charset="0"/>
                          <a:cs typeface="Arial" charset="0"/>
                        </a:rPr>
                        <a:t> Productivity</a:t>
                      </a:r>
                    </a:p>
                  </p:txBody>
                </p:sp>
                <p:sp>
                  <p:nvSpPr>
                    <p:cNvPr id="18493" name="Oval 1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896" y="528"/>
                      <a:ext cx="864" cy="480"/>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Disease </a:t>
                      </a:r>
                    </a:p>
                    <a:p>
                      <a:pPr algn="ctr"/>
                      <a:r>
                        <a:rPr lang="en-US" sz="1600" b="1">
                          <a:latin typeface="Calibri" pitchFamily="34" charset="0"/>
                          <a:cs typeface="Arial" charset="0"/>
                        </a:rPr>
                        <a:t>resistance</a:t>
                      </a:r>
                    </a:p>
                  </p:txBody>
                </p:sp>
                <p:sp>
                  <p:nvSpPr>
                    <p:cNvPr id="18494" name="Oval 1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168" y="576"/>
                      <a:ext cx="816" cy="576"/>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Meat/milk</a:t>
                      </a:r>
                    </a:p>
                    <a:p>
                      <a:pPr algn="ctr"/>
                      <a:r>
                        <a:rPr lang="en-US" sz="1600" b="1">
                          <a:latin typeface="Calibri" pitchFamily="34" charset="0"/>
                          <a:cs typeface="Arial" charset="0"/>
                        </a:rPr>
                        <a:t> composition</a:t>
                      </a:r>
                    </a:p>
                  </p:txBody>
                </p:sp>
                <p:sp>
                  <p:nvSpPr>
                    <p:cNvPr id="18495" name="Oval 1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648" y="1728"/>
                      <a:ext cx="1104" cy="528"/>
                    </a:xfrm>
                    <a:prstGeom prst="ellipse">
                      <a:avLst/>
                    </a:prstGeom>
                    <a:solidFill>
                      <a:srgbClr val="99CCFF"/>
                    </a:solidFill>
                    <a:ln w="9525">
                      <a:solidFill>
                        <a:schemeClr val="tx1"/>
                      </a:solidFill>
                      <a:round/>
                      <a:headEnd/>
                      <a:tailEnd/>
                    </a:ln>
                  </p:spPr>
                  <p:txBody>
                    <a:bodyPr wrap="none" anchor="ctr"/>
                    <a:lstStyle/>
                    <a:p>
                      <a:pPr algn="ctr"/>
                      <a:r>
                        <a:rPr lang="en-US" sz="1600" b="1">
                          <a:latin typeface="Calibri" pitchFamily="34" charset="0"/>
                          <a:cs typeface="Arial" charset="0"/>
                        </a:rPr>
                        <a:t>Environmental </a:t>
                      </a:r>
                    </a:p>
                    <a:p>
                      <a:pPr algn="ctr"/>
                      <a:r>
                        <a:rPr lang="en-US" sz="1600" b="1">
                          <a:latin typeface="Calibri" pitchFamily="34" charset="0"/>
                          <a:cs typeface="Arial" charset="0"/>
                        </a:rPr>
                        <a:t>footprint</a:t>
                      </a:r>
                    </a:p>
                  </p:txBody>
                </p:sp>
                <p:sp>
                  <p:nvSpPr>
                    <p:cNvPr id="18496" name="Oval 20"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848" y="1056"/>
                      <a:ext cx="912" cy="432"/>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Hardiness</a:t>
                      </a:r>
                    </a:p>
                  </p:txBody>
                </p:sp>
                <p:sp>
                  <p:nvSpPr>
                    <p:cNvPr id="18497" name="Oval 2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896" y="1440"/>
                      <a:ext cx="912" cy="432"/>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Fertility/</a:t>
                      </a:r>
                    </a:p>
                    <a:p>
                      <a:pPr algn="ctr"/>
                      <a:r>
                        <a:rPr lang="en-US" sz="1600" b="1">
                          <a:latin typeface="Calibri" pitchFamily="34" charset="0"/>
                          <a:cs typeface="Arial" charset="0"/>
                        </a:rPr>
                        <a:t>Fecundity</a:t>
                      </a:r>
                    </a:p>
                  </p:txBody>
                </p:sp>
                <p:sp>
                  <p:nvSpPr>
                    <p:cNvPr id="18498" name="Oval 2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936" y="1392"/>
                      <a:ext cx="144" cy="96"/>
                    </a:xfrm>
                    <a:prstGeom prst="ellipse">
                      <a:avLst/>
                    </a:prstGeom>
                    <a:solidFill>
                      <a:srgbClr val="99CCFF"/>
                    </a:solidFill>
                    <a:ln w="9525">
                      <a:solidFill>
                        <a:schemeClr val="tx1"/>
                      </a:solidFill>
                      <a:round/>
                      <a:headEnd/>
                      <a:tailEnd/>
                    </a:ln>
                  </p:spPr>
                  <p:txBody>
                    <a:bodyPr wrap="none" anchor="ctr"/>
                    <a:lstStyle/>
                    <a:p>
                      <a:endParaRPr lang="en-US"/>
                    </a:p>
                  </p:txBody>
                </p:sp>
                <p:sp>
                  <p:nvSpPr>
                    <p:cNvPr id="18499" name="Line 23"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a:off x="3552" y="1440"/>
                      <a:ext cx="384"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0" name="Line 24"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flipV="1">
                      <a:off x="3792" y="1104"/>
                      <a:ext cx="192" cy="28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1" name="Line 2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3984" y="720"/>
                      <a:ext cx="144" cy="67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2" name="Line 2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3984" y="624"/>
                      <a:ext cx="816" cy="76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3" name="Line 2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4032" y="864"/>
                      <a:ext cx="864" cy="576"/>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4" name="Line 2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4032" y="1296"/>
                      <a:ext cx="768" cy="14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5" name="Line 2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4032" y="1440"/>
                      <a:ext cx="864" cy="19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6" name="Line 30"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4080" y="1440"/>
                      <a:ext cx="816" cy="48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7" name="Line 3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4032" y="1488"/>
                      <a:ext cx="96" cy="28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8" name="Line 3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3120" y="1440"/>
                      <a:ext cx="864" cy="6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444" name="Group 33"/>
                  <p:cNvGrpSpPr>
                    <a:grpSpLocks/>
                  </p:cNvGrpSpPr>
                  <p:nvPr/>
                </p:nvGrpSpPr>
                <p:grpSpPr bwMode="auto">
                  <a:xfrm>
                    <a:off x="4495800" y="3352800"/>
                    <a:ext cx="4495800" cy="3200400"/>
                    <a:chOff x="2832" y="2112"/>
                    <a:chExt cx="2832" cy="2016"/>
                  </a:xfrm>
                </p:grpSpPr>
                <p:sp>
                  <p:nvSpPr>
                    <p:cNvPr id="18472" name="Oval 34"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128" y="3312"/>
                      <a:ext cx="960" cy="576"/>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Biopharm </a:t>
                      </a:r>
                    </a:p>
                  </p:txBody>
                </p:sp>
                <p:sp>
                  <p:nvSpPr>
                    <p:cNvPr id="18473" name="Oval 3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512" y="2784"/>
                      <a:ext cx="1056" cy="624"/>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Xenotransplant</a:t>
                      </a:r>
                    </a:p>
                  </p:txBody>
                </p:sp>
                <p:sp>
                  <p:nvSpPr>
                    <p:cNvPr id="18474" name="Oval 3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2832" y="3312"/>
                      <a:ext cx="960" cy="576"/>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HiVal Products</a:t>
                      </a:r>
                    </a:p>
                  </p:txBody>
                </p:sp>
                <p:sp>
                  <p:nvSpPr>
                    <p:cNvPr id="18475" name="Oval 3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744" y="2352"/>
                      <a:ext cx="1008" cy="624"/>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Disease </a:t>
                      </a:r>
                    </a:p>
                    <a:p>
                      <a:pPr algn="ctr"/>
                      <a:r>
                        <a:rPr lang="en-US" sz="1600" b="1">
                          <a:latin typeface="Calibri" pitchFamily="34" charset="0"/>
                          <a:cs typeface="Arial" charset="0"/>
                        </a:rPr>
                        <a:t>models</a:t>
                      </a:r>
                    </a:p>
                  </p:txBody>
                </p:sp>
                <p:sp>
                  <p:nvSpPr>
                    <p:cNvPr id="18476" name="Oval 3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800" y="2544"/>
                      <a:ext cx="480" cy="288"/>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cells</a:t>
                      </a:r>
                    </a:p>
                  </p:txBody>
                </p:sp>
                <p:sp>
                  <p:nvSpPr>
                    <p:cNvPr id="18477" name="Oval 3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5184" y="2400"/>
                      <a:ext cx="480" cy="288"/>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organs</a:t>
                      </a:r>
                    </a:p>
                  </p:txBody>
                </p:sp>
                <p:sp>
                  <p:nvSpPr>
                    <p:cNvPr id="18478" name="Oval 40"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5088" y="2640"/>
                      <a:ext cx="480" cy="288"/>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tissues</a:t>
                      </a:r>
                    </a:p>
                  </p:txBody>
                </p:sp>
                <p:sp>
                  <p:nvSpPr>
                    <p:cNvPr id="18479" name="Oval 4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512" y="3792"/>
                      <a:ext cx="528" cy="336"/>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devices</a:t>
                      </a:r>
                    </a:p>
                  </p:txBody>
                </p:sp>
                <p:sp>
                  <p:nvSpPr>
                    <p:cNvPr id="18480" name="Oval 4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896" y="3600"/>
                      <a:ext cx="576" cy="336"/>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biologics</a:t>
                      </a:r>
                    </a:p>
                  </p:txBody>
                </p:sp>
                <p:sp>
                  <p:nvSpPr>
                    <p:cNvPr id="18481" name="Oval 43"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992" y="3840"/>
                      <a:ext cx="480" cy="288"/>
                    </a:xfrm>
                    <a:prstGeom prst="ellipse">
                      <a:avLst/>
                    </a:prstGeom>
                    <a:solidFill>
                      <a:srgbClr val="99CCFF"/>
                    </a:solidFill>
                    <a:ln w="9525">
                      <a:solidFill>
                        <a:schemeClr val="tx2"/>
                      </a:solidFill>
                      <a:round/>
                      <a:headEnd/>
                      <a:tailEnd/>
                    </a:ln>
                  </p:spPr>
                  <p:txBody>
                    <a:bodyPr wrap="none" anchor="ctr"/>
                    <a:lstStyle/>
                    <a:p>
                      <a:pPr algn="ctr"/>
                      <a:r>
                        <a:rPr lang="en-US" sz="1600" b="1">
                          <a:latin typeface="Calibri" pitchFamily="34" charset="0"/>
                          <a:cs typeface="Arial" charset="0"/>
                        </a:rPr>
                        <a:t>drugs</a:t>
                      </a:r>
                    </a:p>
                  </p:txBody>
                </p:sp>
                <p:sp>
                  <p:nvSpPr>
                    <p:cNvPr id="18482" name="Oval 44"/>
                    <p:cNvSpPr>
                      <a:spLocks noChangeArrowheads="1"/>
                    </p:cNvSpPr>
                    <p:nvPr/>
                  </p:nvSpPr>
                  <p:spPr bwMode="auto">
                    <a:xfrm>
                      <a:off x="3504" y="2976"/>
                      <a:ext cx="144" cy="96"/>
                    </a:xfrm>
                    <a:prstGeom prst="ellipse">
                      <a:avLst/>
                    </a:prstGeom>
                    <a:solidFill>
                      <a:srgbClr val="99CCFF"/>
                    </a:solidFill>
                    <a:ln w="9525">
                      <a:solidFill>
                        <a:schemeClr val="tx1"/>
                      </a:solidFill>
                      <a:round/>
                      <a:headEnd/>
                      <a:tailEnd/>
                    </a:ln>
                  </p:spPr>
                  <p:txBody>
                    <a:bodyPr wrap="none" anchor="ctr"/>
                    <a:lstStyle/>
                    <a:p>
                      <a:endParaRPr lang="en-US"/>
                    </a:p>
                  </p:txBody>
                </p:sp>
                <p:sp>
                  <p:nvSpPr>
                    <p:cNvPr id="18483" name="Line 4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3600" y="2784"/>
                      <a:ext cx="240" cy="192"/>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4" name="Line 4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3600" y="3024"/>
                      <a:ext cx="912" cy="4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5" name="Line 4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3600" y="3024"/>
                      <a:ext cx="672" cy="432"/>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6" name="Line 4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a:off x="3456" y="3024"/>
                      <a:ext cx="96" cy="432"/>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7" name="Line 4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3120" y="2112"/>
                      <a:ext cx="432" cy="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445" name="Group 50"/>
                  <p:cNvGrpSpPr>
                    <a:grpSpLocks/>
                  </p:cNvGrpSpPr>
                  <p:nvPr/>
                </p:nvGrpSpPr>
                <p:grpSpPr bwMode="auto">
                  <a:xfrm>
                    <a:off x="533400" y="914400"/>
                    <a:ext cx="3505200" cy="5867400"/>
                    <a:chOff x="336" y="576"/>
                    <a:chExt cx="2208" cy="3696"/>
                  </a:xfrm>
                </p:grpSpPr>
                <p:sp>
                  <p:nvSpPr>
                    <p:cNvPr id="18446" name="AutoShape 5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344" y="576"/>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QTL</a:t>
                      </a:r>
                    </a:p>
                  </p:txBody>
                </p:sp>
                <p:sp>
                  <p:nvSpPr>
                    <p:cNvPr id="18447" name="AutoShape 5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912" y="816"/>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MAB</a:t>
                      </a:r>
                    </a:p>
                  </p:txBody>
                </p:sp>
                <p:sp>
                  <p:nvSpPr>
                    <p:cNvPr id="18448" name="AutoShape 53"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624" y="1200"/>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CNV</a:t>
                      </a:r>
                    </a:p>
                  </p:txBody>
                </p:sp>
                <p:sp>
                  <p:nvSpPr>
                    <p:cNvPr id="18449" name="AutoShape 54"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32" y="1584"/>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GWAS</a:t>
                      </a:r>
                    </a:p>
                  </p:txBody>
                </p:sp>
                <p:sp>
                  <p:nvSpPr>
                    <p:cNvPr id="18450" name="AutoShape 5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440" y="3696"/>
                      <a:ext cx="576" cy="576"/>
                    </a:xfrm>
                    <a:prstGeom prst="roundRect">
                      <a:avLst>
                        <a:gd name="adj" fmla="val 16667"/>
                      </a:avLst>
                    </a:prstGeom>
                    <a:solidFill>
                      <a:srgbClr val="FFFF66"/>
                    </a:solidFill>
                    <a:ln w="9525">
                      <a:solidFill>
                        <a:schemeClr val="tx2"/>
                      </a:solidFill>
                      <a:round/>
                      <a:headEnd/>
                      <a:tailEnd/>
                    </a:ln>
                  </p:spPr>
                  <p:txBody>
                    <a:bodyPr wrap="none" anchor="ctr"/>
                    <a:lstStyle/>
                    <a:p>
                      <a:r>
                        <a:rPr lang="en-US" sz="1600" b="1">
                          <a:latin typeface="Calibri" pitchFamily="34" charset="0"/>
                          <a:cs typeface="Arial" charset="0"/>
                        </a:rPr>
                        <a:t>Micro</a:t>
                      </a:r>
                    </a:p>
                    <a:p>
                      <a:r>
                        <a:rPr lang="en-US" sz="1600" b="1">
                          <a:latin typeface="Calibri" pitchFamily="34" charset="0"/>
                          <a:cs typeface="Arial" charset="0"/>
                        </a:rPr>
                        <a:t>injection</a:t>
                      </a:r>
                    </a:p>
                  </p:txBody>
                </p:sp>
                <p:sp>
                  <p:nvSpPr>
                    <p:cNvPr id="18451" name="AutoShape 5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912" y="3456"/>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Nuclear </a:t>
                      </a:r>
                    </a:p>
                    <a:p>
                      <a:pPr algn="ctr"/>
                      <a:r>
                        <a:rPr lang="en-US" sz="1600" b="1">
                          <a:latin typeface="Calibri" pitchFamily="34" charset="0"/>
                          <a:cs typeface="Arial" charset="0"/>
                        </a:rPr>
                        <a:t>transfer</a:t>
                      </a:r>
                    </a:p>
                  </p:txBody>
                </p:sp>
                <p:sp>
                  <p:nvSpPr>
                    <p:cNvPr id="18452" name="AutoShape 5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576" y="2976"/>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Metab-</a:t>
                      </a:r>
                    </a:p>
                    <a:p>
                      <a:pPr algn="ctr"/>
                      <a:r>
                        <a:rPr lang="en-US" sz="1600" b="1">
                          <a:latin typeface="Calibri" pitchFamily="34" charset="0"/>
                          <a:cs typeface="Arial" charset="0"/>
                        </a:rPr>
                        <a:t>olomics</a:t>
                      </a:r>
                    </a:p>
                  </p:txBody>
                </p:sp>
                <p:sp>
                  <p:nvSpPr>
                    <p:cNvPr id="18453" name="AutoShape 5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432" y="2544"/>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Prote-</a:t>
                      </a:r>
                    </a:p>
                    <a:p>
                      <a:pPr algn="ctr"/>
                      <a:r>
                        <a:rPr lang="en-US" sz="1600" b="1">
                          <a:latin typeface="Calibri" pitchFamily="34" charset="0"/>
                          <a:cs typeface="Arial" charset="0"/>
                        </a:rPr>
                        <a:t>omics</a:t>
                      </a:r>
                    </a:p>
                  </p:txBody>
                </p:sp>
                <p:sp>
                  <p:nvSpPr>
                    <p:cNvPr id="18454" name="AutoShape 5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336" y="2016"/>
                      <a:ext cx="624"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Genomics</a:t>
                      </a:r>
                    </a:p>
                  </p:txBody>
                </p:sp>
                <p:sp>
                  <p:nvSpPr>
                    <p:cNvPr id="18455" name="AutoShape 60"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776" y="864"/>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Breeding</a:t>
                      </a:r>
                    </a:p>
                  </p:txBody>
                </p:sp>
                <p:sp>
                  <p:nvSpPr>
                    <p:cNvPr id="18456" name="AutoShape 6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968" y="3504"/>
                      <a:ext cx="576" cy="576"/>
                    </a:xfrm>
                    <a:prstGeom prst="roundRect">
                      <a:avLst>
                        <a:gd name="adj" fmla="val 16667"/>
                      </a:avLst>
                    </a:prstGeom>
                    <a:solidFill>
                      <a:srgbClr val="FFFF66"/>
                    </a:solidFill>
                    <a:ln w="9525">
                      <a:solidFill>
                        <a:schemeClr val="tx2"/>
                      </a:solidFill>
                      <a:round/>
                      <a:headEnd/>
                      <a:tailEnd/>
                    </a:ln>
                  </p:spPr>
                  <p:txBody>
                    <a:bodyPr wrap="none" anchor="ctr"/>
                    <a:lstStyle/>
                    <a:p>
                      <a:pPr algn="ctr"/>
                      <a:r>
                        <a:rPr lang="en-US" sz="1600" b="1">
                          <a:latin typeface="Calibri" pitchFamily="34" charset="0"/>
                          <a:cs typeface="Arial" charset="0"/>
                        </a:rPr>
                        <a:t>Phenotype</a:t>
                      </a:r>
                    </a:p>
                    <a:p>
                      <a:pPr algn="ctr"/>
                      <a:r>
                        <a:rPr lang="en-US" sz="1600" b="1">
                          <a:latin typeface="Calibri" pitchFamily="34" charset="0"/>
                          <a:cs typeface="Arial" charset="0"/>
                        </a:rPr>
                        <a:t>assays</a:t>
                      </a:r>
                    </a:p>
                    <a:p>
                      <a:pPr algn="ctr"/>
                      <a:endParaRPr lang="en-US" sz="1600" b="1">
                        <a:latin typeface="Calibri" pitchFamily="34" charset="0"/>
                        <a:cs typeface="Arial" charset="0"/>
                      </a:endParaRPr>
                    </a:p>
                  </p:txBody>
                </p:sp>
                <p:sp>
                  <p:nvSpPr>
                    <p:cNvPr id="18457" name="AutoShape 6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Arrowheads="1"/>
                    </p:cNvSpPr>
                    <p:nvPr/>
                  </p:nvSpPr>
                  <p:spPr bwMode="auto">
                    <a:xfrm>
                      <a:off x="1296" y="2160"/>
                      <a:ext cx="144" cy="192"/>
                    </a:xfrm>
                    <a:prstGeom prst="flowChartAlternateProcess">
                      <a:avLst/>
                    </a:prstGeom>
                    <a:solidFill>
                      <a:srgbClr val="FFFF66"/>
                    </a:solidFill>
                    <a:ln w="9525">
                      <a:solidFill>
                        <a:schemeClr val="tx1"/>
                      </a:solidFill>
                      <a:miter lim="800000"/>
                      <a:headEnd/>
                      <a:tailEnd/>
                    </a:ln>
                  </p:spPr>
                  <p:txBody>
                    <a:bodyPr wrap="none" anchor="ctr"/>
                    <a:lstStyle/>
                    <a:p>
                      <a:endParaRPr lang="en-US"/>
                    </a:p>
                  </p:txBody>
                </p:sp>
                <p:sp>
                  <p:nvSpPr>
                    <p:cNvPr id="18458" name="Line 63"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flipV="1">
                      <a:off x="1440" y="2304"/>
                      <a:ext cx="624" cy="124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9" name="Line 64"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flipV="1">
                      <a:off x="1392" y="2256"/>
                      <a:ext cx="288" cy="139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65"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1248" y="2304"/>
                      <a:ext cx="144" cy="115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6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1104" y="2304"/>
                      <a:ext cx="240" cy="67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67"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912" y="2208"/>
                      <a:ext cx="432" cy="62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68"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960" y="225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4" name="Line 69"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1008" y="1824"/>
                      <a:ext cx="288" cy="38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5" name="Line 70"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1152" y="1728"/>
                      <a:ext cx="144" cy="48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 name="Line 71"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a:off x="1296" y="1392"/>
                      <a:ext cx="96" cy="76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72"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a:off x="1392" y="1152"/>
                      <a:ext cx="240" cy="1008"/>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73"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H="1">
                      <a:off x="1392" y="1440"/>
                      <a:ext cx="672" cy="72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AutoShape 74"/>
                    <p:cNvSpPr>
                      <a:spLocks noChangeArrowheads="1"/>
                    </p:cNvSpPr>
                    <p:nvPr/>
                  </p:nvSpPr>
                  <p:spPr bwMode="auto">
                    <a:xfrm>
                      <a:off x="2208" y="1248"/>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18470" name="AutoShape 75"/>
                    <p:cNvSpPr>
                      <a:spLocks noChangeArrowheads="1"/>
                    </p:cNvSpPr>
                    <p:nvPr/>
                  </p:nvSpPr>
                  <p:spPr bwMode="auto">
                    <a:xfrm>
                      <a:off x="2112" y="1296"/>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18471" name="Line 76" descr="This slide depicts a flowchart that starts on the left hand side, flowing to the right. The left hand side contains numerous text boxes, each representing several different types of biotechnological methods that can be used to produce a GE animal. The image of the GE animal is the same image of the stylized GE pig as was found in slide seven. The GE pig then can be used to produce many different types of products depending on the traits desired. The slide is divided in half horizontally by a dotted line that indicates that certain technologies can be used for agricultural or biomedical purposes.&#10;"/>
                    <p:cNvSpPr>
                      <a:spLocks noChangeShapeType="1"/>
                    </p:cNvSpPr>
                    <p:nvPr/>
                  </p:nvSpPr>
                  <p:spPr bwMode="auto">
                    <a:xfrm flipV="1">
                      <a:off x="1392" y="2256"/>
                      <a:ext cx="67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is slide contains an image of a Nature Biotechnology scientific journal cover. On the cover is an image of cloned c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3505200"/>
            <a:ext cx="2259012" cy="2971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body" idx="1"/>
          </p:nvPr>
        </p:nvSpPr>
        <p:spPr>
          <a:xfrm>
            <a:off x="609600" y="1447800"/>
            <a:ext cx="8305800" cy="5105400"/>
          </a:xfrm>
        </p:spPr>
        <p:txBody>
          <a:bodyPr/>
          <a:lstStyle/>
          <a:p>
            <a:pPr eaLnBrk="1" hangingPunct="1">
              <a:lnSpc>
                <a:spcPct val="90000"/>
              </a:lnSpc>
            </a:pPr>
            <a:r>
              <a:rPr lang="en-US" sz="3400" smtClean="0"/>
              <a:t>Enhanced Food Quality/Agronomic Traits/Environmental Benefits</a:t>
            </a:r>
          </a:p>
          <a:p>
            <a:pPr lvl="1" eaLnBrk="1" hangingPunct="1">
              <a:lnSpc>
                <a:spcPct val="90000"/>
              </a:lnSpc>
            </a:pPr>
            <a:r>
              <a:rPr lang="en-US" smtClean="0"/>
              <a:t>Cows Producing Milk with Long Shelf Life/Digestibility </a:t>
            </a:r>
          </a:p>
          <a:p>
            <a:pPr lvl="1" eaLnBrk="1" hangingPunct="1">
              <a:lnSpc>
                <a:spcPct val="90000"/>
              </a:lnSpc>
            </a:pPr>
            <a:r>
              <a:rPr lang="en-US" smtClean="0"/>
              <a:t>Omega-3 Fatty Acid Pork </a:t>
            </a:r>
          </a:p>
          <a:p>
            <a:pPr lvl="1" eaLnBrk="1" hangingPunct="1">
              <a:lnSpc>
                <a:spcPct val="90000"/>
              </a:lnSpc>
            </a:pPr>
            <a:r>
              <a:rPr lang="en-US" smtClean="0"/>
              <a:t>Milk for Cheese Making </a:t>
            </a:r>
          </a:p>
          <a:p>
            <a:pPr eaLnBrk="1" hangingPunct="1">
              <a:lnSpc>
                <a:spcPct val="90000"/>
              </a:lnSpc>
            </a:pPr>
            <a:r>
              <a:rPr lang="en-US" sz="3400" smtClean="0"/>
              <a:t>Animal Health</a:t>
            </a:r>
          </a:p>
          <a:p>
            <a:pPr lvl="1" eaLnBrk="1" hangingPunct="1">
              <a:lnSpc>
                <a:spcPct val="90000"/>
              </a:lnSpc>
            </a:pPr>
            <a:r>
              <a:rPr lang="en-US" smtClean="0"/>
              <a:t>Mastitis-Resistant Dairy Cows </a:t>
            </a:r>
          </a:p>
          <a:p>
            <a:pPr lvl="1" eaLnBrk="1" hangingPunct="1">
              <a:lnSpc>
                <a:spcPct val="90000"/>
              </a:lnSpc>
            </a:pPr>
            <a:r>
              <a:rPr lang="en-US" smtClean="0"/>
              <a:t>BSE-Resistant Cattle</a:t>
            </a:r>
          </a:p>
          <a:p>
            <a:pPr lvl="1" eaLnBrk="1" hangingPunct="1">
              <a:lnSpc>
                <a:spcPct val="90000"/>
              </a:lnSpc>
            </a:pPr>
            <a:r>
              <a:rPr lang="en-US" smtClean="0"/>
              <a:t>Other disease resistance</a:t>
            </a:r>
          </a:p>
        </p:txBody>
      </p:sp>
      <p:sp>
        <p:nvSpPr>
          <p:cNvPr id="19458" name="Rectangle 2"/>
          <p:cNvSpPr>
            <a:spLocks noGrp="1" noChangeArrowheads="1"/>
          </p:cNvSpPr>
          <p:nvPr>
            <p:ph type="title"/>
          </p:nvPr>
        </p:nvSpPr>
        <p:spPr>
          <a:xfrm>
            <a:off x="0" y="274638"/>
            <a:ext cx="9144000" cy="884237"/>
          </a:xfrm>
        </p:spPr>
        <p:txBody>
          <a:bodyPr/>
          <a:lstStyle/>
          <a:p>
            <a:pPr eaLnBrk="1" hangingPunct="1"/>
            <a:r>
              <a:rPr lang="en-US" b="1" dirty="0" smtClean="0">
                <a:latin typeface="Calibri" pitchFamily="34" charset="0"/>
              </a:rPr>
              <a:t>GE Animal: Products (1)</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This slide contains a clip art style rendering of a goat, knitting a spider web with spider silk the goat itself has produced. A spider hanging in front of the goat looks on in utter confus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1905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533400" y="1447800"/>
            <a:ext cx="8305800" cy="5105400"/>
          </a:xfrm>
        </p:spPr>
        <p:txBody>
          <a:bodyPr/>
          <a:lstStyle/>
          <a:p>
            <a:pPr eaLnBrk="1" hangingPunct="1"/>
            <a:r>
              <a:rPr lang="en-US" sz="3000" smtClean="0"/>
              <a:t>Products for Human Therapeutic Use</a:t>
            </a:r>
          </a:p>
          <a:p>
            <a:pPr lvl="1" eaLnBrk="1" hangingPunct="1"/>
            <a:r>
              <a:rPr lang="en-US" sz="2400" smtClean="0"/>
              <a:t>Chickens/Cattle/Goats for pharmaceutical production </a:t>
            </a:r>
          </a:p>
          <a:p>
            <a:pPr lvl="1" eaLnBrk="1" hangingPunct="1"/>
            <a:r>
              <a:rPr lang="en-US" sz="2400" smtClean="0"/>
              <a:t>Swine as Xenotransplantation Sources</a:t>
            </a:r>
          </a:p>
          <a:p>
            <a:pPr lvl="1" eaLnBrk="1" hangingPunct="1"/>
            <a:r>
              <a:rPr lang="en-US" sz="2400" smtClean="0"/>
              <a:t>Cattle/Goats producing anti-biowarfare agents</a:t>
            </a:r>
          </a:p>
          <a:p>
            <a:pPr lvl="1" eaLnBrk="1" hangingPunct="1">
              <a:buFontTx/>
              <a:buNone/>
            </a:pPr>
            <a:endParaRPr lang="en-US" sz="2400" smtClean="0"/>
          </a:p>
          <a:p>
            <a:pPr eaLnBrk="1" hangingPunct="1"/>
            <a:r>
              <a:rPr lang="en-US" sz="3000" smtClean="0"/>
              <a:t>Mixed-Use High-Value Products</a:t>
            </a:r>
          </a:p>
          <a:p>
            <a:pPr lvl="1" eaLnBrk="1" hangingPunct="1"/>
            <a:r>
              <a:rPr lang="en-US" sz="2400" smtClean="0"/>
              <a:t>Goats producing spider silk</a:t>
            </a:r>
          </a:p>
          <a:p>
            <a:pPr lvl="1" eaLnBrk="1" hangingPunct="1"/>
            <a:r>
              <a:rPr lang="en-US" sz="2400" smtClean="0"/>
              <a:t>Cows producing highly specific </a:t>
            </a:r>
          </a:p>
          <a:p>
            <a:pPr lvl="1" eaLnBrk="1" hangingPunct="1">
              <a:buFontTx/>
              <a:buNone/>
            </a:pPr>
            <a:r>
              <a:rPr lang="en-US" sz="2400" smtClean="0"/>
              <a:t>antibody:functional molecule products</a:t>
            </a:r>
          </a:p>
        </p:txBody>
      </p:sp>
      <p:sp>
        <p:nvSpPr>
          <p:cNvPr id="20482" name="Rectangle 2"/>
          <p:cNvSpPr>
            <a:spLocks noGrp="1" noChangeArrowheads="1"/>
          </p:cNvSpPr>
          <p:nvPr>
            <p:ph type="title"/>
          </p:nvPr>
        </p:nvSpPr>
        <p:spPr>
          <a:xfrm>
            <a:off x="0" y="274638"/>
            <a:ext cx="9144000" cy="884237"/>
          </a:xfrm>
        </p:spPr>
        <p:txBody>
          <a:bodyPr/>
          <a:lstStyle/>
          <a:p>
            <a:pPr eaLnBrk="1" hangingPunct="1"/>
            <a:r>
              <a:rPr lang="en-US" b="1" smtClean="0">
                <a:latin typeface="Calibri" pitchFamily="34" charset="0"/>
              </a:rPr>
              <a:t>GE Animal: Products (2)</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marL="609600" indent="-609600" algn="ctr" eaLnBrk="1" hangingPunct="1">
              <a:buFontTx/>
              <a:buAutoNum type="arabicPeriod"/>
            </a:pPr>
            <a:r>
              <a:rPr lang="en-US" b="1" smtClean="0">
                <a:latin typeface="Calibri" pitchFamily="34" charset="0"/>
              </a:rPr>
              <a:t>Overview of Animal Biotechnology</a:t>
            </a:r>
          </a:p>
          <a:p>
            <a:pPr marL="990600" lvl="1" indent="-533400" algn="ctr" eaLnBrk="1" hangingPunct="1">
              <a:buFontTx/>
              <a:buNone/>
            </a:pPr>
            <a:endParaRPr lang="en-US" smtClean="0">
              <a:latin typeface="Calibri" pitchFamily="34" charset="0"/>
            </a:endParaRPr>
          </a:p>
          <a:p>
            <a:pPr marL="990600" lvl="1" indent="-533400" algn="ctr" eaLnBrk="1" hangingPunct="1">
              <a:buFontTx/>
              <a:buNone/>
            </a:pPr>
            <a:endParaRPr lang="en-US" smtClean="0">
              <a:latin typeface="Calibri" pitchFamily="34" charset="0"/>
            </a:endParaRPr>
          </a:p>
          <a:p>
            <a:pPr marL="609600" indent="-609600" algn="ctr" eaLnBrk="1" hangingPunct="1">
              <a:buFontTx/>
              <a:buAutoNum type="arabicPeriod"/>
            </a:pPr>
            <a:r>
              <a:rPr lang="en-US" b="1" smtClean="0">
                <a:solidFill>
                  <a:srgbClr val="C0C0C0"/>
                </a:solidFill>
                <a:latin typeface="Calibri" pitchFamily="34" charset="0"/>
              </a:rPr>
              <a:t>Regulatory Process</a:t>
            </a:r>
          </a:p>
          <a:p>
            <a:pPr marL="990600" lvl="1" indent="-533400" eaLnBrk="1" hangingPunct="1"/>
            <a:endParaRPr lang="en-US" smtClean="0">
              <a:solidFill>
                <a:srgbClr val="C0C0C0"/>
              </a:solidFill>
              <a:latin typeface="Calibri" pitchFamily="34" charset="0"/>
            </a:endParaRPr>
          </a:p>
          <a:p>
            <a:pPr marL="609600" indent="-609600" eaLnBrk="1" hangingPunct="1">
              <a:buFontTx/>
              <a:buNone/>
            </a:pPr>
            <a:endParaRPr lang="en-US" smtClean="0">
              <a:latin typeface="Calibri" pitchFamily="34" charset="0"/>
            </a:endParaRPr>
          </a:p>
          <a:p>
            <a:pPr marL="990600" lvl="1" indent="-533400" eaLnBrk="1" hangingPunct="1">
              <a:buFontTx/>
              <a:buNone/>
            </a:pPr>
            <a:endParaRPr lang="en-US" smtClean="0"/>
          </a:p>
        </p:txBody>
      </p:sp>
      <p:sp>
        <p:nvSpPr>
          <p:cNvPr id="3" name="Title 2"/>
          <p:cNvSpPr>
            <a:spLocks noGrp="1"/>
          </p:cNvSpPr>
          <p:nvPr>
            <p:ph type="title"/>
          </p:nvPr>
        </p:nvSpPr>
        <p:spPr/>
        <p:txBody>
          <a:bodyPr/>
          <a:lstStyle/>
          <a:p>
            <a:pPr eaLnBrk="1" hangingPunct="1">
              <a:defRPr/>
            </a:pPr>
            <a:r>
              <a:rPr lang="en-US" b="1" kern="1200" dirty="0">
                <a:solidFill>
                  <a:srgbClr val="000000"/>
                </a:solidFill>
                <a:latin typeface="Calibri" pitchFamily="34" charset="0"/>
                <a:ea typeface="+mn-ea"/>
                <a:cs typeface="+mn-cs"/>
              </a:rPr>
              <a:t>CVM-ABIG </a:t>
            </a:r>
            <a:r>
              <a:rPr lang="en-US" b="1" kern="1200" dirty="0" smtClean="0">
                <a:solidFill>
                  <a:srgbClr val="000000"/>
                </a:solidFill>
                <a:latin typeface="Calibri" pitchFamily="34" charset="0"/>
                <a:ea typeface="+mn-ea"/>
                <a:cs typeface="+mn-cs"/>
              </a:rPr>
              <a:t>Presentations</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he slide contains one image of a school of GE GloFis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94025"/>
            <a:ext cx="4876800" cy="3282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body" idx="1"/>
          </p:nvPr>
        </p:nvSpPr>
        <p:spPr>
          <a:xfrm>
            <a:off x="612775" y="1447800"/>
            <a:ext cx="8074025" cy="4525963"/>
          </a:xfrm>
        </p:spPr>
        <p:txBody>
          <a:bodyPr/>
          <a:lstStyle/>
          <a:p>
            <a:pPr eaLnBrk="1" hangingPunct="1"/>
            <a:r>
              <a:rPr lang="en-US" smtClean="0"/>
              <a:t>Companion Animals</a:t>
            </a:r>
          </a:p>
          <a:p>
            <a:pPr lvl="1" eaLnBrk="1" hangingPunct="1"/>
            <a:r>
              <a:rPr lang="en-US" smtClean="0"/>
              <a:t>GloFish</a:t>
            </a:r>
          </a:p>
        </p:txBody>
      </p:sp>
      <p:sp>
        <p:nvSpPr>
          <p:cNvPr id="21506" name="Rectangle 2"/>
          <p:cNvSpPr>
            <a:spLocks noGrp="1" noChangeArrowheads="1"/>
          </p:cNvSpPr>
          <p:nvPr>
            <p:ph type="title"/>
          </p:nvPr>
        </p:nvSpPr>
        <p:spPr>
          <a:xfrm>
            <a:off x="0" y="274638"/>
            <a:ext cx="9144000" cy="1143000"/>
          </a:xfrm>
        </p:spPr>
        <p:txBody>
          <a:bodyPr/>
          <a:lstStyle/>
          <a:p>
            <a:pPr eaLnBrk="1" hangingPunct="1"/>
            <a:r>
              <a:rPr lang="en-US" b="1" smtClean="0">
                <a:latin typeface="Calibri" pitchFamily="34" charset="0"/>
              </a:rPr>
              <a:t>GE Animals: (3)</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98638"/>
            <a:ext cx="8229600" cy="4525962"/>
          </a:xfrm>
        </p:spPr>
        <p:txBody>
          <a:bodyPr/>
          <a:lstStyle/>
          <a:p>
            <a:pPr marL="0" indent="0" eaLnBrk="1" hangingPunct="1">
              <a:spcBef>
                <a:spcPct val="0"/>
              </a:spcBef>
              <a:defRPr/>
            </a:pPr>
            <a:r>
              <a:rPr lang="en-US" kern="1200" dirty="0">
                <a:solidFill>
                  <a:srgbClr val="000000"/>
                </a:solidFill>
              </a:rPr>
              <a:t>GE Animals</a:t>
            </a:r>
          </a:p>
          <a:p>
            <a:pPr marL="0" indent="0" eaLnBrk="1" hangingPunct="1">
              <a:spcBef>
                <a:spcPct val="0"/>
              </a:spcBef>
              <a:buFontTx/>
              <a:buNone/>
              <a:defRPr/>
            </a:pPr>
            <a:endParaRPr lang="en-US" kern="1200" dirty="0">
              <a:solidFill>
                <a:srgbClr val="000000"/>
              </a:solidFill>
            </a:endParaRPr>
          </a:p>
          <a:p>
            <a:pPr marL="0" indent="0" eaLnBrk="1" hangingPunct="1">
              <a:spcBef>
                <a:spcPct val="0"/>
              </a:spcBef>
              <a:buFontTx/>
              <a:buNone/>
              <a:defRPr/>
            </a:pPr>
            <a:r>
              <a:rPr lang="en-US" sz="2000" kern="1200" dirty="0">
                <a:solidFill>
                  <a:srgbClr val="000000"/>
                </a:solidFill>
                <a:hlinkClick r:id="rId2"/>
              </a:rPr>
              <a:t>http://www.fda.gov/animalveterinary/developmentapprovalprocess/</a:t>
            </a:r>
          </a:p>
          <a:p>
            <a:pPr marL="0" indent="0" eaLnBrk="1" hangingPunct="1">
              <a:spcBef>
                <a:spcPct val="0"/>
              </a:spcBef>
              <a:buFontTx/>
              <a:buNone/>
              <a:defRPr/>
            </a:pPr>
            <a:r>
              <a:rPr lang="en-US" sz="2000" kern="1200" dirty="0" err="1">
                <a:solidFill>
                  <a:srgbClr val="000000"/>
                </a:solidFill>
                <a:hlinkClick r:id="rId2"/>
              </a:rPr>
              <a:t>geneticengineering</a:t>
            </a:r>
            <a:r>
              <a:rPr lang="en-US" sz="2000" kern="1200" dirty="0">
                <a:solidFill>
                  <a:srgbClr val="000000"/>
                </a:solidFill>
                <a:hlinkClick r:id="rId2"/>
              </a:rPr>
              <a:t>/</a:t>
            </a:r>
            <a:r>
              <a:rPr lang="en-US" sz="2000" kern="1200" dirty="0" err="1">
                <a:solidFill>
                  <a:srgbClr val="000000"/>
                </a:solidFill>
                <a:hlinkClick r:id="rId2"/>
              </a:rPr>
              <a:t>geneticallyengineeredanimals</a:t>
            </a:r>
            <a:r>
              <a:rPr lang="en-US" sz="2000" kern="1200" dirty="0">
                <a:solidFill>
                  <a:srgbClr val="000000"/>
                </a:solidFill>
                <a:hlinkClick r:id="rId2"/>
              </a:rPr>
              <a:t>/default.htm</a:t>
            </a:r>
            <a:endParaRPr lang="en-US" sz="2000" kern="1200" dirty="0">
              <a:solidFill>
                <a:srgbClr val="000000"/>
              </a:solidFill>
            </a:endParaRPr>
          </a:p>
          <a:p>
            <a:pPr marL="0" indent="0" eaLnBrk="1" hangingPunct="1">
              <a:spcBef>
                <a:spcPct val="0"/>
              </a:spcBef>
              <a:buFontTx/>
              <a:buNone/>
              <a:defRPr/>
            </a:pPr>
            <a:endParaRPr lang="en-US" sz="2000" kern="1200" dirty="0">
              <a:solidFill>
                <a:srgbClr val="000000"/>
              </a:solidFill>
            </a:endParaRPr>
          </a:p>
          <a:p>
            <a:pPr marL="0" indent="0" eaLnBrk="1" hangingPunct="1">
              <a:spcBef>
                <a:spcPct val="0"/>
              </a:spcBef>
              <a:defRPr/>
            </a:pPr>
            <a:r>
              <a:rPr lang="en-US" kern="1200" dirty="0">
                <a:solidFill>
                  <a:srgbClr val="000000"/>
                </a:solidFill>
              </a:rPr>
              <a:t> Cloning </a:t>
            </a:r>
          </a:p>
          <a:p>
            <a:pPr marL="0" indent="0" eaLnBrk="1" hangingPunct="1">
              <a:spcBef>
                <a:spcPct val="0"/>
              </a:spcBef>
              <a:buFontTx/>
              <a:buNone/>
              <a:defRPr/>
            </a:pPr>
            <a:endParaRPr lang="en-US" kern="1200" dirty="0">
              <a:solidFill>
                <a:srgbClr val="000000"/>
              </a:solidFill>
            </a:endParaRPr>
          </a:p>
          <a:p>
            <a:pPr marL="0" indent="0" eaLnBrk="1" hangingPunct="1">
              <a:spcBef>
                <a:spcPct val="0"/>
              </a:spcBef>
              <a:buFontTx/>
              <a:buNone/>
              <a:defRPr/>
            </a:pPr>
            <a:r>
              <a:rPr lang="en-US" sz="1800" kern="1200" dirty="0">
                <a:solidFill>
                  <a:srgbClr val="000000"/>
                </a:solidFill>
                <a:hlinkClick r:id="rId3"/>
              </a:rPr>
              <a:t>http://</a:t>
            </a:r>
            <a:r>
              <a:rPr lang="en-US" sz="1800" kern="1200" dirty="0" smtClean="0">
                <a:solidFill>
                  <a:srgbClr val="000000"/>
                </a:solidFill>
                <a:hlinkClick r:id="rId3"/>
              </a:rPr>
              <a:t>www.fda.gov/AnimalVeterinary/SafetyHealth/AnimalCloning/default.htm</a:t>
            </a:r>
            <a:endParaRPr lang="en-US" sz="1800" kern="1200" dirty="0">
              <a:solidFill>
                <a:srgbClr val="000000"/>
              </a:solidFill>
            </a:endParaRPr>
          </a:p>
        </p:txBody>
      </p:sp>
      <p:sp>
        <p:nvSpPr>
          <p:cNvPr id="22532" name="Title 3"/>
          <p:cNvSpPr>
            <a:spLocks noGrp="1"/>
          </p:cNvSpPr>
          <p:nvPr>
            <p:ph type="title"/>
          </p:nvPr>
        </p:nvSpPr>
        <p:spPr>
          <a:xfrm>
            <a:off x="457200" y="228600"/>
            <a:ext cx="8229600" cy="1143000"/>
          </a:xfrm>
        </p:spPr>
        <p:txBody>
          <a:bodyPr/>
          <a:lstStyle/>
          <a:p>
            <a:r>
              <a:rPr lang="en-US" b="1" smtClean="0">
                <a:latin typeface="Calibri" pitchFamily="34" charset="0"/>
              </a:rPr>
              <a:t>Links to the Website</a:t>
            </a:r>
            <a:endParaRPr lang="en-US"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enter for Veterinary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00600"/>
            <a:ext cx="2286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6" descr="The slide contains the FDA logo and the CVM logo.&#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86400"/>
            <a:ext cx="1400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ontent Placeholder 1"/>
          <p:cNvSpPr>
            <a:spLocks noGrp="1"/>
          </p:cNvSpPr>
          <p:nvPr>
            <p:ph idx="1"/>
          </p:nvPr>
        </p:nvSpPr>
        <p:spPr>
          <a:xfrm>
            <a:off x="1905000" y="2895600"/>
            <a:ext cx="5334000" cy="685800"/>
          </a:xfrm>
        </p:spPr>
        <p:txBody>
          <a:bodyPr/>
          <a:lstStyle/>
          <a:p>
            <a:pPr marL="0" indent="0">
              <a:buFontTx/>
              <a:buNone/>
            </a:pPr>
            <a:r>
              <a:rPr lang="en-US" b="1" dirty="0" smtClean="0">
                <a:latin typeface="Calibri" pitchFamily="34" charset="0"/>
              </a:rPr>
              <a:t>Adrianne.Jacobs@fda.hhs.gov</a:t>
            </a:r>
          </a:p>
          <a:p>
            <a:pPr marL="0" indent="0">
              <a:buFontTx/>
              <a:buNone/>
            </a:pPr>
            <a:endParaRPr lang="en-US" dirty="0" smtClean="0"/>
          </a:p>
        </p:txBody>
      </p:sp>
      <p:sp>
        <p:nvSpPr>
          <p:cNvPr id="23556" name="Rectangle 4"/>
          <p:cNvSpPr>
            <a:spLocks noGrp="1" noChangeArrowheads="1"/>
          </p:cNvSpPr>
          <p:nvPr>
            <p:ph type="title"/>
          </p:nvPr>
        </p:nvSpPr>
        <p:spPr>
          <a:noFill/>
        </p:spPr>
        <p:txBody>
          <a:bodyPr/>
          <a:lstStyle/>
          <a:p>
            <a:pPr eaLnBrk="1" hangingPunct="1"/>
            <a:r>
              <a:rPr lang="en-US" b="1" smtClean="0"/>
              <a:t>Contact Information</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marL="0" indent="0" eaLnBrk="1" hangingPunct="1">
              <a:spcBef>
                <a:spcPct val="0"/>
              </a:spcBef>
              <a:buFontTx/>
              <a:buNone/>
              <a:defRPr/>
            </a:pPr>
            <a:r>
              <a:rPr lang="en-US" sz="2400" kern="1200" dirty="0">
                <a:solidFill>
                  <a:srgbClr val="000000"/>
                </a:solidFill>
              </a:rPr>
              <a:t>AI: Artificial Insemination</a:t>
            </a:r>
          </a:p>
          <a:p>
            <a:pPr marL="0" indent="0" eaLnBrk="1" hangingPunct="1">
              <a:spcBef>
                <a:spcPct val="0"/>
              </a:spcBef>
              <a:buFontTx/>
              <a:buNone/>
              <a:defRPr/>
            </a:pPr>
            <a:r>
              <a:rPr lang="en-US" sz="2400" kern="1200" dirty="0">
                <a:solidFill>
                  <a:srgbClr val="000000"/>
                </a:solidFill>
              </a:rPr>
              <a:t>ARTS: Assisted Reproductive Technologies</a:t>
            </a:r>
          </a:p>
          <a:p>
            <a:pPr marL="0" indent="0" eaLnBrk="1" hangingPunct="1">
              <a:spcBef>
                <a:spcPct val="0"/>
              </a:spcBef>
              <a:buFontTx/>
              <a:buNone/>
              <a:defRPr/>
            </a:pPr>
            <a:r>
              <a:rPr lang="en-US" sz="2400" kern="1200" dirty="0">
                <a:solidFill>
                  <a:srgbClr val="000000"/>
                </a:solidFill>
              </a:rPr>
              <a:t>BSE: Bovine Spongiform Encephalopathy</a:t>
            </a:r>
          </a:p>
          <a:p>
            <a:pPr marL="0" indent="0" eaLnBrk="1" hangingPunct="1">
              <a:spcBef>
                <a:spcPct val="0"/>
              </a:spcBef>
              <a:buFontTx/>
              <a:buNone/>
              <a:defRPr/>
            </a:pPr>
            <a:r>
              <a:rPr lang="en-US" sz="2400" kern="1200" dirty="0">
                <a:solidFill>
                  <a:srgbClr val="000000"/>
                </a:solidFill>
              </a:rPr>
              <a:t>CNV: Copy Number Variation</a:t>
            </a:r>
          </a:p>
          <a:p>
            <a:pPr marL="0" indent="0" eaLnBrk="1" hangingPunct="1">
              <a:spcBef>
                <a:spcPct val="0"/>
              </a:spcBef>
              <a:buFontTx/>
              <a:buNone/>
              <a:defRPr/>
            </a:pPr>
            <a:r>
              <a:rPr lang="en-US" sz="2400" kern="1200" dirty="0">
                <a:solidFill>
                  <a:srgbClr val="000000"/>
                </a:solidFill>
              </a:rPr>
              <a:t>GE: Genetically Engineered</a:t>
            </a:r>
          </a:p>
          <a:p>
            <a:pPr marL="0" indent="0" eaLnBrk="1" hangingPunct="1">
              <a:spcBef>
                <a:spcPct val="0"/>
              </a:spcBef>
              <a:buFontTx/>
              <a:buNone/>
              <a:defRPr/>
            </a:pPr>
            <a:r>
              <a:rPr lang="en-US" sz="2400" kern="1200" dirty="0">
                <a:solidFill>
                  <a:srgbClr val="000000"/>
                </a:solidFill>
              </a:rPr>
              <a:t>GWAS: Genome-Wide Association Studies</a:t>
            </a:r>
          </a:p>
          <a:p>
            <a:pPr marL="0" indent="0" eaLnBrk="1" hangingPunct="1">
              <a:spcBef>
                <a:spcPct val="0"/>
              </a:spcBef>
              <a:buFontTx/>
              <a:buNone/>
              <a:defRPr/>
            </a:pPr>
            <a:r>
              <a:rPr lang="en-US" sz="2400" kern="1200" dirty="0">
                <a:solidFill>
                  <a:srgbClr val="000000"/>
                </a:solidFill>
              </a:rPr>
              <a:t>LOS: Large Offspring Syndrome </a:t>
            </a:r>
          </a:p>
          <a:p>
            <a:pPr marL="0" indent="0" eaLnBrk="1" hangingPunct="1">
              <a:spcBef>
                <a:spcPct val="0"/>
              </a:spcBef>
              <a:buFontTx/>
              <a:buNone/>
              <a:defRPr/>
            </a:pPr>
            <a:r>
              <a:rPr lang="en-US" sz="2400" kern="1200" dirty="0">
                <a:solidFill>
                  <a:srgbClr val="000000"/>
                </a:solidFill>
              </a:rPr>
              <a:t>MAB: Marker Assisted Breeding</a:t>
            </a:r>
          </a:p>
          <a:p>
            <a:pPr marL="0" indent="0" eaLnBrk="1" hangingPunct="1">
              <a:spcBef>
                <a:spcPct val="0"/>
              </a:spcBef>
              <a:buFontTx/>
              <a:buNone/>
              <a:defRPr/>
            </a:pPr>
            <a:r>
              <a:rPr lang="en-US" sz="2400" kern="1200" dirty="0">
                <a:solidFill>
                  <a:srgbClr val="000000"/>
                </a:solidFill>
              </a:rPr>
              <a:t>NT: Nuclear Transfer</a:t>
            </a:r>
          </a:p>
          <a:p>
            <a:pPr marL="0" indent="0" eaLnBrk="1" hangingPunct="1">
              <a:spcBef>
                <a:spcPct val="0"/>
              </a:spcBef>
              <a:buFontTx/>
              <a:buNone/>
              <a:defRPr/>
            </a:pPr>
            <a:r>
              <a:rPr lang="en-US" sz="2400" kern="1200" dirty="0">
                <a:solidFill>
                  <a:srgbClr val="000000"/>
                </a:solidFill>
              </a:rPr>
              <a:t>QTL: Quantitative Trait Loci</a:t>
            </a:r>
          </a:p>
          <a:p>
            <a:pPr marL="0" indent="0" eaLnBrk="1" hangingPunct="1">
              <a:spcBef>
                <a:spcPct val="0"/>
              </a:spcBef>
              <a:buFontTx/>
              <a:buNone/>
              <a:defRPr/>
            </a:pPr>
            <a:r>
              <a:rPr lang="en-US" sz="2400" kern="1200" dirty="0">
                <a:solidFill>
                  <a:srgbClr val="000000"/>
                </a:solidFill>
              </a:rPr>
              <a:t>RA: Risk Assessment</a:t>
            </a:r>
          </a:p>
          <a:p>
            <a:pPr marL="0" indent="0" eaLnBrk="1" hangingPunct="1">
              <a:spcBef>
                <a:spcPct val="0"/>
              </a:spcBef>
              <a:buFontTx/>
              <a:buNone/>
              <a:defRPr/>
            </a:pPr>
            <a:r>
              <a:rPr lang="en-US" sz="2400" kern="1200" dirty="0">
                <a:solidFill>
                  <a:srgbClr val="000000"/>
                </a:solidFill>
              </a:rPr>
              <a:t>USDA: United States Department of Agriculture</a:t>
            </a:r>
          </a:p>
          <a:p>
            <a:pPr marL="0" indent="0" eaLnBrk="1" hangingPunct="1">
              <a:spcBef>
                <a:spcPct val="0"/>
              </a:spcBef>
              <a:buFontTx/>
              <a:buNone/>
              <a:defRPr/>
            </a:pPr>
            <a:r>
              <a:rPr lang="en-US" sz="2400" kern="1200" dirty="0">
                <a:solidFill>
                  <a:srgbClr val="000000"/>
                </a:solidFill>
              </a:rPr>
              <a:t>U.S. FDA: United States Food and Drug Administration</a:t>
            </a:r>
          </a:p>
          <a:p>
            <a:pPr marL="0" indent="0" eaLnBrk="1" hangingPunct="1">
              <a:spcBef>
                <a:spcPct val="0"/>
              </a:spcBef>
              <a:buFontTx/>
              <a:buNone/>
              <a:defRPr/>
            </a:pPr>
            <a:r>
              <a:rPr lang="en-US" sz="2400" kern="1200" dirty="0">
                <a:solidFill>
                  <a:srgbClr val="000000"/>
                </a:solidFill>
              </a:rPr>
              <a:t>USG: United States Government</a:t>
            </a:r>
            <a:endParaRPr lang="en-US" dirty="0"/>
          </a:p>
        </p:txBody>
      </p:sp>
      <p:sp>
        <p:nvSpPr>
          <p:cNvPr id="2" name="Title 1"/>
          <p:cNvSpPr>
            <a:spLocks noGrp="1"/>
          </p:cNvSpPr>
          <p:nvPr>
            <p:ph type="title"/>
          </p:nvPr>
        </p:nvSpPr>
        <p:spPr>
          <a:xfrm>
            <a:off x="457200" y="381000"/>
            <a:ext cx="8229600" cy="1143000"/>
          </a:xfrm>
        </p:spPr>
        <p:txBody>
          <a:bodyPr/>
          <a:lstStyle/>
          <a:p>
            <a:pPr eaLnBrk="1" hangingPunct="1">
              <a:defRPr/>
            </a:pPr>
            <a:r>
              <a:rPr lang="en-US" b="1" kern="1200" dirty="0" smtClean="0">
                <a:solidFill>
                  <a:srgbClr val="000000"/>
                </a:solidFill>
                <a:ea typeface="+mn-ea"/>
                <a:cs typeface="+mn-cs"/>
              </a:rPr>
              <a:t>Acronyms</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570038"/>
            <a:ext cx="8229600" cy="4525962"/>
          </a:xfrm>
        </p:spPr>
        <p:txBody>
          <a:bodyPr/>
          <a:lstStyle/>
          <a:p>
            <a:pPr marL="609600" indent="-609600" eaLnBrk="1" hangingPunct="1">
              <a:buFontTx/>
              <a:buAutoNum type="arabicPeriod"/>
            </a:pPr>
            <a:r>
              <a:rPr lang="en-US" b="1" dirty="0" smtClean="0">
                <a:latin typeface="Calibri" pitchFamily="34" charset="0"/>
              </a:rPr>
              <a:t>Overview of Animal Biotechnology</a:t>
            </a:r>
          </a:p>
          <a:p>
            <a:pPr marL="609600" indent="-609600" eaLnBrk="1" hangingPunct="1"/>
            <a:r>
              <a:rPr lang="en-US" b="1" dirty="0" smtClean="0">
                <a:latin typeface="Calibri" pitchFamily="34" charset="0"/>
              </a:rPr>
              <a:t>Introduction - Animal Biotechnology</a:t>
            </a:r>
          </a:p>
          <a:p>
            <a:pPr marL="609600" indent="-609600" eaLnBrk="1" hangingPunct="1"/>
            <a:r>
              <a:rPr lang="en-US" b="1" dirty="0" smtClean="0">
                <a:solidFill>
                  <a:srgbClr val="C0C0C0"/>
                </a:solidFill>
                <a:latin typeface="Calibri" pitchFamily="34" charset="0"/>
              </a:rPr>
              <a:t>Animal Cloning</a:t>
            </a:r>
            <a:endParaRPr lang="en-US" b="1" dirty="0" smtClean="0">
              <a:latin typeface="Calibri" pitchFamily="34" charset="0"/>
            </a:endParaRPr>
          </a:p>
          <a:p>
            <a:pPr marL="609600" indent="-609600" eaLnBrk="1" hangingPunct="1"/>
            <a:r>
              <a:rPr lang="en-US" b="1" dirty="0" smtClean="0">
                <a:solidFill>
                  <a:srgbClr val="C0C0C0"/>
                </a:solidFill>
                <a:latin typeface="Calibri" pitchFamily="34" charset="0"/>
              </a:rPr>
              <a:t>Genetically Engineered (GE) Animals</a:t>
            </a:r>
          </a:p>
          <a:p>
            <a:pPr marL="609600" indent="-609600" eaLnBrk="1" hangingPunct="1">
              <a:buFontTx/>
              <a:buNone/>
            </a:pPr>
            <a:endParaRPr lang="en-US" b="1" dirty="0" smtClean="0">
              <a:solidFill>
                <a:srgbClr val="C0C0C0"/>
              </a:solidFill>
              <a:latin typeface="Calibri" pitchFamily="34" charset="0"/>
            </a:endParaRPr>
          </a:p>
          <a:p>
            <a:pPr marL="990600" lvl="1" indent="-533400" eaLnBrk="1" hangingPunct="1">
              <a:buFontTx/>
              <a:buNone/>
            </a:pPr>
            <a:endParaRPr lang="en-US" dirty="0" smtClean="0">
              <a:solidFill>
                <a:srgbClr val="C0C0C0"/>
              </a:solidFill>
              <a:latin typeface="Calibri" pitchFamily="34" charset="0"/>
            </a:endParaRPr>
          </a:p>
        </p:txBody>
      </p:sp>
      <p:sp>
        <p:nvSpPr>
          <p:cNvPr id="2" name="Title 1"/>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3581400"/>
            <a:ext cx="4876800" cy="2773363"/>
          </a:xfrm>
        </p:spPr>
        <p:txBody>
          <a:bodyPr/>
          <a:lstStyle/>
          <a:p>
            <a:pPr marL="0" indent="0" eaLnBrk="1" hangingPunct="1">
              <a:spcBef>
                <a:spcPct val="0"/>
              </a:spcBef>
              <a:defRPr/>
            </a:pPr>
            <a:r>
              <a:rPr lang="en-US" sz="2200" kern="1200" dirty="0" smtClean="0">
                <a:solidFill>
                  <a:srgbClr val="000000"/>
                </a:solidFill>
                <a:latin typeface="Calibri" pitchFamily="34" charset="0"/>
                <a:cs typeface="Arial" charset="0"/>
              </a:rPr>
              <a:t> Food </a:t>
            </a:r>
            <a:r>
              <a:rPr lang="en-US" sz="2200" kern="1200" dirty="0">
                <a:solidFill>
                  <a:srgbClr val="000000"/>
                </a:solidFill>
                <a:latin typeface="Calibri" pitchFamily="34" charset="0"/>
                <a:cs typeface="Arial" charset="0"/>
              </a:rPr>
              <a:t>(Milk, Meat, Eggs, Blood, Rennet)</a:t>
            </a:r>
          </a:p>
          <a:p>
            <a:pPr marL="0" indent="0" eaLnBrk="1" hangingPunct="1">
              <a:spcBef>
                <a:spcPct val="0"/>
              </a:spcBef>
              <a:defRPr/>
            </a:pPr>
            <a:r>
              <a:rPr lang="en-US" sz="2200" kern="1200" dirty="0">
                <a:solidFill>
                  <a:srgbClr val="000000"/>
                </a:solidFill>
                <a:latin typeface="Calibri" pitchFamily="34" charset="0"/>
                <a:cs typeface="Arial" charset="0"/>
              </a:rPr>
              <a:t>  Locomotion/Mechanical Power</a:t>
            </a:r>
          </a:p>
          <a:p>
            <a:pPr marL="0" indent="0" eaLnBrk="1" hangingPunct="1">
              <a:spcBef>
                <a:spcPct val="0"/>
              </a:spcBef>
              <a:defRPr/>
            </a:pPr>
            <a:r>
              <a:rPr lang="en-US" sz="2200" kern="1200" dirty="0">
                <a:solidFill>
                  <a:srgbClr val="000000"/>
                </a:solidFill>
                <a:latin typeface="Calibri" pitchFamily="34" charset="0"/>
                <a:cs typeface="Arial" charset="0"/>
              </a:rPr>
              <a:t>  Companionship/Rodent Control/</a:t>
            </a:r>
          </a:p>
          <a:p>
            <a:pPr marL="0" indent="0" eaLnBrk="1" hangingPunct="1">
              <a:spcBef>
                <a:spcPct val="0"/>
              </a:spcBef>
              <a:defRPr/>
            </a:pPr>
            <a:r>
              <a:rPr lang="en-US" sz="2200" kern="1200" dirty="0">
                <a:solidFill>
                  <a:srgbClr val="000000"/>
                </a:solidFill>
                <a:latin typeface="Calibri" pitchFamily="34" charset="0"/>
                <a:cs typeface="Arial" charset="0"/>
              </a:rPr>
              <a:t>  Protection/Herding</a:t>
            </a:r>
          </a:p>
          <a:p>
            <a:pPr marL="0" indent="0" eaLnBrk="1" hangingPunct="1">
              <a:spcBef>
                <a:spcPct val="0"/>
              </a:spcBef>
              <a:defRPr/>
            </a:pPr>
            <a:r>
              <a:rPr lang="en-US" sz="2200" kern="1200" dirty="0">
                <a:solidFill>
                  <a:srgbClr val="000000"/>
                </a:solidFill>
                <a:latin typeface="Calibri" pitchFamily="34" charset="0"/>
                <a:cs typeface="Arial" charset="0"/>
              </a:rPr>
              <a:t>  Fiber (Feathers, Wool, Hides)</a:t>
            </a:r>
          </a:p>
          <a:p>
            <a:pPr marL="0" indent="0" eaLnBrk="1" hangingPunct="1">
              <a:spcBef>
                <a:spcPct val="0"/>
              </a:spcBef>
              <a:defRPr/>
            </a:pPr>
            <a:r>
              <a:rPr lang="en-US" sz="2200" kern="1200" dirty="0">
                <a:solidFill>
                  <a:srgbClr val="000000"/>
                </a:solidFill>
                <a:latin typeface="Calibri" pitchFamily="34" charset="0"/>
                <a:cs typeface="Arial" charset="0"/>
              </a:rPr>
              <a:t>  Fuel (Dung, Bones)</a:t>
            </a:r>
          </a:p>
          <a:p>
            <a:pPr marL="0" indent="0" eaLnBrk="1" hangingPunct="1">
              <a:spcBef>
                <a:spcPct val="0"/>
              </a:spcBef>
              <a:defRPr/>
            </a:pPr>
            <a:r>
              <a:rPr lang="en-US" sz="2200" kern="1200" dirty="0">
                <a:solidFill>
                  <a:srgbClr val="000000"/>
                </a:solidFill>
                <a:latin typeface="Calibri" pitchFamily="34" charset="0"/>
                <a:cs typeface="Arial" charset="0"/>
              </a:rPr>
              <a:t>  Shelter (Hides, Bones)</a:t>
            </a:r>
          </a:p>
          <a:p>
            <a:pPr marL="0" indent="0" eaLnBrk="1" hangingPunct="1">
              <a:spcBef>
                <a:spcPct val="0"/>
              </a:spcBef>
              <a:defRPr/>
            </a:pPr>
            <a:r>
              <a:rPr lang="en-US" sz="2200" kern="1200" dirty="0">
                <a:solidFill>
                  <a:srgbClr val="000000"/>
                </a:solidFill>
                <a:latin typeface="Calibri" pitchFamily="34" charset="0"/>
                <a:cs typeface="Arial" charset="0"/>
              </a:rPr>
              <a:t>  Medicines (Insulin, Heparin)</a:t>
            </a:r>
          </a:p>
          <a:p>
            <a:pPr>
              <a:defRPr/>
            </a:pPr>
            <a:endParaRPr lang="en-US" dirty="0"/>
          </a:p>
        </p:txBody>
      </p:sp>
      <p:pic>
        <p:nvPicPr>
          <p:cNvPr id="3078" name="Picture 6" descr="cave drawing by primitive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4540250"/>
            <a:ext cx="30765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ancient Egyptian wall painting that depicts several Eqyptians tending to live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1309688"/>
            <a:ext cx="25400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Egyptian wall painting that shows a young Egyptian man tending to live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1289050"/>
            <a:ext cx="25415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The slide contains four images. The bottom left image depicts a cave drawing by primitive man. The cave drawing indicates man’s attempt to domesticate or selectively breed livestock early in human civilization. The top left image depicts a Native American couple standing in front of a traditional teepee. The top middle image depicts an ancient Egyptian wall painting that shows a young Egyptian man tending to livestock. The top right image depicts another ancient Egyptian wall painting that depicts several Eqyptians tending to livestock.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 y="1276350"/>
            <a:ext cx="20113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p:txBody>
          <a:bodyPr/>
          <a:lstStyle/>
          <a:p>
            <a:pPr defTabSz="457200" eaLnBrk="1" hangingPunct="1"/>
            <a:r>
              <a:rPr lang="en-US" b="1" dirty="0" smtClean="0">
                <a:latin typeface="Calibri" pitchFamily="34" charset="0"/>
              </a:rPr>
              <a:t>Human and Animal Interactions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1000"/>
                                        <p:tgtEl>
                                          <p:spTgt spid="3077"/>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childTnLst>
                                </p:cTn>
                              </p:par>
                              <p:par>
                                <p:cTn id="14" presetID="10" presetClass="entr" presetSubtype="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1524000"/>
            <a:ext cx="8229600" cy="4525963"/>
          </a:xfrm>
        </p:spPr>
        <p:txBody>
          <a:bodyPr/>
          <a:lstStyle/>
          <a:p>
            <a:pPr eaLnBrk="1" hangingPunct="1"/>
            <a:r>
              <a:rPr lang="en-US" sz="2800" smtClean="0"/>
              <a:t>Improvements in isolating/characterizing naturally occurring desirable traits by chromosomal mapping, other technologies</a:t>
            </a:r>
          </a:p>
          <a:p>
            <a:pPr eaLnBrk="1" hangingPunct="1">
              <a:buFontTx/>
              <a:buNone/>
            </a:pPr>
            <a:endParaRPr lang="en-US" sz="2800" smtClean="0"/>
          </a:p>
          <a:p>
            <a:pPr eaLnBrk="1" hangingPunct="1"/>
            <a:r>
              <a:rPr lang="en-US" sz="2800" smtClean="0"/>
              <a:t>Accelerated introduction of naturally occurring desirable traits by assisted reproductive technologies</a:t>
            </a:r>
          </a:p>
          <a:p>
            <a:pPr eaLnBrk="1" hangingPunct="1"/>
            <a:endParaRPr lang="en-US" sz="2800" smtClean="0"/>
          </a:p>
          <a:p>
            <a:pPr eaLnBrk="1" hangingPunct="1"/>
            <a:r>
              <a:rPr lang="en-US" sz="2800" smtClean="0"/>
              <a:t>Introduction of new traits by using tools of modern biotechnology </a:t>
            </a:r>
            <a:r>
              <a:rPr lang="en-US" sz="2800" smtClean="0">
                <a:sym typeface="Wingdings" pitchFamily="2" charset="2"/>
              </a:rPr>
              <a:t> genetic engineering</a:t>
            </a:r>
            <a:endParaRPr lang="en-US" smtClean="0"/>
          </a:p>
        </p:txBody>
      </p:sp>
      <p:sp>
        <p:nvSpPr>
          <p:cNvPr id="6146" name="Rectangle 2"/>
          <p:cNvSpPr>
            <a:spLocks noGrp="1" noChangeArrowheads="1"/>
          </p:cNvSpPr>
          <p:nvPr>
            <p:ph type="title"/>
          </p:nvPr>
        </p:nvSpPr>
        <p:spPr>
          <a:xfrm>
            <a:off x="0" y="274638"/>
            <a:ext cx="9144000" cy="1143000"/>
          </a:xfrm>
        </p:spPr>
        <p:txBody>
          <a:bodyPr/>
          <a:lstStyle/>
          <a:p>
            <a:pPr eaLnBrk="1" hangingPunct="1"/>
            <a:r>
              <a:rPr lang="en-US" b="1" smtClean="0">
                <a:latin typeface="Calibri" pitchFamily="34" charset="0"/>
              </a:rPr>
              <a:t>What’s Different Now?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fade">
                                      <p:cBhvr>
                                        <p:cTn id="12" dur="500"/>
                                        <p:tgtEl>
                                          <p:spTgt spid="716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animEffect transition="in" filter="fade">
                                      <p:cBhvr>
                                        <p:cTn id="1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descr="chart showing likelihood of desired genetic outcome for naturally occurring traits"/>
          <p:cNvGrpSpPr>
            <a:grpSpLocks/>
          </p:cNvGrpSpPr>
          <p:nvPr/>
        </p:nvGrpSpPr>
        <p:grpSpPr bwMode="auto">
          <a:xfrm>
            <a:off x="160338" y="2781300"/>
            <a:ext cx="8818562" cy="2232025"/>
            <a:chOff x="160338" y="2781300"/>
            <a:chExt cx="8818562" cy="2232025"/>
          </a:xfrm>
        </p:grpSpPr>
        <p:sp>
          <p:nvSpPr>
            <p:cNvPr id="7173" name="TextBox 27" descr="This slide contains a stretched out right triangle that widens from a point into a cathetus (leg) of the triangle going from the left hand side to the right. The triangle widens to compliment the text beneath the triangle that states “Likelihood of Desired Genetic Outcome for Naturally Occurring Traits”.  In other words, the assisted reproductive technologies are arranged in increasing order of probability of obtaining the desired traits, from natural breeding to animal cloning.&#10;"/>
            <p:cNvSpPr txBox="1">
              <a:spLocks noChangeArrowheads="1"/>
            </p:cNvSpPr>
            <p:nvPr/>
          </p:nvSpPr>
          <p:spPr bwMode="auto">
            <a:xfrm>
              <a:off x="160338" y="2781300"/>
              <a:ext cx="143033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Natural Breeding</a:t>
              </a:r>
            </a:p>
          </p:txBody>
        </p:sp>
        <p:sp>
          <p:nvSpPr>
            <p:cNvPr id="7174" name="TextBox 28"/>
            <p:cNvSpPr txBox="1">
              <a:spLocks noChangeArrowheads="1"/>
            </p:cNvSpPr>
            <p:nvPr/>
          </p:nvSpPr>
          <p:spPr bwMode="auto">
            <a:xfrm>
              <a:off x="1636713" y="2781300"/>
              <a:ext cx="143033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Selective Breeding</a:t>
              </a:r>
            </a:p>
          </p:txBody>
        </p:sp>
        <p:sp>
          <p:nvSpPr>
            <p:cNvPr id="7175" name="TextBox 29"/>
            <p:cNvSpPr txBox="1">
              <a:spLocks noChangeArrowheads="1"/>
            </p:cNvSpPr>
            <p:nvPr/>
          </p:nvSpPr>
          <p:spPr bwMode="auto">
            <a:xfrm>
              <a:off x="3111500" y="2781300"/>
              <a:ext cx="143033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AI ± Frozen Semen</a:t>
              </a:r>
            </a:p>
          </p:txBody>
        </p:sp>
        <p:sp>
          <p:nvSpPr>
            <p:cNvPr id="7176" name="TextBox 30"/>
            <p:cNvSpPr txBox="1">
              <a:spLocks noChangeArrowheads="1"/>
            </p:cNvSpPr>
            <p:nvPr/>
          </p:nvSpPr>
          <p:spPr bwMode="auto">
            <a:xfrm>
              <a:off x="4584700" y="2781300"/>
              <a:ext cx="143033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In Vitro Fertilization</a:t>
              </a:r>
            </a:p>
          </p:txBody>
        </p:sp>
        <p:sp>
          <p:nvSpPr>
            <p:cNvPr id="7177" name="TextBox 31"/>
            <p:cNvSpPr txBox="1">
              <a:spLocks noChangeArrowheads="1"/>
            </p:cNvSpPr>
            <p:nvPr/>
          </p:nvSpPr>
          <p:spPr bwMode="auto">
            <a:xfrm>
              <a:off x="6064250" y="2781300"/>
              <a:ext cx="143033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Embryo </a:t>
              </a:r>
            </a:p>
            <a:p>
              <a:pPr algn="ctr" eaLnBrk="1" hangingPunct="1"/>
              <a:r>
                <a:rPr lang="en-US" b="1" i="1">
                  <a:latin typeface="Calibri" pitchFamily="34" charset="0"/>
                  <a:cs typeface="Arial" charset="0"/>
                </a:rPr>
                <a:t>Split</a:t>
              </a:r>
            </a:p>
          </p:txBody>
        </p:sp>
        <p:sp>
          <p:nvSpPr>
            <p:cNvPr id="7178" name="TextBox 34"/>
            <p:cNvSpPr txBox="1">
              <a:spLocks noChangeArrowheads="1"/>
            </p:cNvSpPr>
            <p:nvPr/>
          </p:nvSpPr>
          <p:spPr bwMode="auto">
            <a:xfrm>
              <a:off x="7548563" y="2781300"/>
              <a:ext cx="143033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b="1" i="1">
                  <a:latin typeface="Calibri" pitchFamily="34" charset="0"/>
                  <a:cs typeface="Arial" charset="0"/>
                </a:rPr>
                <a:t>Animal Cloning</a:t>
              </a:r>
            </a:p>
          </p:txBody>
        </p:sp>
        <p:grpSp>
          <p:nvGrpSpPr>
            <p:cNvPr id="7179" name="Group 38"/>
            <p:cNvGrpSpPr>
              <a:grpSpLocks/>
            </p:cNvGrpSpPr>
            <p:nvPr/>
          </p:nvGrpSpPr>
          <p:grpSpPr bwMode="auto">
            <a:xfrm>
              <a:off x="187325" y="3595688"/>
              <a:ext cx="8791575" cy="1417637"/>
              <a:chOff x="187176" y="3596081"/>
              <a:chExt cx="8791075" cy="1416679"/>
            </a:xfrm>
          </p:grpSpPr>
          <p:sp>
            <p:nvSpPr>
              <p:cNvPr id="27" name="Right Triangle 26"/>
              <p:cNvSpPr/>
              <p:nvPr/>
            </p:nvSpPr>
            <p:spPr>
              <a:xfrm flipH="1">
                <a:off x="187176" y="3596081"/>
                <a:ext cx="8791075" cy="594910"/>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181" name="TextBox 35"/>
              <p:cNvSpPr txBox="1">
                <a:spLocks noChangeArrowheads="1"/>
              </p:cNvSpPr>
              <p:nvPr/>
            </p:nvSpPr>
            <p:spPr bwMode="auto">
              <a:xfrm>
                <a:off x="1636481" y="4190991"/>
                <a:ext cx="5857542" cy="82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Calibri" pitchFamily="34" charset="0"/>
                    <a:cs typeface="Arial" charset="0"/>
                  </a:rPr>
                  <a:t>Likelihood of Desired Genetic Outcome for Naturally Occurring Traits</a:t>
                </a:r>
              </a:p>
            </p:txBody>
          </p:sp>
        </p:grpSp>
      </p:grpSp>
      <p:sp>
        <p:nvSpPr>
          <p:cNvPr id="3" name="Title 2"/>
          <p:cNvSpPr>
            <a:spLocks noGrp="1"/>
          </p:cNvSpPr>
          <p:nvPr>
            <p:ph type="title"/>
          </p:nvPr>
        </p:nvSpPr>
        <p:spPr/>
        <p:txBody>
          <a:bodyPr/>
          <a:lstStyle/>
          <a:p>
            <a:pPr eaLnBrk="1" hangingPunct="1">
              <a:defRPr/>
            </a:pPr>
            <a:r>
              <a:rPr lang="en-US" sz="4100" b="1" kern="1200" dirty="0">
                <a:solidFill>
                  <a:srgbClr val="000000"/>
                </a:solidFill>
                <a:latin typeface="Calibri" pitchFamily="34" charset="0"/>
                <a:ea typeface="+mn-ea"/>
                <a:cs typeface="Arial" charset="0"/>
              </a:rPr>
              <a:t>Assisted Reproductive Technologies (ARTS</a:t>
            </a:r>
            <a:r>
              <a:rPr lang="en-US" sz="4100" b="1" kern="1200" dirty="0" smtClean="0">
                <a:solidFill>
                  <a:srgbClr val="000000"/>
                </a:solidFill>
                <a:latin typeface="Calibri" pitchFamily="34" charset="0"/>
                <a:ea typeface="+mn-ea"/>
                <a:cs typeface="Arial" charset="0"/>
              </a:rPr>
              <a:t>)</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enetic engineering chart"/>
          <p:cNvGrpSpPr/>
          <p:nvPr/>
        </p:nvGrpSpPr>
        <p:grpSpPr>
          <a:xfrm>
            <a:off x="74613" y="890588"/>
            <a:ext cx="7635875" cy="5391150"/>
            <a:chOff x="74613" y="890588"/>
            <a:chExt cx="7635875" cy="5391150"/>
          </a:xfrm>
        </p:grpSpPr>
        <p:cxnSp>
          <p:nvCxnSpPr>
            <p:cNvPr id="37" name="Straight Connector 36"/>
            <p:cNvCxnSpPr/>
            <p:nvPr/>
          </p:nvCxnSpPr>
          <p:spPr>
            <a:xfrm>
              <a:off x="74613" y="2486025"/>
              <a:ext cx="7635875" cy="26988"/>
            </a:xfrm>
            <a:prstGeom prst="line">
              <a:avLst/>
            </a:prstGeom>
            <a:ln w="2857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195" name="Group 4" descr="The image in the top left is the same image from the previous slide. It is smaller, and placed in the corner. Below this image is a dotted line, dividing the slide into two parts. Below the dotted line is an image of a cartoon genetically engineered pig. She herself contains a stylized image of the molecular structure of DNA. Within the picture of the star is an image of a five-pointed star. The star indicates any genetic alteration with an intended purpose. The entire pig image represents a stylized version of any genetically engineered animal.&#10;"/>
            <p:cNvGrpSpPr>
              <a:grpSpLocks/>
            </p:cNvGrpSpPr>
            <p:nvPr/>
          </p:nvGrpSpPr>
          <p:grpSpPr bwMode="auto">
            <a:xfrm>
              <a:off x="74613" y="890588"/>
              <a:ext cx="7635875" cy="5391150"/>
              <a:chOff x="74613" y="890588"/>
              <a:chExt cx="7635875" cy="5391150"/>
            </a:xfrm>
          </p:grpSpPr>
          <p:sp>
            <p:nvSpPr>
              <p:cNvPr id="12" name="Rounded Rectangle 11" descr="The image in the top left is the same image from the previous slide. It is smaller, and place in the corner. Below this image is a dotted line, dividing the slide into two parts. Below the dotted line is an image of a cartoon genetically engineered pig. She herself contains a stylized image of the molecular structure of DNA. Within the picture of the star is an image of a five-pointed star. The star indicates any genetic alteration with an intended purpose. The entire pig image represents a stylized version of any genetically engineered animal.&#10;"/>
              <p:cNvSpPr/>
              <p:nvPr/>
            </p:nvSpPr>
            <p:spPr>
              <a:xfrm>
                <a:off x="2486025" y="2908300"/>
                <a:ext cx="4171950" cy="1609725"/>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8198" name="TextBox 13"/>
              <p:cNvSpPr txBox="1">
                <a:spLocks noChangeArrowheads="1"/>
              </p:cNvSpPr>
              <p:nvPr/>
            </p:nvSpPr>
            <p:spPr bwMode="auto">
              <a:xfrm>
                <a:off x="2592388" y="3279775"/>
                <a:ext cx="20462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400" b="1" i="1">
                    <a:latin typeface="Calibri" pitchFamily="34" charset="0"/>
                    <a:cs typeface="Arial" charset="0"/>
                  </a:rPr>
                  <a:t>Genetic Engineering</a:t>
                </a:r>
              </a:p>
            </p:txBody>
          </p:sp>
          <p:grpSp>
            <p:nvGrpSpPr>
              <p:cNvPr id="8199" name="Group 39"/>
              <p:cNvGrpSpPr>
                <a:grpSpLocks/>
              </p:cNvGrpSpPr>
              <p:nvPr/>
            </p:nvGrpSpPr>
            <p:grpSpPr bwMode="auto">
              <a:xfrm>
                <a:off x="1431925" y="4518025"/>
                <a:ext cx="3140075" cy="1763713"/>
                <a:chOff x="1432229" y="4518528"/>
                <a:chExt cx="3139780" cy="1763295"/>
              </a:xfrm>
            </p:grpSpPr>
            <p:sp>
              <p:nvSpPr>
                <p:cNvPr id="15" name="Rounded Rectangle 14"/>
                <p:cNvSpPr/>
                <p:nvPr/>
              </p:nvSpPr>
              <p:spPr>
                <a:xfrm>
                  <a:off x="1432229" y="5280347"/>
                  <a:ext cx="2108002" cy="1001476"/>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8220" name="TextBox 17"/>
                <p:cNvSpPr txBox="1">
                  <a:spLocks noChangeArrowheads="1"/>
                </p:cNvSpPr>
                <p:nvPr/>
              </p:nvSpPr>
              <p:spPr bwMode="auto">
                <a:xfrm>
                  <a:off x="1463163" y="5253790"/>
                  <a:ext cx="2045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000" b="1" i="1">
                      <a:latin typeface="Calibri" pitchFamily="34" charset="0"/>
                      <a:cs typeface="Arial" charset="0"/>
                    </a:rPr>
                    <a:t>Animals With </a:t>
                  </a:r>
                  <a:r>
                    <a:rPr lang="en-US" sz="2000" b="1" i="1">
                      <a:solidFill>
                        <a:srgbClr val="FF0000"/>
                      </a:solidFill>
                      <a:latin typeface="Calibri" pitchFamily="34" charset="0"/>
                      <a:cs typeface="Arial" charset="0"/>
                    </a:rPr>
                    <a:t>Non-Heritable </a:t>
                  </a:r>
                  <a:r>
                    <a:rPr lang="en-US" sz="2000" b="1" i="1">
                      <a:latin typeface="Calibri" pitchFamily="34" charset="0"/>
                      <a:cs typeface="Arial" charset="0"/>
                    </a:rPr>
                    <a:t>Constructs</a:t>
                  </a:r>
                </a:p>
              </p:txBody>
            </p:sp>
            <p:cxnSp>
              <p:nvCxnSpPr>
                <p:cNvPr id="21" name="Straight Arrow Connector 20"/>
                <p:cNvCxnSpPr>
                  <a:stCxn id="12" idx="2"/>
                </p:cNvCxnSpPr>
                <p:nvPr/>
              </p:nvCxnSpPr>
              <p:spPr>
                <a:xfrm rot="5400000">
                  <a:off x="3688701" y="4370058"/>
                  <a:ext cx="734839" cy="103177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8200" name="Group 40"/>
              <p:cNvGrpSpPr>
                <a:grpSpLocks/>
              </p:cNvGrpSpPr>
              <p:nvPr/>
            </p:nvGrpSpPr>
            <p:grpSpPr bwMode="auto">
              <a:xfrm>
                <a:off x="4572000" y="4518025"/>
                <a:ext cx="3138488" cy="1763713"/>
                <a:chOff x="4571320" y="4518528"/>
                <a:chExt cx="3139780" cy="1763295"/>
              </a:xfrm>
            </p:grpSpPr>
            <p:sp>
              <p:nvSpPr>
                <p:cNvPr id="17" name="Rounded Rectangle 16"/>
                <p:cNvSpPr/>
                <p:nvPr/>
              </p:nvSpPr>
              <p:spPr>
                <a:xfrm>
                  <a:off x="5603620" y="5280347"/>
                  <a:ext cx="2107480" cy="1001476"/>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8217" name="TextBox 18"/>
                <p:cNvSpPr txBox="1">
                  <a:spLocks noChangeArrowheads="1"/>
                </p:cNvSpPr>
                <p:nvPr/>
              </p:nvSpPr>
              <p:spPr bwMode="auto">
                <a:xfrm>
                  <a:off x="5665732" y="5253790"/>
                  <a:ext cx="2045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2000" b="1" i="1">
                      <a:latin typeface="Calibri" pitchFamily="34" charset="0"/>
                      <a:cs typeface="Arial" charset="0"/>
                    </a:rPr>
                    <a:t>Animals With </a:t>
                  </a:r>
                  <a:r>
                    <a:rPr lang="en-US" sz="2000" b="1" i="1">
                      <a:solidFill>
                        <a:srgbClr val="008000"/>
                      </a:solidFill>
                      <a:latin typeface="Calibri" pitchFamily="34" charset="0"/>
                      <a:cs typeface="Arial" charset="0"/>
                    </a:rPr>
                    <a:t>Heritable</a:t>
                  </a:r>
                  <a:r>
                    <a:rPr lang="en-US" sz="2000" b="1" i="1">
                      <a:latin typeface="Calibri" pitchFamily="34" charset="0"/>
                      <a:cs typeface="Arial" charset="0"/>
                    </a:rPr>
                    <a:t> Constructs</a:t>
                  </a:r>
                </a:p>
              </p:txBody>
            </p:sp>
            <p:cxnSp>
              <p:nvCxnSpPr>
                <p:cNvPr id="22" name="Straight Arrow Connector 21"/>
                <p:cNvCxnSpPr/>
                <p:nvPr/>
              </p:nvCxnSpPr>
              <p:spPr>
                <a:xfrm rot="16200000" flipH="1">
                  <a:off x="4720050" y="4369798"/>
                  <a:ext cx="734839" cy="10323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8201" name="Group 10"/>
              <p:cNvGrpSpPr>
                <a:grpSpLocks/>
              </p:cNvGrpSpPr>
              <p:nvPr/>
            </p:nvGrpSpPr>
            <p:grpSpPr bwMode="auto">
              <a:xfrm>
                <a:off x="187325" y="1052513"/>
                <a:ext cx="4625975" cy="1074737"/>
                <a:chOff x="160424" y="2326097"/>
                <a:chExt cx="8817828" cy="1829009"/>
              </a:xfrm>
            </p:grpSpPr>
            <p:sp>
              <p:nvSpPr>
                <p:cNvPr id="27" name="Right Triangle 26"/>
                <p:cNvSpPr/>
                <p:nvPr/>
              </p:nvSpPr>
              <p:spPr>
                <a:xfrm flipH="1">
                  <a:off x="187659" y="3141992"/>
                  <a:ext cx="8790593" cy="594361"/>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8209" name="TextBox 27"/>
                <p:cNvSpPr txBox="1">
                  <a:spLocks noChangeArrowheads="1"/>
                </p:cNvSpPr>
                <p:nvPr/>
              </p:nvSpPr>
              <p:spPr bwMode="auto">
                <a:xfrm>
                  <a:off x="160424" y="2326097"/>
                  <a:ext cx="1431308" cy="63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900" b="1" i="1">
                      <a:latin typeface="Calibri" pitchFamily="34" charset="0"/>
                      <a:cs typeface="Arial" charset="0"/>
                    </a:rPr>
                    <a:t>Natural Breeding</a:t>
                  </a:r>
                </a:p>
              </p:txBody>
            </p:sp>
            <p:sp>
              <p:nvSpPr>
                <p:cNvPr id="8210" name="TextBox 28"/>
                <p:cNvSpPr txBox="1">
                  <a:spLocks noChangeArrowheads="1"/>
                </p:cNvSpPr>
                <p:nvPr/>
              </p:nvSpPr>
              <p:spPr bwMode="auto">
                <a:xfrm>
                  <a:off x="1637123" y="2326097"/>
                  <a:ext cx="1428282" cy="63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900" b="1" i="1">
                      <a:latin typeface="Calibri" pitchFamily="34" charset="0"/>
                      <a:cs typeface="Arial" charset="0"/>
                    </a:rPr>
                    <a:t>Selective Breeding</a:t>
                  </a:r>
                </a:p>
              </p:txBody>
            </p:sp>
            <p:sp>
              <p:nvSpPr>
                <p:cNvPr id="8211" name="TextBox 29"/>
                <p:cNvSpPr txBox="1">
                  <a:spLocks noChangeArrowheads="1"/>
                </p:cNvSpPr>
                <p:nvPr/>
              </p:nvSpPr>
              <p:spPr bwMode="auto">
                <a:xfrm>
                  <a:off x="3110795" y="2326097"/>
                  <a:ext cx="1431309" cy="63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900" b="1" i="1">
                      <a:latin typeface="Calibri" pitchFamily="34" charset="0"/>
                      <a:cs typeface="Arial" charset="0"/>
                    </a:rPr>
                    <a:t>AI ± Frozen Semen</a:t>
                  </a:r>
                </a:p>
              </p:txBody>
            </p:sp>
            <p:sp>
              <p:nvSpPr>
                <p:cNvPr id="8212" name="TextBox 30"/>
                <p:cNvSpPr txBox="1">
                  <a:spLocks noChangeArrowheads="1"/>
                </p:cNvSpPr>
                <p:nvPr/>
              </p:nvSpPr>
              <p:spPr bwMode="auto">
                <a:xfrm>
                  <a:off x="4584468" y="2326097"/>
                  <a:ext cx="1431308" cy="588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800" b="1" i="1">
                      <a:latin typeface="Calibri" pitchFamily="34" charset="0"/>
                      <a:cs typeface="Arial" charset="0"/>
                    </a:rPr>
                    <a:t>In Vitro Fertilization</a:t>
                  </a:r>
                </a:p>
              </p:txBody>
            </p:sp>
            <p:sp>
              <p:nvSpPr>
                <p:cNvPr id="8213" name="TextBox 31"/>
                <p:cNvSpPr txBox="1">
                  <a:spLocks noChangeArrowheads="1"/>
                </p:cNvSpPr>
                <p:nvPr/>
              </p:nvSpPr>
              <p:spPr bwMode="auto">
                <a:xfrm>
                  <a:off x="6064193" y="2326097"/>
                  <a:ext cx="1431308" cy="63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900" b="1" i="1">
                      <a:latin typeface="Calibri" pitchFamily="34" charset="0"/>
                      <a:cs typeface="Arial" charset="0"/>
                    </a:rPr>
                    <a:t>Embryo </a:t>
                  </a:r>
                </a:p>
                <a:p>
                  <a:pPr algn="ctr" eaLnBrk="1" hangingPunct="1"/>
                  <a:r>
                    <a:rPr lang="en-US" sz="900" b="1" i="1">
                      <a:latin typeface="Calibri" pitchFamily="34" charset="0"/>
                      <a:cs typeface="Arial" charset="0"/>
                    </a:rPr>
                    <a:t>Split</a:t>
                  </a:r>
                </a:p>
              </p:txBody>
            </p:sp>
            <p:sp>
              <p:nvSpPr>
                <p:cNvPr id="8214" name="TextBox 34"/>
                <p:cNvSpPr txBox="1">
                  <a:spLocks noChangeArrowheads="1"/>
                </p:cNvSpPr>
                <p:nvPr/>
              </p:nvSpPr>
              <p:spPr bwMode="auto">
                <a:xfrm>
                  <a:off x="7546944" y="2326097"/>
                  <a:ext cx="1431308" cy="63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900" b="1" i="1">
                      <a:latin typeface="Calibri" pitchFamily="34" charset="0"/>
                      <a:cs typeface="Arial" charset="0"/>
                    </a:rPr>
                    <a:t>Animal Cloning</a:t>
                  </a:r>
                </a:p>
              </p:txBody>
            </p:sp>
            <p:sp>
              <p:nvSpPr>
                <p:cNvPr id="8215" name="TextBox 35"/>
                <p:cNvSpPr txBox="1">
                  <a:spLocks noChangeArrowheads="1"/>
                </p:cNvSpPr>
                <p:nvPr/>
              </p:nvSpPr>
              <p:spPr bwMode="auto">
                <a:xfrm>
                  <a:off x="1636304" y="3736465"/>
                  <a:ext cx="5858057" cy="41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000" b="1">
                      <a:latin typeface="Calibri" pitchFamily="34" charset="0"/>
                      <a:cs typeface="Arial" charset="0"/>
                    </a:rPr>
                    <a:t>Likelihood of Desired Genetic Outcome</a:t>
                  </a:r>
                </a:p>
              </p:txBody>
            </p:sp>
          </p:grpSp>
          <p:sp>
            <p:nvSpPr>
              <p:cNvPr id="24" name="Right Bracket 23"/>
              <p:cNvSpPr/>
              <p:nvPr/>
            </p:nvSpPr>
            <p:spPr>
              <a:xfrm>
                <a:off x="4800600" y="890588"/>
                <a:ext cx="252413" cy="1143000"/>
              </a:xfrm>
              <a:prstGeom prst="rightBracket">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26" name="Right Bracket 25"/>
              <p:cNvSpPr/>
              <p:nvPr/>
            </p:nvSpPr>
            <p:spPr>
              <a:xfrm flipH="1">
                <a:off x="74613" y="890588"/>
                <a:ext cx="254000" cy="1143000"/>
              </a:xfrm>
              <a:prstGeom prst="rightBracket">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nvGrpSpPr>
              <p:cNvPr id="8204" name="Group 25"/>
              <p:cNvGrpSpPr>
                <a:grpSpLocks/>
              </p:cNvGrpSpPr>
              <p:nvPr/>
            </p:nvGrpSpPr>
            <p:grpSpPr bwMode="auto">
              <a:xfrm>
                <a:off x="4765675" y="3122613"/>
                <a:ext cx="1676400" cy="1177925"/>
                <a:chOff x="2112" y="1695"/>
                <a:chExt cx="1584" cy="1067"/>
              </a:xfrm>
            </p:grpSpPr>
            <p:pic>
              <p:nvPicPr>
                <p:cNvPr id="8205" name="Picture 2" descr="genetically engineered p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1695"/>
                  <a:ext cx="1584"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7" descr="DNA drawi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016"/>
                  <a:ext cx="616" cy="22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164" name="AutoShape 28"/>
                <p:cNvSpPr>
                  <a:spLocks noChangeArrowheads="1"/>
                </p:cNvSpPr>
                <p:nvPr/>
              </p:nvSpPr>
              <p:spPr bwMode="auto">
                <a:xfrm>
                  <a:off x="3168" y="2016"/>
                  <a:ext cx="212" cy="201"/>
                </a:xfrm>
                <a:prstGeom prst="star5">
                  <a:avLst/>
                </a:prstGeom>
                <a:solidFill>
                  <a:srgbClr val="FFFF00"/>
                </a:solidFill>
                <a:ln w="28575">
                  <a:solidFill>
                    <a:schemeClr val="tx1"/>
                  </a:solidFill>
                  <a:miter lim="800000"/>
                  <a:headEnd/>
                  <a:tailEnd/>
                </a:ln>
                <a:effectLst/>
                <a:extLst/>
              </p:spPr>
              <p:txBody>
                <a:bodyPr wrap="none" anchor="ctr"/>
                <a:lstStyle/>
                <a:p>
                  <a:pPr>
                    <a:defRPr/>
                  </a:pPr>
                  <a:endParaRPr lang="en-US"/>
                </a:p>
              </p:txBody>
            </p:sp>
          </p:grpSp>
        </p:grpSp>
      </p:grpSp>
      <p:sp>
        <p:nvSpPr>
          <p:cNvPr id="4" name="Title 3"/>
          <p:cNvSpPr>
            <a:spLocks noGrp="1"/>
          </p:cNvSpPr>
          <p:nvPr>
            <p:ph type="title"/>
          </p:nvPr>
        </p:nvSpPr>
        <p:spPr>
          <a:xfrm>
            <a:off x="-76200" y="274638"/>
            <a:ext cx="9372600" cy="615950"/>
          </a:xfrm>
        </p:spPr>
        <p:txBody>
          <a:bodyPr/>
          <a:lstStyle/>
          <a:p>
            <a:pPr eaLnBrk="1" hangingPunct="1">
              <a:defRPr/>
            </a:pPr>
            <a:r>
              <a:rPr lang="en-US" sz="3500" b="1" kern="1200" dirty="0">
                <a:solidFill>
                  <a:srgbClr val="000000"/>
                </a:solidFill>
                <a:latin typeface="Calibri" pitchFamily="34" charset="0"/>
                <a:ea typeface="+mn-ea"/>
                <a:cs typeface="Arial" charset="0"/>
              </a:rPr>
              <a:t>Genetic</a:t>
            </a:r>
            <a:r>
              <a:rPr lang="en-US" sz="3500" kern="1200" dirty="0">
                <a:solidFill>
                  <a:srgbClr val="000000"/>
                </a:solidFill>
                <a:latin typeface="Calibri" pitchFamily="34" charset="0"/>
                <a:ea typeface="+mn-ea"/>
                <a:cs typeface="Arial" charset="0"/>
              </a:rPr>
              <a:t> </a:t>
            </a:r>
            <a:r>
              <a:rPr lang="en-US" sz="3400" b="1" kern="1200" dirty="0">
                <a:solidFill>
                  <a:srgbClr val="000000"/>
                </a:solidFill>
                <a:latin typeface="Calibri" pitchFamily="34" charset="0"/>
                <a:ea typeface="+mn-ea"/>
                <a:cs typeface="Arial" charset="0"/>
              </a:rPr>
              <a:t>Engineering</a:t>
            </a:r>
            <a:r>
              <a:rPr lang="en-US" sz="3500" b="1" kern="1200" dirty="0">
                <a:solidFill>
                  <a:srgbClr val="000000"/>
                </a:solidFill>
                <a:latin typeface="Calibri" pitchFamily="34" charset="0"/>
                <a:ea typeface="+mn-ea"/>
                <a:cs typeface="Arial" charset="0"/>
              </a:rPr>
              <a:t> Is a Tool Separate From </a:t>
            </a:r>
            <a:r>
              <a:rPr lang="en-US" sz="3500" b="1" kern="1200" dirty="0" smtClean="0">
                <a:solidFill>
                  <a:srgbClr val="000000"/>
                </a:solidFill>
                <a:latin typeface="Calibri" pitchFamily="34" charset="0"/>
                <a:ea typeface="+mn-ea"/>
                <a:cs typeface="Arial" charset="0"/>
              </a:rPr>
              <a:t>ARTS</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descr="Two text boxes, shaded grey, separate the two concepts on this slide. On the left, assisted reproductive technologies (Accelerates the Introduction of Naturally Occurring Desirable Traits into Herds), sits next to the other box, genetic engineering (Introduces Specific, Desirable Traits That May Or May Not Be Naturally Occurring). "/>
          <p:cNvSpPr>
            <a:spLocks noGrp="1"/>
          </p:cNvSpPr>
          <p:nvPr>
            <p:ph sz="quarter" idx="4294967295"/>
          </p:nvPr>
        </p:nvSpPr>
        <p:spPr>
          <a:xfrm>
            <a:off x="4645025" y="2373313"/>
            <a:ext cx="4041775" cy="3951287"/>
          </a:xfrm>
          <a:solidFill>
            <a:srgbClr val="DDDDDD"/>
          </a:solidFill>
          <a:ln>
            <a:solidFill>
              <a:schemeClr val="tx1"/>
            </a:solidFill>
            <a:miter lim="800000"/>
            <a:headEnd/>
            <a:tailEnd/>
          </a:ln>
          <a:effectLst>
            <a:outerShdw dist="38100" dir="2700000" algn="tl" rotWithShape="0">
              <a:srgbClr val="000000">
                <a:alpha val="42998"/>
              </a:srgbClr>
            </a:outerShdw>
          </a:effectLst>
        </p:spPr>
        <p:txBody>
          <a:bodyPr/>
          <a:lstStyle/>
          <a:p>
            <a:pPr algn="ctr" eaLnBrk="1" hangingPunct="1">
              <a:buFontTx/>
              <a:buNone/>
            </a:pPr>
            <a:endParaRPr lang="en-US" sz="2400" smtClean="0"/>
          </a:p>
          <a:p>
            <a:pPr algn="ctr" eaLnBrk="1" hangingPunct="1">
              <a:buFontTx/>
              <a:buNone/>
            </a:pPr>
            <a:endParaRPr lang="en-US" sz="2400" smtClean="0"/>
          </a:p>
          <a:p>
            <a:pPr algn="ctr" eaLnBrk="1" hangingPunct="1">
              <a:buFontTx/>
              <a:buNone/>
            </a:pPr>
            <a:endParaRPr lang="en-US" sz="2400" smtClean="0"/>
          </a:p>
          <a:p>
            <a:pPr algn="ctr" eaLnBrk="1" hangingPunct="1">
              <a:buFontTx/>
              <a:buNone/>
            </a:pPr>
            <a:r>
              <a:rPr lang="en-US" sz="2400" smtClean="0"/>
              <a:t>Introduces Specific, Desirable Traits That May Or May Not Be Naturally Occurring</a:t>
            </a:r>
            <a:endParaRPr lang="en-US" sz="2400" i="1" smtClean="0"/>
          </a:p>
        </p:txBody>
      </p:sp>
      <p:sp>
        <p:nvSpPr>
          <p:cNvPr id="9221" name="Text Placeholder 6" descr="Two text boxes, shaded grey, separate the two concepts on this slide. On the left, assisted reproductive technologies (Accelerates the Introduction of Naturally Occurring Desirable Traits into Herds), sits next to the other box, genetic engineering (Introduces Specific, Desirable Traits That May Or May Not Be Naturally Occurring). "/>
          <p:cNvSpPr>
            <a:spLocks noGrp="1"/>
          </p:cNvSpPr>
          <p:nvPr>
            <p:ph type="body" sz="quarter" idx="4294967295"/>
          </p:nvPr>
        </p:nvSpPr>
        <p:spPr>
          <a:xfrm>
            <a:off x="4645025" y="1646238"/>
            <a:ext cx="4041775" cy="727075"/>
          </a:xfrm>
          <a:solidFill>
            <a:srgbClr val="DDDDDD"/>
          </a:solidFill>
          <a:ln>
            <a:solidFill>
              <a:schemeClr val="tx1"/>
            </a:solidFill>
            <a:miter lim="800000"/>
            <a:headEnd/>
            <a:tailEnd/>
          </a:ln>
          <a:effectLst>
            <a:outerShdw dist="38100" dir="2700000" algn="tl" rotWithShape="0">
              <a:srgbClr val="000000">
                <a:alpha val="42998"/>
              </a:srgbClr>
            </a:outerShdw>
          </a:effectLst>
        </p:spPr>
        <p:txBody>
          <a:bodyPr anchor="b"/>
          <a:lstStyle/>
          <a:p>
            <a:pPr marL="0" indent="0" algn="ctr" defTabSz="457200" eaLnBrk="1" hangingPunct="1">
              <a:buFontTx/>
              <a:buNone/>
            </a:pPr>
            <a:r>
              <a:rPr lang="en-US" sz="2400" b="1" smtClean="0"/>
              <a:t>Genetic Engineering</a:t>
            </a:r>
          </a:p>
        </p:txBody>
      </p:sp>
      <p:sp>
        <p:nvSpPr>
          <p:cNvPr id="6" name="Content Placeholder 5" descr="Two text boxes, shaded grey, separate the two concepts on this slide. On the left, assisted reproductive technologies (Accelerates the Introduction of Naturally Occurring Desirable Traits into Herds), sits next to the other box, genetic engineering (Introduces Specific, Desirable Traits That May Or May Not Be Naturally Occurring). "/>
          <p:cNvSpPr>
            <a:spLocks noGrp="1"/>
          </p:cNvSpPr>
          <p:nvPr>
            <p:ph sz="half" idx="4294967295"/>
          </p:nvPr>
        </p:nvSpPr>
        <p:spPr>
          <a:xfrm>
            <a:off x="457200" y="2373313"/>
            <a:ext cx="4040188" cy="3951287"/>
          </a:xfrm>
          <a:solidFill>
            <a:srgbClr val="DDDDDD"/>
          </a:solidFill>
          <a:ln>
            <a:solidFill>
              <a:schemeClr val="tx1"/>
            </a:solidFill>
            <a:miter lim="800000"/>
            <a:headEnd/>
            <a:tailEnd/>
          </a:ln>
          <a:effectLst>
            <a:outerShdw dist="38100" dir="2700000" algn="tl" rotWithShape="0">
              <a:srgbClr val="000000">
                <a:alpha val="42998"/>
              </a:srgbClr>
            </a:outerShdw>
          </a:effectLst>
        </p:spPr>
        <p:txBody>
          <a:bodyPr/>
          <a:lstStyle/>
          <a:p>
            <a:pPr algn="ctr" eaLnBrk="1" hangingPunct="1">
              <a:buFontTx/>
              <a:buNone/>
            </a:pPr>
            <a:endParaRPr lang="en-US" sz="2400" dirty="0" smtClean="0"/>
          </a:p>
          <a:p>
            <a:pPr algn="ctr" eaLnBrk="1" hangingPunct="1">
              <a:buFontTx/>
              <a:buNone/>
            </a:pPr>
            <a:endParaRPr lang="en-US" sz="2400" dirty="0" smtClean="0"/>
          </a:p>
          <a:p>
            <a:pPr algn="ctr" eaLnBrk="1" hangingPunct="1">
              <a:buFontTx/>
              <a:buNone/>
            </a:pPr>
            <a:endParaRPr lang="en-US" sz="2400" dirty="0" smtClean="0"/>
          </a:p>
          <a:p>
            <a:pPr algn="ctr" eaLnBrk="1" hangingPunct="1">
              <a:buFontTx/>
              <a:buNone/>
            </a:pPr>
            <a:r>
              <a:rPr lang="en-US" sz="2400" dirty="0" smtClean="0"/>
              <a:t>Accelerates the Introduction of </a:t>
            </a:r>
            <a:r>
              <a:rPr lang="en-US" sz="2400" i="1" dirty="0" smtClean="0"/>
              <a:t>Naturally Occurring Desirable Traits</a:t>
            </a:r>
            <a:r>
              <a:rPr lang="en-US" sz="2400" dirty="0" smtClean="0"/>
              <a:t> into Herds</a:t>
            </a:r>
          </a:p>
        </p:txBody>
      </p:sp>
      <p:sp>
        <p:nvSpPr>
          <p:cNvPr id="9219" name="Text Placeholder 4" descr="Two text boxes, shaded grey, separate the two concepts on this slide. On the left, assisted reproductive technologies (Accelerates the Introduction of Naturally Occurring Desirable Traits into Herds), sits next to the other box, genetic engineering (Introduces Specific, Desirable Traits That May Or May Not Be Naturally Occurring). "/>
          <p:cNvSpPr>
            <a:spLocks noGrp="1"/>
          </p:cNvSpPr>
          <p:nvPr>
            <p:ph type="body" idx="4294967295"/>
          </p:nvPr>
        </p:nvSpPr>
        <p:spPr>
          <a:xfrm>
            <a:off x="457200" y="1646238"/>
            <a:ext cx="4038600" cy="730250"/>
          </a:xfrm>
          <a:solidFill>
            <a:srgbClr val="DDDDDD"/>
          </a:solidFill>
          <a:ln>
            <a:solidFill>
              <a:schemeClr val="tx1"/>
            </a:solidFill>
            <a:miter lim="800000"/>
            <a:headEnd/>
            <a:tailEnd/>
          </a:ln>
          <a:effectLst>
            <a:outerShdw dist="38100" dir="2700000" algn="tl" rotWithShape="0">
              <a:srgbClr val="000000">
                <a:alpha val="42998"/>
              </a:srgbClr>
            </a:outerShdw>
          </a:effectLst>
        </p:spPr>
        <p:txBody>
          <a:bodyPr anchor="b"/>
          <a:lstStyle/>
          <a:p>
            <a:pPr marL="0" indent="0" algn="ctr" defTabSz="457200" eaLnBrk="1" hangingPunct="1">
              <a:buFontTx/>
              <a:buNone/>
            </a:pPr>
            <a:r>
              <a:rPr lang="en-US" sz="2400" b="1" smtClean="0"/>
              <a:t>Assisted Reproductive Technologies</a:t>
            </a:r>
          </a:p>
        </p:txBody>
      </p:sp>
      <p:sp>
        <p:nvSpPr>
          <p:cNvPr id="9218" name="Title 3" descr="The Methods Are Different"/>
          <p:cNvSpPr>
            <a:spLocks noGrp="1"/>
          </p:cNvSpPr>
          <p:nvPr>
            <p:ph type="title" idx="4294967295"/>
          </p:nvPr>
        </p:nvSpPr>
        <p:spPr/>
        <p:txBody>
          <a:bodyPr/>
          <a:lstStyle/>
          <a:p>
            <a:pPr eaLnBrk="1" hangingPunct="1"/>
            <a:r>
              <a:rPr lang="en-US" b="1" smtClean="0">
                <a:latin typeface="Calibri" pitchFamily="34" charset="0"/>
              </a:rPr>
              <a:t>The Methods Are Different</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o This slide contains three stylized valentine’s hearts next to the “natural breeding” text box. The molecular structure of DNA sits next to the “genetic engineering” text box. The images are meant to highlight the amount of precision desired when considering a risk evaluation for a novel biootechnology. Below the “genetic engineering” text box, are two arrows that point to two text boxes reading “animals with non-heritable constructs” and “GE animals with heritable constructs”.&#10;o The slide reads: &#10;§ Natural Breedingà Selective Breedingà AI ± Frozen Semenà In Vitro Fertilizationà Embryo Splità Animal Cloning&#10;§ Animal Cloning is on a continuum with other ARTs&#10;§ Genetic Engineering is different; occupies different risk space"/>
          <p:cNvGrpSpPr/>
          <p:nvPr/>
        </p:nvGrpSpPr>
        <p:grpSpPr>
          <a:xfrm>
            <a:off x="228600" y="1885950"/>
            <a:ext cx="8458200" cy="4468813"/>
            <a:chOff x="228600" y="1885950"/>
            <a:chExt cx="8458200" cy="4468813"/>
          </a:xfrm>
        </p:grpSpPr>
        <p:grpSp>
          <p:nvGrpSpPr>
            <p:cNvPr id="3" name="Group 2"/>
            <p:cNvGrpSpPr/>
            <p:nvPr/>
          </p:nvGrpSpPr>
          <p:grpSpPr>
            <a:xfrm>
              <a:off x="304800" y="1885950"/>
              <a:ext cx="8259763" cy="4468813"/>
              <a:chOff x="304800" y="1885950"/>
              <a:chExt cx="8259763" cy="4468813"/>
            </a:xfrm>
          </p:grpSpPr>
          <p:sp>
            <p:nvSpPr>
              <p:cNvPr id="10244" name="Rectangle 3"/>
              <p:cNvSpPr>
                <a:spLocks noChangeArrowheads="1"/>
              </p:cNvSpPr>
              <p:nvPr/>
            </p:nvSpPr>
            <p:spPr bwMode="auto">
              <a:xfrm>
                <a:off x="5638800" y="3505200"/>
                <a:ext cx="2514600" cy="838200"/>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Genetic Engineering</a:t>
                </a:r>
              </a:p>
            </p:txBody>
          </p:sp>
          <p:sp>
            <p:nvSpPr>
              <p:cNvPr id="10245" name="Rectangle 4"/>
              <p:cNvSpPr>
                <a:spLocks noChangeArrowheads="1"/>
              </p:cNvSpPr>
              <p:nvPr/>
            </p:nvSpPr>
            <p:spPr bwMode="auto">
              <a:xfrm>
                <a:off x="6019800" y="5334000"/>
                <a:ext cx="2468563" cy="1004888"/>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GE Animals with</a:t>
                </a:r>
              </a:p>
              <a:p>
                <a:pPr algn="ctr" eaLnBrk="0" hangingPunct="0"/>
                <a:r>
                  <a:rPr lang="en-US" b="1">
                    <a:solidFill>
                      <a:schemeClr val="tx2"/>
                    </a:solidFill>
                    <a:cs typeface="Arial" charset="0"/>
                  </a:rPr>
                  <a:t>Heritable Constructs</a:t>
                </a:r>
                <a:r>
                  <a:rPr lang="en-US">
                    <a:solidFill>
                      <a:schemeClr val="tx2"/>
                    </a:solidFill>
                    <a:cs typeface="Arial" charset="0"/>
                  </a:rPr>
                  <a:t> </a:t>
                </a:r>
              </a:p>
            </p:txBody>
          </p:sp>
          <p:sp>
            <p:nvSpPr>
              <p:cNvPr id="10246" name="Rectangle 5"/>
              <p:cNvSpPr>
                <a:spLocks noChangeArrowheads="1"/>
              </p:cNvSpPr>
              <p:nvPr/>
            </p:nvSpPr>
            <p:spPr bwMode="auto">
              <a:xfrm>
                <a:off x="3200400" y="5334000"/>
                <a:ext cx="2468563" cy="1004888"/>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Animals with </a:t>
                </a:r>
              </a:p>
              <a:p>
                <a:pPr algn="ctr" eaLnBrk="0" hangingPunct="0"/>
                <a:r>
                  <a:rPr lang="en-US" b="1">
                    <a:solidFill>
                      <a:schemeClr val="tx2"/>
                    </a:solidFill>
                    <a:cs typeface="Arial" charset="0"/>
                  </a:rPr>
                  <a:t>Non-Heritable </a:t>
                </a:r>
              </a:p>
              <a:p>
                <a:pPr algn="ctr" eaLnBrk="0" hangingPunct="0"/>
                <a:r>
                  <a:rPr lang="en-US" b="1">
                    <a:solidFill>
                      <a:schemeClr val="tx2"/>
                    </a:solidFill>
                    <a:cs typeface="Arial" charset="0"/>
                  </a:rPr>
                  <a:t>Constructs </a:t>
                </a:r>
              </a:p>
            </p:txBody>
          </p:sp>
          <p:sp>
            <p:nvSpPr>
              <p:cNvPr id="10247" name="Rectangle 9"/>
              <p:cNvSpPr>
                <a:spLocks noChangeArrowheads="1"/>
              </p:cNvSpPr>
              <p:nvPr/>
            </p:nvSpPr>
            <p:spPr bwMode="auto">
              <a:xfrm>
                <a:off x="7467600" y="1885950"/>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600" b="1">
                    <a:solidFill>
                      <a:schemeClr val="tx2"/>
                    </a:solidFill>
                    <a:cs typeface="Arial" charset="0"/>
                  </a:rPr>
                  <a:t>Cloning</a:t>
                </a:r>
              </a:p>
            </p:txBody>
          </p:sp>
          <p:pic>
            <p:nvPicPr>
              <p:cNvPr id="10248" name="Picture 13" descr="o This slide contains three stylized valentine’s hearts next to the “natural breeding” text box. The molecular structure of DNA sits next to the “genetic engineering” text box. The images are meant to highlight the amount of precision desired when considering a risk evaluation for a novel biootechnology. Below the “genetic engineering” text box, are two arrows that point to two text boxes reading “animals with non-heritable constructs” and “GE animals with heritable constructs”.&#10;o The slide reads: &#10;§ Natural Breedingà Selective Breedingà AI ± Frozen Semenà In Vitro Fertilizationà Embryo Splità Animal Cloning&#10;§ Animal Cloning is on a continuum with other ARTs&#10;§ Genetic Engineering is different; occupies different risk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3505200"/>
                <a:ext cx="741363"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9" name="Line 18"/>
              <p:cNvSpPr>
                <a:spLocks noChangeShapeType="1"/>
              </p:cNvSpPr>
              <p:nvPr/>
            </p:nvSpPr>
            <p:spPr bwMode="auto">
              <a:xfrm flipH="1">
                <a:off x="5486400" y="4495800"/>
                <a:ext cx="685800" cy="6096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50" name="Line 19"/>
              <p:cNvSpPr>
                <a:spLocks noChangeShapeType="1"/>
              </p:cNvSpPr>
              <p:nvPr/>
            </p:nvSpPr>
            <p:spPr bwMode="auto">
              <a:xfrm>
                <a:off x="7315200" y="4495800"/>
                <a:ext cx="685800" cy="6096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51" name="Line 20"/>
              <p:cNvSpPr>
                <a:spLocks noChangeShapeType="1"/>
              </p:cNvSpPr>
              <p:nvPr/>
            </p:nvSpPr>
            <p:spPr bwMode="auto">
              <a:xfrm>
                <a:off x="2743200" y="3962400"/>
                <a:ext cx="1905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Line 21"/>
              <p:cNvSpPr>
                <a:spLocks noChangeShapeType="1"/>
              </p:cNvSpPr>
              <p:nvPr/>
            </p:nvSpPr>
            <p:spPr bwMode="auto">
              <a:xfrm>
                <a:off x="1676400" y="3962400"/>
                <a:ext cx="1066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55" name="Group 3" descr="This slide contains three stylized valentine’s hearts next to the “natural breeding” text box. The molecular structure of DNA sits next to the “genetic engineering” text box. The images are meant to highlight the amount of precision desired when considering a risk evaluation for a novel biootechnology. Below the “genetic engineering” text box, are two arrows that point to two text boxes reading “animals with non-heritable constructs” and “GE animals with heritable constructs”.&#10;"/>
              <p:cNvGrpSpPr>
                <a:grpSpLocks/>
              </p:cNvGrpSpPr>
              <p:nvPr/>
            </p:nvGrpSpPr>
            <p:grpSpPr bwMode="auto">
              <a:xfrm>
                <a:off x="304800" y="1885950"/>
                <a:ext cx="8239125" cy="4468813"/>
                <a:chOff x="304800" y="1885950"/>
                <a:chExt cx="8238699" cy="4468576"/>
              </a:xfrm>
            </p:grpSpPr>
            <p:sp>
              <p:nvSpPr>
                <p:cNvPr id="10256" name="AutoShape 14"/>
                <p:cNvSpPr>
                  <a:spLocks noChangeArrowheads="1"/>
                </p:cNvSpPr>
                <p:nvPr/>
              </p:nvSpPr>
              <p:spPr bwMode="auto">
                <a:xfrm>
                  <a:off x="304800" y="2514600"/>
                  <a:ext cx="304800"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0000"/>
                </a:solidFill>
                <a:ln w="28575">
                  <a:solidFill>
                    <a:schemeClr val="tx2"/>
                  </a:solidFill>
                  <a:miter lim="800000"/>
                  <a:headEnd/>
                  <a:tailEnd/>
                </a:ln>
              </p:spPr>
              <p:txBody>
                <a:bodyPr wrap="none" anchor="ctr"/>
                <a:lstStyle/>
                <a:p>
                  <a:endParaRPr lang="en-US"/>
                </a:p>
              </p:txBody>
            </p:sp>
            <p:grpSp>
              <p:nvGrpSpPr>
                <p:cNvPr id="10257" name="Group 15"/>
                <p:cNvGrpSpPr>
                  <a:grpSpLocks/>
                </p:cNvGrpSpPr>
                <p:nvPr/>
              </p:nvGrpSpPr>
              <p:grpSpPr bwMode="auto">
                <a:xfrm>
                  <a:off x="304800" y="2286000"/>
                  <a:ext cx="609600" cy="609600"/>
                  <a:chOff x="0" y="1488"/>
                  <a:chExt cx="384" cy="384"/>
                </a:xfrm>
              </p:grpSpPr>
              <p:sp>
                <p:nvSpPr>
                  <p:cNvPr id="10272" name="AutoShape 16"/>
                  <p:cNvSpPr>
                    <a:spLocks noChangeArrowheads="1"/>
                  </p:cNvSpPr>
                  <p:nvPr/>
                </p:nvSpPr>
                <p:spPr bwMode="auto">
                  <a:xfrm>
                    <a:off x="0" y="1488"/>
                    <a:ext cx="19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63 w 21600"/>
                      <a:gd name="T13" fmla="*/ 2250 h 21600"/>
                      <a:gd name="T14" fmla="*/ 16538 w 21600"/>
                      <a:gd name="T15" fmla="*/ 1372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0000"/>
                  </a:solidFill>
                  <a:ln w="28575">
                    <a:solidFill>
                      <a:schemeClr val="tx2"/>
                    </a:solidFill>
                    <a:miter lim="800000"/>
                    <a:headEnd/>
                    <a:tailEnd/>
                  </a:ln>
                </p:spPr>
                <p:txBody>
                  <a:bodyPr wrap="none" anchor="ctr"/>
                  <a:lstStyle/>
                  <a:p>
                    <a:endParaRPr lang="en-US"/>
                  </a:p>
                </p:txBody>
              </p:sp>
              <p:sp>
                <p:nvSpPr>
                  <p:cNvPr id="10273" name="AutoShape 17"/>
                  <p:cNvSpPr>
                    <a:spLocks noChangeArrowheads="1"/>
                  </p:cNvSpPr>
                  <p:nvPr/>
                </p:nvSpPr>
                <p:spPr bwMode="auto">
                  <a:xfrm>
                    <a:off x="192" y="1680"/>
                    <a:ext cx="19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63 w 21600"/>
                      <a:gd name="T13" fmla="*/ 2250 h 21600"/>
                      <a:gd name="T14" fmla="*/ 16538 w 21600"/>
                      <a:gd name="T15" fmla="*/ 1372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0000"/>
                  </a:solidFill>
                  <a:ln w="28575">
                    <a:solidFill>
                      <a:schemeClr val="tx2"/>
                    </a:solidFill>
                    <a:miter lim="800000"/>
                    <a:headEnd/>
                    <a:tailEnd/>
                  </a:ln>
                </p:spPr>
                <p:txBody>
                  <a:bodyPr wrap="none" anchor="ctr"/>
                  <a:lstStyle/>
                  <a:p>
                    <a:endParaRPr lang="en-US"/>
                  </a:p>
                </p:txBody>
              </p:sp>
            </p:grpSp>
            <p:grpSp>
              <p:nvGrpSpPr>
                <p:cNvPr id="10258" name="Group 2"/>
                <p:cNvGrpSpPr>
                  <a:grpSpLocks/>
                </p:cNvGrpSpPr>
                <p:nvPr/>
              </p:nvGrpSpPr>
              <p:grpSpPr bwMode="auto">
                <a:xfrm>
                  <a:off x="381000" y="1885950"/>
                  <a:ext cx="8162499" cy="4468576"/>
                  <a:chOff x="381000" y="1885950"/>
                  <a:chExt cx="8162499" cy="4468576"/>
                </a:xfrm>
              </p:grpSpPr>
              <p:sp>
                <p:nvSpPr>
                  <p:cNvPr id="10259" name="Line 6"/>
                  <p:cNvSpPr>
                    <a:spLocks noChangeShapeType="1"/>
                  </p:cNvSpPr>
                  <p:nvPr/>
                </p:nvSpPr>
                <p:spPr bwMode="auto">
                  <a:xfrm>
                    <a:off x="381000" y="2209800"/>
                    <a:ext cx="8077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Rectangle 7" descr="This slide contains three stylized valentine’s hearts next to the “natural breeding” text box. The molecular structure of DNA sits next to the “genetic engineering” text box. The images are meant to highlight the amount of precision desired when considering a risk evaluation for a novel biootechnology.&#10;"/>
                  <p:cNvSpPr>
                    <a:spLocks noChangeArrowheads="1"/>
                  </p:cNvSpPr>
                  <p:nvPr/>
                </p:nvSpPr>
                <p:spPr bwMode="auto">
                  <a:xfrm>
                    <a:off x="533400" y="1885950"/>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600" b="1">
                        <a:solidFill>
                          <a:schemeClr val="tx2"/>
                        </a:solidFill>
                        <a:cs typeface="Arial" charset="0"/>
                      </a:rPr>
                      <a:t>Natural </a:t>
                    </a:r>
                  </a:p>
                  <a:p>
                    <a:pPr algn="ctr" eaLnBrk="0" hangingPunct="0"/>
                    <a:r>
                      <a:rPr lang="en-US" sz="1600" b="1">
                        <a:solidFill>
                          <a:schemeClr val="tx2"/>
                        </a:solidFill>
                        <a:cs typeface="Arial" charset="0"/>
                      </a:rPr>
                      <a:t>Breeding</a:t>
                    </a:r>
                  </a:p>
                </p:txBody>
              </p:sp>
              <p:sp>
                <p:nvSpPr>
                  <p:cNvPr id="10261" name="Rectangle 8"/>
                  <p:cNvSpPr>
                    <a:spLocks noChangeArrowheads="1"/>
                  </p:cNvSpPr>
                  <p:nvPr/>
                </p:nvSpPr>
                <p:spPr bwMode="auto">
                  <a:xfrm>
                    <a:off x="3276600" y="1885950"/>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400" b="1">
                        <a:solidFill>
                          <a:schemeClr val="tx2"/>
                        </a:solidFill>
                        <a:cs typeface="Arial" charset="0"/>
                      </a:rPr>
                      <a:t>AI ± Frozen</a:t>
                    </a:r>
                  </a:p>
                  <a:p>
                    <a:pPr algn="ctr" eaLnBrk="0" hangingPunct="0"/>
                    <a:r>
                      <a:rPr lang="en-US" sz="1400" b="1">
                        <a:solidFill>
                          <a:schemeClr val="tx2"/>
                        </a:solidFill>
                        <a:cs typeface="Arial" charset="0"/>
                      </a:rPr>
                      <a:t>Semen</a:t>
                    </a:r>
                    <a:endParaRPr lang="en-US" sz="1600" b="1">
                      <a:solidFill>
                        <a:schemeClr val="tx2"/>
                      </a:solidFill>
                      <a:cs typeface="Arial" charset="0"/>
                    </a:endParaRPr>
                  </a:p>
                </p:txBody>
              </p:sp>
              <p:sp>
                <p:nvSpPr>
                  <p:cNvPr id="10262" name="Rectangle 10"/>
                  <p:cNvSpPr>
                    <a:spLocks noChangeArrowheads="1"/>
                  </p:cNvSpPr>
                  <p:nvPr/>
                </p:nvSpPr>
                <p:spPr bwMode="auto">
                  <a:xfrm>
                    <a:off x="6080125" y="1885950"/>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400" b="1">
                        <a:solidFill>
                          <a:schemeClr val="tx2"/>
                        </a:solidFill>
                        <a:cs typeface="Arial" charset="0"/>
                      </a:rPr>
                      <a:t>Embryo</a:t>
                    </a:r>
                  </a:p>
                  <a:p>
                    <a:pPr algn="ctr" eaLnBrk="0" hangingPunct="0"/>
                    <a:r>
                      <a:rPr lang="en-US" sz="1400" b="1">
                        <a:solidFill>
                          <a:schemeClr val="tx2"/>
                        </a:solidFill>
                        <a:cs typeface="Arial" charset="0"/>
                      </a:rPr>
                      <a:t>Split</a:t>
                    </a:r>
                  </a:p>
                </p:txBody>
              </p:sp>
              <p:sp>
                <p:nvSpPr>
                  <p:cNvPr id="10263" name="Rectangle 11"/>
                  <p:cNvSpPr>
                    <a:spLocks noChangeArrowheads="1"/>
                  </p:cNvSpPr>
                  <p:nvPr/>
                </p:nvSpPr>
                <p:spPr bwMode="auto">
                  <a:xfrm>
                    <a:off x="4572000" y="1905000"/>
                    <a:ext cx="1219200"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600" b="1" i="1">
                        <a:solidFill>
                          <a:schemeClr val="tx2"/>
                        </a:solidFill>
                        <a:cs typeface="Arial" charset="0"/>
                      </a:rPr>
                      <a:t>in vitro</a:t>
                    </a:r>
                  </a:p>
                  <a:p>
                    <a:pPr algn="ctr" eaLnBrk="0" hangingPunct="0"/>
                    <a:r>
                      <a:rPr lang="en-US" sz="1600" b="1">
                        <a:solidFill>
                          <a:schemeClr val="tx2"/>
                        </a:solidFill>
                        <a:cs typeface="Arial" charset="0"/>
                      </a:rPr>
                      <a:t>Fertilization</a:t>
                    </a:r>
                  </a:p>
                </p:txBody>
              </p:sp>
              <p:sp>
                <p:nvSpPr>
                  <p:cNvPr id="10264" name="Rectangle 12"/>
                  <p:cNvSpPr>
                    <a:spLocks noChangeArrowheads="1"/>
                  </p:cNvSpPr>
                  <p:nvPr/>
                </p:nvSpPr>
                <p:spPr bwMode="auto">
                  <a:xfrm>
                    <a:off x="1889125" y="1885950"/>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400" b="1">
                        <a:solidFill>
                          <a:schemeClr val="tx2"/>
                        </a:solidFill>
                        <a:cs typeface="Arial" charset="0"/>
                      </a:rPr>
                      <a:t>Selective</a:t>
                    </a:r>
                  </a:p>
                  <a:p>
                    <a:pPr algn="ctr" eaLnBrk="0" hangingPunct="0"/>
                    <a:r>
                      <a:rPr lang="en-US" sz="1400" b="1">
                        <a:solidFill>
                          <a:schemeClr val="tx2"/>
                        </a:solidFill>
                        <a:cs typeface="Arial" charset="0"/>
                      </a:rPr>
                      <a:t> Breeding</a:t>
                    </a:r>
                    <a:endParaRPr lang="en-US" sz="1600" b="1">
                      <a:solidFill>
                        <a:schemeClr val="tx2"/>
                      </a:solidFill>
                      <a:cs typeface="Arial" charset="0"/>
                    </a:endParaRPr>
                  </a:p>
                </p:txBody>
              </p:sp>
              <p:sp>
                <p:nvSpPr>
                  <p:cNvPr id="10265" name="Rectangle 3"/>
                  <p:cNvSpPr>
                    <a:spLocks noChangeArrowheads="1"/>
                  </p:cNvSpPr>
                  <p:nvPr/>
                </p:nvSpPr>
                <p:spPr bwMode="auto">
                  <a:xfrm>
                    <a:off x="5617736" y="3520838"/>
                    <a:ext cx="2514600" cy="838200"/>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Genetic Engineering</a:t>
                    </a:r>
                  </a:p>
                </p:txBody>
              </p:sp>
              <p:sp>
                <p:nvSpPr>
                  <p:cNvPr id="10266" name="Rectangle 4"/>
                  <p:cNvSpPr>
                    <a:spLocks noChangeArrowheads="1"/>
                  </p:cNvSpPr>
                  <p:nvPr/>
                </p:nvSpPr>
                <p:spPr bwMode="auto">
                  <a:xfrm>
                    <a:off x="5998736" y="5349638"/>
                    <a:ext cx="2468563" cy="1004888"/>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GE Animals with</a:t>
                    </a:r>
                  </a:p>
                  <a:p>
                    <a:pPr algn="ctr" eaLnBrk="0" hangingPunct="0"/>
                    <a:r>
                      <a:rPr lang="en-US" b="1">
                        <a:solidFill>
                          <a:schemeClr val="tx2"/>
                        </a:solidFill>
                        <a:cs typeface="Arial" charset="0"/>
                      </a:rPr>
                      <a:t>Heritable Constructs</a:t>
                    </a:r>
                    <a:r>
                      <a:rPr lang="en-US">
                        <a:solidFill>
                          <a:schemeClr val="tx2"/>
                        </a:solidFill>
                        <a:cs typeface="Arial" charset="0"/>
                      </a:rPr>
                      <a:t> </a:t>
                    </a:r>
                  </a:p>
                </p:txBody>
              </p:sp>
              <p:sp>
                <p:nvSpPr>
                  <p:cNvPr id="10267" name="Rectangle 5"/>
                  <p:cNvSpPr>
                    <a:spLocks noChangeArrowheads="1"/>
                  </p:cNvSpPr>
                  <p:nvPr/>
                </p:nvSpPr>
                <p:spPr bwMode="auto">
                  <a:xfrm>
                    <a:off x="3179336" y="5349638"/>
                    <a:ext cx="2468563" cy="1004888"/>
                  </a:xfrm>
                  <a:prstGeom prst="rect">
                    <a:avLst/>
                  </a:prstGeom>
                  <a:solidFill>
                    <a:schemeClr val="accent1"/>
                  </a:solidFill>
                  <a:ln w="38100">
                    <a:solidFill>
                      <a:schemeClr val="tx2"/>
                    </a:solidFill>
                    <a:miter lim="800000"/>
                    <a:headEnd/>
                    <a:tailEnd/>
                  </a:ln>
                </p:spPr>
                <p:txBody>
                  <a:bodyPr wrap="none" anchor="ctr"/>
                  <a:lstStyle/>
                  <a:p>
                    <a:pPr algn="ctr" eaLnBrk="0" hangingPunct="0"/>
                    <a:r>
                      <a:rPr lang="en-US" b="1">
                        <a:solidFill>
                          <a:schemeClr val="tx2"/>
                        </a:solidFill>
                        <a:cs typeface="Arial" charset="0"/>
                      </a:rPr>
                      <a:t>Animals with </a:t>
                    </a:r>
                  </a:p>
                  <a:p>
                    <a:pPr algn="ctr" eaLnBrk="0" hangingPunct="0"/>
                    <a:r>
                      <a:rPr lang="en-US" b="1">
                        <a:solidFill>
                          <a:schemeClr val="tx2"/>
                        </a:solidFill>
                        <a:cs typeface="Arial" charset="0"/>
                      </a:rPr>
                      <a:t>Non-Heritable </a:t>
                    </a:r>
                  </a:p>
                  <a:p>
                    <a:pPr algn="ctr" eaLnBrk="0" hangingPunct="0"/>
                    <a:r>
                      <a:rPr lang="en-US" b="1">
                        <a:solidFill>
                          <a:schemeClr val="tx2"/>
                        </a:solidFill>
                        <a:cs typeface="Arial" charset="0"/>
                      </a:rPr>
                      <a:t>Constructs </a:t>
                    </a:r>
                  </a:p>
                </p:txBody>
              </p:sp>
              <p:sp>
                <p:nvSpPr>
                  <p:cNvPr id="10268" name="Rectangle 9"/>
                  <p:cNvSpPr>
                    <a:spLocks noChangeArrowheads="1"/>
                  </p:cNvSpPr>
                  <p:nvPr/>
                </p:nvSpPr>
                <p:spPr bwMode="auto">
                  <a:xfrm>
                    <a:off x="7446536" y="1901588"/>
                    <a:ext cx="1096963" cy="639763"/>
                  </a:xfrm>
                  <a:prstGeom prst="rect">
                    <a:avLst/>
                  </a:prstGeom>
                  <a:solidFill>
                    <a:schemeClr val="accent1"/>
                  </a:solidFill>
                  <a:ln w="28575">
                    <a:solidFill>
                      <a:schemeClr val="tx2"/>
                    </a:solidFill>
                    <a:miter lim="800000"/>
                    <a:headEnd/>
                    <a:tailEnd/>
                  </a:ln>
                </p:spPr>
                <p:txBody>
                  <a:bodyPr wrap="none" anchor="ctr"/>
                  <a:lstStyle/>
                  <a:p>
                    <a:pPr algn="ctr" eaLnBrk="0" hangingPunct="0"/>
                    <a:r>
                      <a:rPr lang="en-US" sz="1600" b="1">
                        <a:solidFill>
                          <a:schemeClr val="tx2"/>
                        </a:solidFill>
                        <a:cs typeface="Arial" charset="0"/>
                      </a:rPr>
                      <a:t>Cloning</a:t>
                    </a:r>
                  </a:p>
                </p:txBody>
              </p:sp>
              <p:sp>
                <p:nvSpPr>
                  <p:cNvPr id="10269" name="Line 18"/>
                  <p:cNvSpPr>
                    <a:spLocks noChangeShapeType="1"/>
                  </p:cNvSpPr>
                  <p:nvPr/>
                </p:nvSpPr>
                <p:spPr bwMode="auto">
                  <a:xfrm flipH="1">
                    <a:off x="5465336" y="4511438"/>
                    <a:ext cx="685800" cy="6096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70" name="Line 19"/>
                  <p:cNvSpPr>
                    <a:spLocks noChangeShapeType="1"/>
                  </p:cNvSpPr>
                  <p:nvPr/>
                </p:nvSpPr>
                <p:spPr bwMode="auto">
                  <a:xfrm>
                    <a:off x="7294136" y="4511438"/>
                    <a:ext cx="685800" cy="6096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71" name="Line 20"/>
                  <p:cNvSpPr>
                    <a:spLocks noChangeShapeType="1"/>
                  </p:cNvSpPr>
                  <p:nvPr/>
                </p:nvSpPr>
                <p:spPr bwMode="auto">
                  <a:xfrm>
                    <a:off x="2722136" y="3978038"/>
                    <a:ext cx="1905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0254" name="Text Box 23"/>
            <p:cNvSpPr txBox="1">
              <a:spLocks noChangeArrowheads="1"/>
            </p:cNvSpPr>
            <p:nvPr/>
          </p:nvSpPr>
          <p:spPr bwMode="auto">
            <a:xfrm>
              <a:off x="228600" y="41910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tx2"/>
                  </a:solidFill>
                  <a:latin typeface="Bremen Bd BT" pitchFamily="82" charset="0"/>
                  <a:cs typeface="Arial" charset="0"/>
                </a:rPr>
                <a:t>Genetic engineering is different; occupies different risk space</a:t>
              </a:r>
            </a:p>
          </p:txBody>
        </p:sp>
        <p:sp>
          <p:nvSpPr>
            <p:cNvPr id="10253" name="Text Box 22"/>
            <p:cNvSpPr txBox="1">
              <a:spLocks noChangeArrowheads="1"/>
            </p:cNvSpPr>
            <p:nvPr/>
          </p:nvSpPr>
          <p:spPr bwMode="auto">
            <a:xfrm>
              <a:off x="914400" y="2743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chemeClr val="tx2"/>
                  </a:solidFill>
                  <a:latin typeface="Bremen Bd BT" pitchFamily="82" charset="0"/>
                  <a:cs typeface="Arial" charset="0"/>
                </a:rPr>
                <a:t>Animal cloning is on a continuum with other ARTs</a:t>
              </a:r>
            </a:p>
          </p:txBody>
        </p:sp>
      </p:grpSp>
      <p:sp>
        <p:nvSpPr>
          <p:cNvPr id="10242" name="Rectangle 2"/>
          <p:cNvSpPr>
            <a:spLocks noGrp="1" noChangeArrowheads="1"/>
          </p:cNvSpPr>
          <p:nvPr>
            <p:ph type="title"/>
          </p:nvPr>
        </p:nvSpPr>
        <p:spPr/>
        <p:txBody>
          <a:bodyPr/>
          <a:lstStyle/>
          <a:p>
            <a:pPr eaLnBrk="1" hangingPunct="1"/>
            <a:r>
              <a:rPr lang="en-US" b="1" dirty="0" smtClean="0">
                <a:latin typeface="Calibri" pitchFamily="34" charset="0"/>
              </a:rPr>
              <a:t>Animal Biotechnology </a:t>
            </a:r>
            <a:br>
              <a:rPr lang="en-US" b="1" dirty="0" smtClean="0">
                <a:latin typeface="Calibri" pitchFamily="34" charset="0"/>
              </a:rPr>
            </a:br>
            <a:r>
              <a:rPr lang="en-US" b="1" dirty="0" smtClean="0">
                <a:latin typeface="Calibri" pitchFamily="34" charset="0"/>
              </a:rPr>
              <a:t>(from the Regulator’s Perspective)</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TotalTime>
  <Words>1809</Words>
  <Application>Microsoft Office PowerPoint</Application>
  <PresentationFormat>On-screen Show (4:3)</PresentationFormat>
  <Paragraphs>255</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Regulation of Animal Biotechnology at FDA: An Overview</vt:lpstr>
      <vt:lpstr>CVM-ABIG Presentations</vt:lpstr>
      <vt:lpstr>PowerPoint Presentation</vt:lpstr>
      <vt:lpstr>Human and Animal Interactions</vt:lpstr>
      <vt:lpstr>What’s Different Now?</vt:lpstr>
      <vt:lpstr>Assisted Reproductive Technologies (ARTS)</vt:lpstr>
      <vt:lpstr>Genetic Engineering Is a Tool Separate From ARTS</vt:lpstr>
      <vt:lpstr>The Methods Are Different</vt:lpstr>
      <vt:lpstr>Animal Biotechnology  (from the Regulator’s Perspective)</vt:lpstr>
      <vt:lpstr>PowerPoint Presentation</vt:lpstr>
      <vt:lpstr>Clones v GE Animals</vt:lpstr>
      <vt:lpstr>Animal Cloning-  FDA Risk Assessment</vt:lpstr>
      <vt:lpstr>Animal Cloning - RA Conclusions: Risks to Animals</vt:lpstr>
      <vt:lpstr>Animal Cloning - RA Conclusions:  Food Consumption Risks</vt:lpstr>
      <vt:lpstr>Animal Cloning - Current Status </vt:lpstr>
      <vt:lpstr>PowerPoint Presentation</vt:lpstr>
      <vt:lpstr>PowerPoint Presentation</vt:lpstr>
      <vt:lpstr>GE Animal: Products (1)</vt:lpstr>
      <vt:lpstr>GE Animal: Products (2)</vt:lpstr>
      <vt:lpstr>GE Animals: (3)</vt:lpstr>
      <vt:lpstr>Links to the Website</vt:lpstr>
      <vt:lpstr>Contact Information</vt:lpstr>
      <vt:lpstr>Acronyms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Animal Biotechnology at FDA: An Overview</dc:title>
  <dc:subject>Regulation of Animal Biotechnology at FDA: An Overview</dc:subject>
  <dc:creator>FDA/CVM/ABIG</dc:creator>
  <cp:keywords>Animal biotechnology, cloning, GE animals, reproductive technology</cp:keywords>
  <dc:description>This presentation describes the regulation of animal biotechnology at the FDA.</dc:description>
  <cp:lastModifiedBy>Almeter, Brian </cp:lastModifiedBy>
  <cp:revision>148</cp:revision>
  <dcterms:created xsi:type="dcterms:W3CDTF">2010-12-17T16:01:39Z</dcterms:created>
  <dcterms:modified xsi:type="dcterms:W3CDTF">2013-03-08T20:29:52Z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