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7"/>
  </p:notesMasterIdLst>
  <p:handoutMasterIdLst>
    <p:handoutMasterId r:id="rId38"/>
  </p:handoutMasterIdLst>
  <p:sldIdLst>
    <p:sldId id="256" r:id="rId2"/>
    <p:sldId id="273" r:id="rId3"/>
    <p:sldId id="355" r:id="rId4"/>
    <p:sldId id="342" r:id="rId5"/>
    <p:sldId id="343" r:id="rId6"/>
    <p:sldId id="356" r:id="rId7"/>
    <p:sldId id="319" r:id="rId8"/>
    <p:sldId id="333" r:id="rId9"/>
    <p:sldId id="347" r:id="rId10"/>
    <p:sldId id="265" r:id="rId11"/>
    <p:sldId id="345" r:id="rId12"/>
    <p:sldId id="346" r:id="rId13"/>
    <p:sldId id="330" r:id="rId14"/>
    <p:sldId id="353" r:id="rId15"/>
    <p:sldId id="321" r:id="rId16"/>
    <p:sldId id="339" r:id="rId17"/>
    <p:sldId id="338" r:id="rId18"/>
    <p:sldId id="331" r:id="rId19"/>
    <p:sldId id="312" r:id="rId20"/>
    <p:sldId id="313" r:id="rId21"/>
    <p:sldId id="334" r:id="rId22"/>
    <p:sldId id="328" r:id="rId23"/>
    <p:sldId id="329" r:id="rId24"/>
    <p:sldId id="315" r:id="rId25"/>
    <p:sldId id="352" r:id="rId26"/>
    <p:sldId id="316" r:id="rId27"/>
    <p:sldId id="285" r:id="rId28"/>
    <p:sldId id="318" r:id="rId29"/>
    <p:sldId id="261" r:id="rId30"/>
    <p:sldId id="350" r:id="rId31"/>
    <p:sldId id="335" r:id="rId32"/>
    <p:sldId id="351" r:id="rId33"/>
    <p:sldId id="348" r:id="rId34"/>
    <p:sldId id="332" r:id="rId35"/>
    <p:sldId id="354" r:id="rId36"/>
  </p:sldIdLst>
  <p:sldSz cx="9144000" cy="6858000" type="screen4x3"/>
  <p:notesSz cx="6858000" cy="9296400"/>
  <p:custDataLst>
    <p:tags r:id="rId39"/>
  </p:custDataLst>
  <p:defaultTextStyle>
    <a:defPPr>
      <a:defRPr lang="en-US"/>
    </a:defPPr>
    <a:lvl1pPr algn="l" rtl="0" eaLnBrk="0" fontAlgn="base" hangingPunct="0">
      <a:spcBef>
        <a:spcPct val="0"/>
      </a:spcBef>
      <a:spcAft>
        <a:spcPct val="0"/>
      </a:spcAft>
      <a:defRPr sz="2400" kern="1200">
        <a:solidFill>
          <a:srgbClr val="F63008"/>
        </a:solidFill>
        <a:latin typeface="Verdana" pitchFamily="34" charset="0"/>
        <a:ea typeface="+mn-ea"/>
        <a:cs typeface="Arial" charset="0"/>
      </a:defRPr>
    </a:lvl1pPr>
    <a:lvl2pPr marL="457200" algn="l" rtl="0" eaLnBrk="0" fontAlgn="base" hangingPunct="0">
      <a:spcBef>
        <a:spcPct val="0"/>
      </a:spcBef>
      <a:spcAft>
        <a:spcPct val="0"/>
      </a:spcAft>
      <a:defRPr sz="2400" kern="1200">
        <a:solidFill>
          <a:srgbClr val="F63008"/>
        </a:solidFill>
        <a:latin typeface="Verdana" pitchFamily="34" charset="0"/>
        <a:ea typeface="+mn-ea"/>
        <a:cs typeface="Arial" charset="0"/>
      </a:defRPr>
    </a:lvl2pPr>
    <a:lvl3pPr marL="914400" algn="l" rtl="0" eaLnBrk="0" fontAlgn="base" hangingPunct="0">
      <a:spcBef>
        <a:spcPct val="0"/>
      </a:spcBef>
      <a:spcAft>
        <a:spcPct val="0"/>
      </a:spcAft>
      <a:defRPr sz="2400" kern="1200">
        <a:solidFill>
          <a:srgbClr val="F63008"/>
        </a:solidFill>
        <a:latin typeface="Verdana" pitchFamily="34" charset="0"/>
        <a:ea typeface="+mn-ea"/>
        <a:cs typeface="Arial" charset="0"/>
      </a:defRPr>
    </a:lvl3pPr>
    <a:lvl4pPr marL="1371600" algn="l" rtl="0" eaLnBrk="0" fontAlgn="base" hangingPunct="0">
      <a:spcBef>
        <a:spcPct val="0"/>
      </a:spcBef>
      <a:spcAft>
        <a:spcPct val="0"/>
      </a:spcAft>
      <a:defRPr sz="2400" kern="1200">
        <a:solidFill>
          <a:srgbClr val="F63008"/>
        </a:solidFill>
        <a:latin typeface="Verdana" pitchFamily="34" charset="0"/>
        <a:ea typeface="+mn-ea"/>
        <a:cs typeface="Arial" charset="0"/>
      </a:defRPr>
    </a:lvl4pPr>
    <a:lvl5pPr marL="1828800" algn="l" rtl="0" eaLnBrk="0" fontAlgn="base" hangingPunct="0">
      <a:spcBef>
        <a:spcPct val="0"/>
      </a:spcBef>
      <a:spcAft>
        <a:spcPct val="0"/>
      </a:spcAft>
      <a:defRPr sz="2400" kern="1200">
        <a:solidFill>
          <a:srgbClr val="F63008"/>
        </a:solidFill>
        <a:latin typeface="Verdana" pitchFamily="34" charset="0"/>
        <a:ea typeface="+mn-ea"/>
        <a:cs typeface="Arial" charset="0"/>
      </a:defRPr>
    </a:lvl5pPr>
    <a:lvl6pPr marL="2286000" algn="l" defTabSz="914400" rtl="0" eaLnBrk="1" latinLnBrk="0" hangingPunct="1">
      <a:defRPr sz="2400" kern="1200">
        <a:solidFill>
          <a:srgbClr val="F63008"/>
        </a:solidFill>
        <a:latin typeface="Verdana" pitchFamily="34" charset="0"/>
        <a:ea typeface="+mn-ea"/>
        <a:cs typeface="Arial" charset="0"/>
      </a:defRPr>
    </a:lvl6pPr>
    <a:lvl7pPr marL="2743200" algn="l" defTabSz="914400" rtl="0" eaLnBrk="1" latinLnBrk="0" hangingPunct="1">
      <a:defRPr sz="2400" kern="1200">
        <a:solidFill>
          <a:srgbClr val="F63008"/>
        </a:solidFill>
        <a:latin typeface="Verdana" pitchFamily="34" charset="0"/>
        <a:ea typeface="+mn-ea"/>
        <a:cs typeface="Arial" charset="0"/>
      </a:defRPr>
    </a:lvl7pPr>
    <a:lvl8pPr marL="3200400" algn="l" defTabSz="914400" rtl="0" eaLnBrk="1" latinLnBrk="0" hangingPunct="1">
      <a:defRPr sz="2400" kern="1200">
        <a:solidFill>
          <a:srgbClr val="F63008"/>
        </a:solidFill>
        <a:latin typeface="Verdana" pitchFamily="34" charset="0"/>
        <a:ea typeface="+mn-ea"/>
        <a:cs typeface="Arial" charset="0"/>
      </a:defRPr>
    </a:lvl8pPr>
    <a:lvl9pPr marL="3657600" algn="l" defTabSz="914400" rtl="0" eaLnBrk="1" latinLnBrk="0" hangingPunct="1">
      <a:defRPr sz="2400" kern="1200">
        <a:solidFill>
          <a:srgbClr val="F63008"/>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969696"/>
    <a:srgbClr val="C0C0C0"/>
    <a:srgbClr val="DDDDDD"/>
    <a:srgbClr val="000000"/>
    <a:srgbClr val="99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8" autoAdjust="0"/>
    <p:restoredTop sz="86323" autoAdjust="0"/>
  </p:normalViewPr>
  <p:slideViewPr>
    <p:cSldViewPr>
      <p:cViewPr>
        <p:scale>
          <a:sx n="70" d="100"/>
          <a:sy n="70" d="100"/>
        </p:scale>
        <p:origin x="-1666" y="-230"/>
      </p:cViewPr>
      <p:guideLst>
        <p:guide orient="horz" pos="2160"/>
        <p:guide pos="2880"/>
      </p:guideLst>
    </p:cSldViewPr>
  </p:slideViewPr>
  <p:outlineViewPr>
    <p:cViewPr>
      <p:scale>
        <a:sx n="33" d="100"/>
        <a:sy n="33" d="100"/>
      </p:scale>
      <p:origin x="48" y="35364"/>
    </p:cViewPr>
  </p:outlineViewPr>
  <p:notesTextViewPr>
    <p:cViewPr>
      <p:scale>
        <a:sx n="100" d="100"/>
        <a:sy n="100" d="100"/>
      </p:scale>
      <p:origin x="0" y="0"/>
    </p:cViewPr>
  </p:notesTextViewPr>
  <p:sorterViewPr>
    <p:cViewPr>
      <p:scale>
        <a:sx n="66" d="100"/>
        <a:sy n="66" d="100"/>
      </p:scale>
      <p:origin x="0" y="19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92515" name="Rectangle 3"/>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192516" name="Rectangle 4"/>
          <p:cNvSpPr>
            <a:spLocks noGrp="1" noChangeArrowheads="1"/>
          </p:cNvSpPr>
          <p:nvPr>
            <p:ph type="ftr" sz="quarter" idx="2"/>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92517" name="Rectangle 5"/>
          <p:cNvSpPr>
            <a:spLocks noGrp="1" noChangeArrowheads="1"/>
          </p:cNvSpPr>
          <p:nvPr>
            <p:ph type="sldNum" sz="quarter" idx="3"/>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A7EC685C-193E-4AE1-8979-A7EB2FFC1E0E}" type="slidenum">
              <a:rPr lang="en-US"/>
              <a:pPr>
                <a:defRPr/>
              </a:pPr>
              <a:t>‹#›</a:t>
            </a:fld>
            <a:endParaRPr lang="en-US"/>
          </a:p>
        </p:txBody>
      </p:sp>
    </p:spTree>
    <p:extLst>
      <p:ext uri="{BB962C8B-B14F-4D97-AF65-F5344CB8AC3E}">
        <p14:creationId xmlns:p14="http://schemas.microsoft.com/office/powerpoint/2010/main" val="1081478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82275"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7" name="Rectangle 5"/>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2278" name="Rectangle 6"/>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82279" name="Rectangle 7"/>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2E17B48B-7145-4C4F-B423-D4B3025CF169}" type="slidenum">
              <a:rPr lang="en-US"/>
              <a:pPr>
                <a:defRPr/>
              </a:pPr>
              <a:t>‹#›</a:t>
            </a:fld>
            <a:endParaRPr lang="en-US"/>
          </a:p>
        </p:txBody>
      </p:sp>
    </p:spTree>
    <p:extLst>
      <p:ext uri="{BB962C8B-B14F-4D97-AF65-F5344CB8AC3E}">
        <p14:creationId xmlns:p14="http://schemas.microsoft.com/office/powerpoint/2010/main" val="1997902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sz="1200" smtClean="0">
                <a:solidFill>
                  <a:schemeClr val="tx1"/>
                </a:solidFill>
                <a:latin typeface="Arial" charset="0"/>
              </a:rPr>
              <a:t>02/12/03</a:t>
            </a:r>
          </a:p>
        </p:txBody>
      </p:sp>
      <p:sp>
        <p:nvSpPr>
          <p:cNvPr id="399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1683047E-73B2-4258-8ED3-4E8790D9A172}" type="slidenum">
              <a:rPr lang="en-US" sz="1200" smtClean="0">
                <a:solidFill>
                  <a:schemeClr val="tx1"/>
                </a:solidFill>
                <a:latin typeface="Arial" charset="0"/>
              </a:rPr>
              <a:pPr/>
              <a:t>9</a:t>
            </a:fld>
            <a:endParaRPr lang="en-US" sz="1200" smtClean="0">
              <a:solidFill>
                <a:schemeClr val="tx1"/>
              </a:solidFill>
              <a:latin typeface="Arial"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D452C9D5-A4A8-4C43-972F-1D39B172800F}" type="slidenum">
              <a:rPr lang="en-US" sz="1200" smtClean="0">
                <a:solidFill>
                  <a:schemeClr val="tx1"/>
                </a:solidFill>
                <a:latin typeface="Arial" charset="0"/>
              </a:rPr>
              <a:pPr/>
              <a:t>23</a:t>
            </a:fld>
            <a:endParaRPr lang="en-US" sz="1200" smtClean="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Categorical Exclusion (CE)</a:t>
            </a:r>
          </a:p>
          <a:p>
            <a:pPr marL="628650" lvl="1" indent="-171450">
              <a:buFont typeface="Arial" pitchFamily="34" charset="0"/>
              <a:buChar char="•"/>
              <a:defRPr/>
            </a:pPr>
            <a:r>
              <a:rPr lang="en-US" i="1" dirty="0" smtClean="0">
                <a:solidFill>
                  <a:schemeClr val="hlink"/>
                </a:solidFill>
                <a:effectLst>
                  <a:outerShdw blurRad="38100" dist="38100" dir="2700000" algn="tl">
                    <a:srgbClr val="000000"/>
                  </a:outerShdw>
                </a:effectLst>
              </a:rPr>
              <a:t>Exclusion from the need to prepare an EA or EIS based on specific conditions, criteria, or types of actions</a:t>
            </a:r>
          </a:p>
          <a:p>
            <a:pPr>
              <a:buFont typeface="Arial" pitchFamily="34" charset="0"/>
              <a:buNone/>
              <a:defRPr/>
            </a:pPr>
            <a:r>
              <a:rPr lang="en-US" dirty="0" smtClean="0">
                <a:solidFill>
                  <a:schemeClr val="hlink"/>
                </a:solidFill>
              </a:rPr>
              <a:t>Environmental Assessment (EA)</a:t>
            </a:r>
          </a:p>
          <a:p>
            <a:pPr marL="628650" lvl="1" indent="-171450">
              <a:buFont typeface="Arial" pitchFamily="34" charset="0"/>
              <a:buChar char="•"/>
              <a:defRPr/>
            </a:pPr>
            <a:r>
              <a:rPr lang="en-US" i="1" dirty="0" smtClean="0">
                <a:solidFill>
                  <a:schemeClr val="hlink"/>
                </a:solidFill>
              </a:rPr>
              <a:t>Concise analysis document prepared to determine  whether the proposed action will cause significant environmental effects</a:t>
            </a:r>
            <a:endParaRPr lang="en-US" dirty="0" smtClean="0">
              <a:solidFill>
                <a:schemeClr val="hlink"/>
              </a:solidFill>
            </a:endParaRPr>
          </a:p>
          <a:p>
            <a:pPr>
              <a:buFont typeface="Arial" pitchFamily="34" charset="0"/>
              <a:buNone/>
              <a:defRPr/>
            </a:pPr>
            <a:r>
              <a:rPr lang="en-US" dirty="0" smtClean="0">
                <a:solidFill>
                  <a:schemeClr val="hlink"/>
                </a:solidFill>
              </a:rPr>
              <a:t>Environmental Impact Statement (EIS)</a:t>
            </a:r>
          </a:p>
          <a:p>
            <a:pPr marL="628650" lvl="1" indent="-171450">
              <a:buFont typeface="Arial" pitchFamily="34" charset="0"/>
              <a:buChar char="•"/>
              <a:defRPr/>
            </a:pPr>
            <a:r>
              <a:rPr lang="en-US" i="1" dirty="0" smtClean="0">
                <a:solidFill>
                  <a:schemeClr val="hlink"/>
                </a:solidFill>
              </a:rPr>
              <a:t>Complex analysis of the effects of the proposed action and any alternatives to it that is prepared with public input and participation</a:t>
            </a:r>
          </a:p>
          <a:p>
            <a:pPr>
              <a:buFont typeface="Arial" pitchFamily="34" charset="0"/>
              <a:buNone/>
              <a:defRPr/>
            </a:pPr>
            <a:endParaRPr lang="en-US" dirty="0" smtClean="0">
              <a:solidFill>
                <a:schemeClr val="hlink"/>
              </a:solidFill>
            </a:endParaRPr>
          </a:p>
          <a:p>
            <a:pPr>
              <a:buFont typeface="Arial" pitchFamily="34" charset="0"/>
              <a:buNone/>
              <a:defRPr/>
            </a:pPr>
            <a:endParaRPr lang="en-US" dirty="0" smtClean="0">
              <a:solidFill>
                <a:schemeClr val="hlink"/>
              </a:solidFill>
            </a:endParaRPr>
          </a:p>
          <a:p>
            <a:pPr>
              <a:defRPr/>
            </a:pPr>
            <a:r>
              <a:rPr lang="en-US" dirty="0" smtClean="0"/>
              <a:t>	</a:t>
            </a:r>
            <a:endParaRPr lang="en-US" dirty="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C062D836-F865-4226-8B4B-5CB770B78595}" type="slidenum">
              <a:rPr lang="en-US" sz="1200" smtClean="0">
                <a:solidFill>
                  <a:schemeClr val="tx1"/>
                </a:solidFill>
                <a:latin typeface="Arial" charset="0"/>
              </a:rPr>
              <a:pPr/>
              <a:t>27</a:t>
            </a:fld>
            <a:endParaRPr lang="en-US" sz="1200" smtClean="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a:t>
            </a:r>
            <a:r>
              <a:rPr lang="en-US" dirty="0" err="1" smtClean="0"/>
              <a:t>criteia</a:t>
            </a:r>
            <a:r>
              <a:rPr lang="en-US" dirty="0" smtClean="0"/>
              <a:t>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9B064259-635A-4DD7-9904-C5110C1F86D9}" type="slidenum">
              <a:rPr lang="en-US" sz="1200" smtClean="0">
                <a:solidFill>
                  <a:schemeClr val="tx1"/>
                </a:solidFill>
                <a:latin typeface="Arial" charset="0"/>
              </a:rPr>
              <a:pPr/>
              <a:t>31</a:t>
            </a:fld>
            <a:endParaRPr lang="en-US" sz="1200"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664D848A-9095-441F-BFDC-2D59BE7E87B8}" type="slidenum">
              <a:rPr lang="en-US" sz="1200" smtClean="0">
                <a:solidFill>
                  <a:schemeClr val="tx1"/>
                </a:solidFill>
                <a:latin typeface="Arial" charset="0"/>
              </a:rPr>
              <a:pPr/>
              <a:t>11</a:t>
            </a:fld>
            <a:endParaRPr lang="en-US" sz="1200" smtClean="0">
              <a:solidFill>
                <a:schemeClr val="tx1"/>
              </a:solidFill>
              <a:latin typeface="Arial" charset="0"/>
            </a:endParaRPr>
          </a:p>
        </p:txBody>
      </p:sp>
      <p:sp>
        <p:nvSpPr>
          <p:cNvPr id="40963" name="Rectangle 2"/>
          <p:cNvSpPr>
            <a:spLocks noGrp="1" noRot="1" noChangeAspect="1" noChangeArrowheads="1" noTextEdit="1"/>
          </p:cNvSpPr>
          <p:nvPr>
            <p:ph type="sldImg"/>
          </p:nvPr>
        </p:nvSpPr>
        <p:spPr>
          <a:xfrm>
            <a:off x="1114425" y="703263"/>
            <a:ext cx="4629150" cy="3473450"/>
          </a:xfrm>
          <a:ln w="12700" cap="flat">
            <a:solidFill>
              <a:schemeClr val="tx1"/>
            </a:solidFill>
          </a:ln>
        </p:spPr>
      </p:sp>
      <p:sp>
        <p:nvSpPr>
          <p:cNvPr id="40964" name="Rectangle 3"/>
          <p:cNvSpPr>
            <a:spLocks noGrp="1" noChangeArrowheads="1"/>
          </p:cNvSpPr>
          <p:nvPr>
            <p:ph type="body" idx="1"/>
          </p:nvPr>
        </p:nvSpPr>
        <p:spPr>
          <a:xfrm>
            <a:off x="911225" y="4414838"/>
            <a:ext cx="503237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2C1A30C4-5597-4675-B740-E9D985AA5B40}" type="slidenum">
              <a:rPr lang="en-US" sz="1200" smtClean="0">
                <a:solidFill>
                  <a:schemeClr val="tx1"/>
                </a:solidFill>
                <a:latin typeface="Arial" charset="0"/>
              </a:rPr>
              <a:pPr/>
              <a:t>12</a:t>
            </a:fld>
            <a:endParaRPr lang="en-US" sz="1200" smtClean="0">
              <a:solidFill>
                <a:schemeClr val="tx1"/>
              </a:solidFill>
              <a:latin typeface="Arial" charset="0"/>
            </a:endParaRPr>
          </a:p>
        </p:txBody>
      </p:sp>
      <p:sp>
        <p:nvSpPr>
          <p:cNvPr id="41987" name="Rectangle 1026"/>
          <p:cNvSpPr>
            <a:spLocks noGrp="1" noRot="1" noChangeAspect="1" noChangeArrowheads="1" noTextEdit="1"/>
          </p:cNvSpPr>
          <p:nvPr>
            <p:ph type="sldImg"/>
          </p:nvPr>
        </p:nvSpPr>
        <p:spPr>
          <a:xfrm>
            <a:off x="1114425" y="703263"/>
            <a:ext cx="4629150" cy="3473450"/>
          </a:xfrm>
          <a:ln w="12700" cap="flat">
            <a:solidFill>
              <a:schemeClr val="tx1"/>
            </a:solidFill>
          </a:ln>
        </p:spPr>
      </p:sp>
      <p:sp>
        <p:nvSpPr>
          <p:cNvPr id="41988" name="Rectangle 1027"/>
          <p:cNvSpPr>
            <a:spLocks noGrp="1" noChangeArrowheads="1"/>
          </p:cNvSpPr>
          <p:nvPr>
            <p:ph type="body" idx="1"/>
          </p:nvPr>
        </p:nvSpPr>
        <p:spPr>
          <a:xfrm>
            <a:off x="911225" y="4414838"/>
            <a:ext cx="503237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FD9FB1F6-9469-4425-AF9E-FFC8F8E60A9E}" type="slidenum">
              <a:rPr lang="en-US" sz="1200" smtClean="0">
                <a:solidFill>
                  <a:schemeClr val="tx1"/>
                </a:solidFill>
                <a:latin typeface="Arial" charset="0"/>
              </a:rPr>
              <a:pPr/>
              <a:t>15</a:t>
            </a:fld>
            <a:endParaRPr lang="en-US" sz="1200" smtClean="0">
              <a:solidFill>
                <a:schemeClr val="tx1"/>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If RQ ≥1 </a:t>
            </a:r>
            <a:r>
              <a:rPr lang="en-US" smtClean="0">
                <a:sym typeface="Wingdings" pitchFamily="2" charset="2"/>
              </a:rPr>
              <a:t> assessment moves to next tier.</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2A404C31-D04A-4706-AAC4-86E7627BD8DB}" type="slidenum">
              <a:rPr lang="en-US" sz="1200" smtClean="0">
                <a:solidFill>
                  <a:schemeClr val="tx1"/>
                </a:solidFill>
                <a:latin typeface="Arial" charset="0"/>
              </a:rPr>
              <a:pPr/>
              <a:t>16</a:t>
            </a:fld>
            <a:endParaRPr lang="en-US" sz="1200" smtClean="0">
              <a:solidFill>
                <a:schemeClr val="tx1"/>
              </a:solidFill>
              <a:latin typeface="Arial" charset="0"/>
            </a:endParaRPr>
          </a:p>
        </p:txBody>
      </p:sp>
      <p:sp>
        <p:nvSpPr>
          <p:cNvPr id="44035" name="Rectangle 7"/>
          <p:cNvSpPr txBox="1">
            <a:spLocks noGrp="1" noChangeArrowheads="1"/>
          </p:cNvSpPr>
          <p:nvPr/>
        </p:nvSpPr>
        <p:spPr bwMode="auto">
          <a:xfrm>
            <a:off x="3875088" y="884555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02" tIns="0" rIns="19002" bIns="0" anchor="b"/>
          <a:lstStyle>
            <a:lvl1pPr defTabSz="868363">
              <a:defRPr sz="2400">
                <a:solidFill>
                  <a:srgbClr val="F63008"/>
                </a:solidFill>
                <a:latin typeface="Verdana" pitchFamily="34" charset="0"/>
                <a:cs typeface="Arial" charset="0"/>
              </a:defRPr>
            </a:lvl1pPr>
            <a:lvl2pPr marL="742950" indent="-285750" defTabSz="868363">
              <a:defRPr sz="2400">
                <a:solidFill>
                  <a:srgbClr val="F63008"/>
                </a:solidFill>
                <a:latin typeface="Verdana" pitchFamily="34" charset="0"/>
                <a:cs typeface="Arial" charset="0"/>
              </a:defRPr>
            </a:lvl2pPr>
            <a:lvl3pPr marL="1143000" indent="-228600" defTabSz="868363">
              <a:defRPr sz="2400">
                <a:solidFill>
                  <a:srgbClr val="F63008"/>
                </a:solidFill>
                <a:latin typeface="Verdana" pitchFamily="34" charset="0"/>
                <a:cs typeface="Arial" charset="0"/>
              </a:defRPr>
            </a:lvl3pPr>
            <a:lvl4pPr marL="1600200" indent="-228600" defTabSz="868363">
              <a:defRPr sz="2400">
                <a:solidFill>
                  <a:srgbClr val="F63008"/>
                </a:solidFill>
                <a:latin typeface="Verdana" pitchFamily="34" charset="0"/>
                <a:cs typeface="Arial" charset="0"/>
              </a:defRPr>
            </a:lvl4pPr>
            <a:lvl5pPr marL="2057400" indent="-228600" defTabSz="868363">
              <a:defRPr sz="2400">
                <a:solidFill>
                  <a:srgbClr val="F63008"/>
                </a:solidFill>
                <a:latin typeface="Verdana" pitchFamily="34" charset="0"/>
                <a:cs typeface="Arial" charset="0"/>
              </a:defRPr>
            </a:lvl5pPr>
            <a:lvl6pPr marL="2514600" indent="-228600" defTabSz="868363" eaLnBrk="0" fontAlgn="base" hangingPunct="0">
              <a:spcBef>
                <a:spcPct val="0"/>
              </a:spcBef>
              <a:spcAft>
                <a:spcPct val="0"/>
              </a:spcAft>
              <a:defRPr sz="2400">
                <a:solidFill>
                  <a:srgbClr val="F63008"/>
                </a:solidFill>
                <a:latin typeface="Verdana" pitchFamily="34" charset="0"/>
                <a:cs typeface="Arial" charset="0"/>
              </a:defRPr>
            </a:lvl6pPr>
            <a:lvl7pPr marL="2971800" indent="-228600" defTabSz="868363" eaLnBrk="0" fontAlgn="base" hangingPunct="0">
              <a:spcBef>
                <a:spcPct val="0"/>
              </a:spcBef>
              <a:spcAft>
                <a:spcPct val="0"/>
              </a:spcAft>
              <a:defRPr sz="2400">
                <a:solidFill>
                  <a:srgbClr val="F63008"/>
                </a:solidFill>
                <a:latin typeface="Verdana" pitchFamily="34" charset="0"/>
                <a:cs typeface="Arial" charset="0"/>
              </a:defRPr>
            </a:lvl7pPr>
            <a:lvl8pPr marL="3429000" indent="-228600" defTabSz="868363" eaLnBrk="0" fontAlgn="base" hangingPunct="0">
              <a:spcBef>
                <a:spcPct val="0"/>
              </a:spcBef>
              <a:spcAft>
                <a:spcPct val="0"/>
              </a:spcAft>
              <a:defRPr sz="2400">
                <a:solidFill>
                  <a:srgbClr val="F63008"/>
                </a:solidFill>
                <a:latin typeface="Verdana" pitchFamily="34" charset="0"/>
                <a:cs typeface="Arial" charset="0"/>
              </a:defRPr>
            </a:lvl8pPr>
            <a:lvl9pPr marL="3886200" indent="-228600" defTabSz="868363" eaLnBrk="0" fontAlgn="base" hangingPunct="0">
              <a:spcBef>
                <a:spcPct val="0"/>
              </a:spcBef>
              <a:spcAft>
                <a:spcPct val="0"/>
              </a:spcAft>
              <a:defRPr sz="2400">
                <a:solidFill>
                  <a:srgbClr val="F63008"/>
                </a:solidFill>
                <a:latin typeface="Verdana" pitchFamily="34" charset="0"/>
                <a:cs typeface="Arial" charset="0"/>
              </a:defRPr>
            </a:lvl9pPr>
          </a:lstStyle>
          <a:p>
            <a:pPr algn="r"/>
            <a:fld id="{71624949-75C0-46E3-9FB5-BBDD59C75FFF}" type="slidenum">
              <a:rPr lang="en-US" sz="1000" i="1">
                <a:solidFill>
                  <a:schemeClr val="tx1"/>
                </a:solidFill>
                <a:latin typeface="Times New Roman" pitchFamily="18" charset="0"/>
              </a:rPr>
              <a:pPr algn="r"/>
              <a:t>16</a:t>
            </a:fld>
            <a:endParaRPr lang="en-US" sz="1000" i="1">
              <a:solidFill>
                <a:schemeClr val="tx1"/>
              </a:solidFill>
              <a:latin typeface="Times New Roman" pitchFamily="18" charset="0"/>
            </a:endParaRPr>
          </a:p>
        </p:txBody>
      </p:sp>
      <p:sp>
        <p:nvSpPr>
          <p:cNvPr id="44036" name="Rectangle 2"/>
          <p:cNvSpPr>
            <a:spLocks noGrp="1" noRot="1" noChangeAspect="1" noChangeArrowheads="1" noTextEdit="1"/>
          </p:cNvSpPr>
          <p:nvPr>
            <p:ph type="sldImg"/>
          </p:nvPr>
        </p:nvSpPr>
        <p:spPr>
          <a:xfrm>
            <a:off x="1096963" y="685800"/>
            <a:ext cx="4664075" cy="3497263"/>
          </a:xfrm>
          <a:ln/>
        </p:spPr>
      </p:sp>
      <p:sp>
        <p:nvSpPr>
          <p:cNvPr id="44037" name="Rectangle 3"/>
          <p:cNvSpPr>
            <a:spLocks noGrp="1" noChangeArrowheads="1"/>
          </p:cNvSpPr>
          <p:nvPr>
            <p:ph type="body" idx="1"/>
          </p:nvPr>
        </p:nvSpPr>
        <p:spPr>
          <a:xfrm>
            <a:off x="900113" y="4418013"/>
            <a:ext cx="5057775" cy="419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4341" rIns="90264" bIns="44341"/>
          <a:lstStyle/>
          <a:p>
            <a:pPr defTabSz="871538" eaLnBrk="1" hangingPunct="1">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pPr>
            <a:r>
              <a:rPr lang="en-US" sz="3200" smtClean="0"/>
              <a:t>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797BC602-4B66-4669-9521-23F469782E59}" type="slidenum">
              <a:rPr lang="en-US" sz="1200" smtClean="0">
                <a:solidFill>
                  <a:schemeClr val="tx1"/>
                </a:solidFill>
                <a:latin typeface="Arial" charset="0"/>
              </a:rPr>
              <a:pPr/>
              <a:t>17</a:t>
            </a:fld>
            <a:endParaRPr lang="en-US" sz="1200" smtClean="0">
              <a:solidFill>
                <a:schemeClr val="tx1"/>
              </a:solidFill>
              <a:latin typeface="Arial" charset="0"/>
            </a:endParaRPr>
          </a:p>
        </p:txBody>
      </p:sp>
      <p:sp>
        <p:nvSpPr>
          <p:cNvPr id="45059" name="Rectangle 7"/>
          <p:cNvSpPr txBox="1">
            <a:spLocks noGrp="1" noChangeArrowheads="1"/>
          </p:cNvSpPr>
          <p:nvPr/>
        </p:nvSpPr>
        <p:spPr bwMode="auto">
          <a:xfrm>
            <a:off x="3875088" y="884555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02" tIns="0" rIns="19002" bIns="0" anchor="b"/>
          <a:lstStyle>
            <a:lvl1pPr defTabSz="868363">
              <a:defRPr sz="2400">
                <a:solidFill>
                  <a:srgbClr val="F63008"/>
                </a:solidFill>
                <a:latin typeface="Verdana" pitchFamily="34" charset="0"/>
                <a:cs typeface="Arial" charset="0"/>
              </a:defRPr>
            </a:lvl1pPr>
            <a:lvl2pPr marL="742950" indent="-285750" defTabSz="868363">
              <a:defRPr sz="2400">
                <a:solidFill>
                  <a:srgbClr val="F63008"/>
                </a:solidFill>
                <a:latin typeface="Verdana" pitchFamily="34" charset="0"/>
                <a:cs typeface="Arial" charset="0"/>
              </a:defRPr>
            </a:lvl2pPr>
            <a:lvl3pPr marL="1143000" indent="-228600" defTabSz="868363">
              <a:defRPr sz="2400">
                <a:solidFill>
                  <a:srgbClr val="F63008"/>
                </a:solidFill>
                <a:latin typeface="Verdana" pitchFamily="34" charset="0"/>
                <a:cs typeface="Arial" charset="0"/>
              </a:defRPr>
            </a:lvl3pPr>
            <a:lvl4pPr marL="1600200" indent="-228600" defTabSz="868363">
              <a:defRPr sz="2400">
                <a:solidFill>
                  <a:srgbClr val="F63008"/>
                </a:solidFill>
                <a:latin typeface="Verdana" pitchFamily="34" charset="0"/>
                <a:cs typeface="Arial" charset="0"/>
              </a:defRPr>
            </a:lvl4pPr>
            <a:lvl5pPr marL="2057400" indent="-228600" defTabSz="868363">
              <a:defRPr sz="2400">
                <a:solidFill>
                  <a:srgbClr val="F63008"/>
                </a:solidFill>
                <a:latin typeface="Verdana" pitchFamily="34" charset="0"/>
                <a:cs typeface="Arial" charset="0"/>
              </a:defRPr>
            </a:lvl5pPr>
            <a:lvl6pPr marL="2514600" indent="-228600" defTabSz="868363" eaLnBrk="0" fontAlgn="base" hangingPunct="0">
              <a:spcBef>
                <a:spcPct val="0"/>
              </a:spcBef>
              <a:spcAft>
                <a:spcPct val="0"/>
              </a:spcAft>
              <a:defRPr sz="2400">
                <a:solidFill>
                  <a:srgbClr val="F63008"/>
                </a:solidFill>
                <a:latin typeface="Verdana" pitchFamily="34" charset="0"/>
                <a:cs typeface="Arial" charset="0"/>
              </a:defRPr>
            </a:lvl6pPr>
            <a:lvl7pPr marL="2971800" indent="-228600" defTabSz="868363" eaLnBrk="0" fontAlgn="base" hangingPunct="0">
              <a:spcBef>
                <a:spcPct val="0"/>
              </a:spcBef>
              <a:spcAft>
                <a:spcPct val="0"/>
              </a:spcAft>
              <a:defRPr sz="2400">
                <a:solidFill>
                  <a:srgbClr val="F63008"/>
                </a:solidFill>
                <a:latin typeface="Verdana" pitchFamily="34" charset="0"/>
                <a:cs typeface="Arial" charset="0"/>
              </a:defRPr>
            </a:lvl7pPr>
            <a:lvl8pPr marL="3429000" indent="-228600" defTabSz="868363" eaLnBrk="0" fontAlgn="base" hangingPunct="0">
              <a:spcBef>
                <a:spcPct val="0"/>
              </a:spcBef>
              <a:spcAft>
                <a:spcPct val="0"/>
              </a:spcAft>
              <a:defRPr sz="2400">
                <a:solidFill>
                  <a:srgbClr val="F63008"/>
                </a:solidFill>
                <a:latin typeface="Verdana" pitchFamily="34" charset="0"/>
                <a:cs typeface="Arial" charset="0"/>
              </a:defRPr>
            </a:lvl8pPr>
            <a:lvl9pPr marL="3886200" indent="-228600" defTabSz="868363" eaLnBrk="0" fontAlgn="base" hangingPunct="0">
              <a:spcBef>
                <a:spcPct val="0"/>
              </a:spcBef>
              <a:spcAft>
                <a:spcPct val="0"/>
              </a:spcAft>
              <a:defRPr sz="2400">
                <a:solidFill>
                  <a:srgbClr val="F63008"/>
                </a:solidFill>
                <a:latin typeface="Verdana" pitchFamily="34" charset="0"/>
                <a:cs typeface="Arial" charset="0"/>
              </a:defRPr>
            </a:lvl9pPr>
          </a:lstStyle>
          <a:p>
            <a:pPr algn="r"/>
            <a:fld id="{30605D34-23AE-4936-99E4-44B7309BE555}" type="slidenum">
              <a:rPr lang="en-US" sz="1000" i="1">
                <a:solidFill>
                  <a:schemeClr val="tx1"/>
                </a:solidFill>
                <a:latin typeface="Times New Roman" pitchFamily="18" charset="0"/>
              </a:rPr>
              <a:pPr algn="r"/>
              <a:t>17</a:t>
            </a:fld>
            <a:endParaRPr lang="en-US" sz="1000" i="1">
              <a:solidFill>
                <a:schemeClr val="tx1"/>
              </a:solidFill>
              <a:latin typeface="Times New Roman" pitchFamily="18" charset="0"/>
            </a:endParaRPr>
          </a:p>
        </p:txBody>
      </p:sp>
      <p:sp>
        <p:nvSpPr>
          <p:cNvPr id="45060" name="Rectangle 2"/>
          <p:cNvSpPr>
            <a:spLocks noGrp="1" noRot="1" noChangeAspect="1" noChangeArrowheads="1" noTextEdit="1"/>
          </p:cNvSpPr>
          <p:nvPr>
            <p:ph type="sldImg"/>
          </p:nvPr>
        </p:nvSpPr>
        <p:spPr>
          <a:xfrm>
            <a:off x="1096963" y="685800"/>
            <a:ext cx="4664075" cy="3497263"/>
          </a:xfrm>
          <a:ln/>
        </p:spPr>
      </p:sp>
      <p:sp>
        <p:nvSpPr>
          <p:cNvPr id="45061" name="Rectangle 3"/>
          <p:cNvSpPr>
            <a:spLocks noGrp="1" noChangeArrowheads="1"/>
          </p:cNvSpPr>
          <p:nvPr>
            <p:ph type="body" idx="1"/>
          </p:nvPr>
        </p:nvSpPr>
        <p:spPr>
          <a:xfrm>
            <a:off x="900113" y="4418013"/>
            <a:ext cx="5057775" cy="419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4341" rIns="90264" bIns="44341"/>
          <a:lstStyle/>
          <a:p>
            <a:pPr defTabSz="871538" eaLnBrk="1" hangingPunct="1">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pPr>
            <a:r>
              <a:rPr lang="en-US" sz="2800" smtClean="0">
                <a:cs typeface="Times New Roman" pitchFamily="18" charset="0"/>
              </a:rPr>
              <a:t>Diagram showing typical factors that can affect chemical use and exposure assessment, specifically the following: dose, duration, frequency, seasonal distribution, species and diseases, the administration route (e.g., feed, injection, bath), and the number of animals treated.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Diagram of a model aquatic ecosystem containing algae, a water flea (Daphnia), and fish. </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25C4EFE1-9542-4751-97B9-DEF302F9B4AE}" type="slidenum">
              <a:rPr lang="en-US" sz="1200" smtClean="0">
                <a:solidFill>
                  <a:schemeClr val="tx1"/>
                </a:solidFill>
                <a:latin typeface="Arial" charset="0"/>
              </a:rPr>
              <a:pPr/>
              <a:t>18</a:t>
            </a:fld>
            <a:endParaRPr lang="en-US" sz="1200" smtClean="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hangingPunct="1">
              <a:spcBef>
                <a:spcPct val="50000"/>
              </a:spcBef>
              <a:buFont typeface="Arial" pitchFamily="34" charset="0"/>
              <a:buChar char="•"/>
              <a:defRPr/>
            </a:pPr>
            <a:r>
              <a:rPr lang="en-US" dirty="0" smtClean="0"/>
              <a:t>Terrestrial Effects Studies</a:t>
            </a:r>
          </a:p>
          <a:p>
            <a:pPr marL="628650" lvl="1" indent="-171450" eaLnBrk="1" hangingPunct="1">
              <a:spcBef>
                <a:spcPct val="50000"/>
              </a:spcBef>
              <a:buFont typeface="Arial" pitchFamily="34" charset="0"/>
              <a:buChar char="•"/>
              <a:defRPr/>
            </a:pPr>
            <a:r>
              <a:rPr lang="en-US" dirty="0" smtClean="0">
                <a:solidFill>
                  <a:srgbClr val="FFFF00"/>
                </a:solidFill>
              </a:rPr>
              <a:t>Earthworm chronic</a:t>
            </a:r>
          </a:p>
          <a:p>
            <a:pPr marL="628650" lvl="1" indent="-171450" eaLnBrk="1" hangingPunct="1">
              <a:spcBef>
                <a:spcPct val="50000"/>
              </a:spcBef>
              <a:buFont typeface="Arial" pitchFamily="34" charset="0"/>
              <a:buChar char="•"/>
              <a:defRPr/>
            </a:pPr>
            <a:r>
              <a:rPr lang="en-US" dirty="0" smtClean="0">
                <a:solidFill>
                  <a:srgbClr val="FFFF00"/>
                </a:solidFill>
              </a:rPr>
              <a:t>Terrestrial plants growth – 2 additional species + sensitive spp. from Tier A</a:t>
            </a:r>
          </a:p>
          <a:p>
            <a:pPr marL="628650" lvl="1" indent="-171450" eaLnBrk="1" hangingPunct="1">
              <a:spcBef>
                <a:spcPct val="50000"/>
              </a:spcBef>
              <a:buFont typeface="Arial" pitchFamily="34" charset="0"/>
              <a:buChar char="•"/>
              <a:defRPr/>
            </a:pPr>
            <a:r>
              <a:rPr lang="en-US" dirty="0" smtClean="0">
                <a:solidFill>
                  <a:srgbClr val="FFFF00"/>
                </a:solidFill>
              </a:rPr>
              <a:t>Nitrogen fixation - extension of Tier A study for an additional 100 days</a:t>
            </a:r>
          </a:p>
          <a:p>
            <a:pPr marL="628650" lvl="1" indent="-171450" eaLnBrk="1" hangingPunct="1">
              <a:spcBef>
                <a:spcPct val="50000"/>
              </a:spcBef>
              <a:buFont typeface="Arial" pitchFamily="34" charset="0"/>
              <a:buChar char="•"/>
              <a:defRPr/>
            </a:pPr>
            <a:endParaRPr lang="en-US" dirty="0" smtClean="0">
              <a:solidFill>
                <a:srgbClr val="FFFF00"/>
              </a:solidFill>
            </a:endParaRPr>
          </a:p>
          <a:p>
            <a:pPr marL="171450" indent="-171450" eaLnBrk="1" hangingPunct="1">
              <a:spcBef>
                <a:spcPct val="50000"/>
              </a:spcBef>
              <a:buFont typeface="Arial" pitchFamily="34" charset="0"/>
              <a:buChar char="•"/>
              <a:defRPr/>
            </a:pPr>
            <a:r>
              <a:rPr lang="en-US" dirty="0" smtClean="0">
                <a:solidFill>
                  <a:srgbClr val="FFFF00"/>
                </a:solidFill>
              </a:rPr>
              <a:t> </a:t>
            </a:r>
            <a:r>
              <a:rPr lang="en-US" dirty="0" smtClean="0"/>
              <a:t>Aquatic Effects Studies</a:t>
            </a:r>
          </a:p>
          <a:p>
            <a:pPr marL="628650" lvl="1" indent="-171450" eaLnBrk="1" hangingPunct="1">
              <a:spcBef>
                <a:spcPct val="50000"/>
              </a:spcBef>
              <a:buFont typeface="Arial" pitchFamily="34" charset="0"/>
              <a:buChar char="•"/>
              <a:defRPr/>
            </a:pPr>
            <a:r>
              <a:rPr lang="en-US" i="1" dirty="0" smtClean="0">
                <a:solidFill>
                  <a:srgbClr val="FFFF00"/>
                </a:solidFill>
              </a:rPr>
              <a:t>Daphnia</a:t>
            </a:r>
            <a:r>
              <a:rPr lang="en-US" dirty="0" smtClean="0">
                <a:solidFill>
                  <a:srgbClr val="FFFF00"/>
                </a:solidFill>
              </a:rPr>
              <a:t> or crustacean reproduction</a:t>
            </a:r>
          </a:p>
          <a:p>
            <a:pPr marL="628650" lvl="1" indent="-171450" eaLnBrk="1" hangingPunct="1">
              <a:spcBef>
                <a:spcPct val="50000"/>
              </a:spcBef>
              <a:buFont typeface="Arial" pitchFamily="34" charset="0"/>
              <a:buChar char="•"/>
              <a:defRPr/>
            </a:pPr>
            <a:r>
              <a:rPr lang="en-US" dirty="0" smtClean="0">
                <a:solidFill>
                  <a:srgbClr val="FFFF00"/>
                </a:solidFill>
              </a:rPr>
              <a:t>Fish, early-life stage toxicity</a:t>
            </a:r>
          </a:p>
          <a:p>
            <a:pPr marL="628650" lvl="1" indent="-171450" eaLnBrk="1" hangingPunct="1">
              <a:spcBef>
                <a:spcPct val="50000"/>
              </a:spcBef>
              <a:buFont typeface="Arial" pitchFamily="34" charset="0"/>
              <a:buChar char="•"/>
              <a:defRPr/>
            </a:pPr>
            <a:r>
              <a:rPr lang="en-US" dirty="0" smtClean="0">
                <a:solidFill>
                  <a:srgbClr val="FFFF00"/>
                </a:solidFill>
              </a:rPr>
              <a:t>Sediment invertebrate toxicity</a:t>
            </a:r>
          </a:p>
          <a:p>
            <a:pPr marL="628650" lvl="1" indent="-171450" eaLnBrk="1" hangingPunct="1">
              <a:spcBef>
                <a:spcPct val="50000"/>
              </a:spcBef>
              <a:buFont typeface="Arial" pitchFamily="34" charset="0"/>
              <a:buChar char="•"/>
              <a:defRPr/>
            </a:pPr>
            <a:r>
              <a:rPr lang="en-US" dirty="0" smtClean="0"/>
              <a:t>Includes testing of saltwater species if relevant to drug use/disposal pattern</a:t>
            </a:r>
            <a:r>
              <a:rPr lang="en-US" dirty="0" smtClean="0">
                <a:solidFill>
                  <a:srgbClr val="FFFF00"/>
                </a:solidFill>
              </a:rPr>
              <a:t> </a:t>
            </a:r>
          </a:p>
          <a:p>
            <a:pPr lvl="1" eaLnBrk="1" hangingPunct="1">
              <a:spcBef>
                <a:spcPct val="50000"/>
              </a:spcBef>
              <a:buFont typeface="Arial" pitchFamily="34" charset="0"/>
              <a:buNone/>
              <a:defRPr/>
            </a:pPr>
            <a:endParaRPr lang="en-US" dirty="0" smtClean="0">
              <a:solidFill>
                <a:srgbClr val="FFFF00"/>
              </a:solidFill>
            </a:endParaRPr>
          </a:p>
          <a:p>
            <a:pPr marL="171450" indent="-171450" eaLnBrk="1" hangingPunct="1">
              <a:spcBef>
                <a:spcPct val="50000"/>
              </a:spcBef>
              <a:buFont typeface="Arial" pitchFamily="34" charset="0"/>
              <a:buChar char="•"/>
              <a:defRPr/>
            </a:pPr>
            <a:r>
              <a:rPr lang="en-US" dirty="0" smtClean="0"/>
              <a:t>Environmental Fate Study</a:t>
            </a:r>
          </a:p>
          <a:p>
            <a:pPr marL="628650" lvl="1" indent="-171450" eaLnBrk="1" hangingPunct="1">
              <a:spcBef>
                <a:spcPct val="50000"/>
              </a:spcBef>
              <a:buFont typeface="Arial" pitchFamily="34" charset="0"/>
              <a:buChar char="•"/>
              <a:defRPr/>
            </a:pPr>
            <a:r>
              <a:rPr lang="en-US" sz="1050" dirty="0" err="1" smtClean="0">
                <a:solidFill>
                  <a:srgbClr val="FFFF00"/>
                </a:solidFill>
              </a:rPr>
              <a:t>Bioconcentration</a:t>
            </a:r>
            <a:r>
              <a:rPr lang="en-US" sz="1050" dirty="0" smtClean="0">
                <a:solidFill>
                  <a:srgbClr val="FFFF00"/>
                </a:solidFill>
              </a:rPr>
              <a:t> in fish</a:t>
            </a:r>
          </a:p>
          <a:p>
            <a:pPr eaLnBrk="1" hangingPunct="1">
              <a:spcBef>
                <a:spcPct val="50000"/>
              </a:spcBef>
              <a:buFontTx/>
              <a:buChar char="•"/>
              <a:defRPr/>
            </a:pPr>
            <a:endParaRPr lang="en-US" dirty="0" smtClean="0">
              <a:solidFill>
                <a:srgbClr val="FFFF00"/>
              </a:solidFill>
            </a:endParaRPr>
          </a:p>
          <a:p>
            <a:pPr>
              <a:defRPr/>
            </a:pPr>
            <a:endParaRPr lang="en-US" dirty="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130E46B4-B32B-46A4-8C63-4EAC0F22E7BC}" type="slidenum">
              <a:rPr lang="en-US" sz="1200" smtClean="0">
                <a:solidFill>
                  <a:schemeClr val="tx1"/>
                </a:solidFill>
                <a:latin typeface="Arial" charset="0"/>
              </a:rPr>
              <a:pPr/>
              <a:t>20</a:t>
            </a:fld>
            <a:endParaRPr lang="en-US" sz="1200" smtClean="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Diagram showing how a risk quotient (RQ) is calculated by dividing the exposure level (PEC) by the no effect level (PNEC). </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fld id="{FF869C8D-1804-48DA-8BDD-5E2262B321C4}" type="slidenum">
              <a:rPr lang="en-US" sz="1200" smtClean="0">
                <a:solidFill>
                  <a:schemeClr val="tx1"/>
                </a:solidFill>
                <a:latin typeface="Arial" charset="0"/>
              </a:rPr>
              <a:pPr/>
              <a:t>21</a:t>
            </a:fld>
            <a:endParaRPr lang="en-US" sz="12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68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680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A0C91E6F-BB5A-4EE1-BEDD-1FE8AC18E1CF}" type="slidenum">
              <a:rPr lang="en-US"/>
              <a:pPr>
                <a:defRPr/>
              </a:pPr>
              <a:t>‹#›</a:t>
            </a:fld>
            <a:endParaRPr lang="en-US"/>
          </a:p>
        </p:txBody>
      </p:sp>
    </p:spTree>
    <p:extLst>
      <p:ext uri="{BB962C8B-B14F-4D97-AF65-F5344CB8AC3E}">
        <p14:creationId xmlns:p14="http://schemas.microsoft.com/office/powerpoint/2010/main" val="42180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5D31ABC-32D2-45FB-885A-0FDACC111533}" type="slidenum">
              <a:rPr lang="en-US"/>
              <a:pPr>
                <a:defRPr/>
              </a:pPr>
              <a:t>‹#›</a:t>
            </a:fld>
            <a:endParaRPr lang="en-US"/>
          </a:p>
        </p:txBody>
      </p:sp>
    </p:spTree>
    <p:extLst>
      <p:ext uri="{BB962C8B-B14F-4D97-AF65-F5344CB8AC3E}">
        <p14:creationId xmlns:p14="http://schemas.microsoft.com/office/powerpoint/2010/main" val="170076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D1525C1-829A-4755-B93D-B7E933724B14}" type="slidenum">
              <a:rPr lang="en-US"/>
              <a:pPr>
                <a:defRPr/>
              </a:pPr>
              <a:t>‹#›</a:t>
            </a:fld>
            <a:endParaRPr lang="en-US"/>
          </a:p>
        </p:txBody>
      </p:sp>
    </p:spTree>
    <p:extLst>
      <p:ext uri="{BB962C8B-B14F-4D97-AF65-F5344CB8AC3E}">
        <p14:creationId xmlns:p14="http://schemas.microsoft.com/office/powerpoint/2010/main" val="1706540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A6FBEE1-E495-4670-8978-2D56B3155367}" type="slidenum">
              <a:rPr lang="en-US"/>
              <a:pPr>
                <a:defRPr/>
              </a:pPr>
              <a:t>‹#›</a:t>
            </a:fld>
            <a:endParaRPr lang="en-US"/>
          </a:p>
        </p:txBody>
      </p:sp>
    </p:spTree>
    <p:extLst>
      <p:ext uri="{BB962C8B-B14F-4D97-AF65-F5344CB8AC3E}">
        <p14:creationId xmlns:p14="http://schemas.microsoft.com/office/powerpoint/2010/main" val="23939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023DB6D-8D87-4EE4-B080-1882A56FA586}" type="slidenum">
              <a:rPr lang="en-US"/>
              <a:pPr>
                <a:defRPr/>
              </a:pPr>
              <a:t>‹#›</a:t>
            </a:fld>
            <a:endParaRPr lang="en-US"/>
          </a:p>
        </p:txBody>
      </p:sp>
    </p:spTree>
    <p:extLst>
      <p:ext uri="{BB962C8B-B14F-4D97-AF65-F5344CB8AC3E}">
        <p14:creationId xmlns:p14="http://schemas.microsoft.com/office/powerpoint/2010/main" val="323477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CB7215D-F3F0-4108-8080-D13E6BEBB7C8}" type="slidenum">
              <a:rPr lang="en-US"/>
              <a:pPr>
                <a:defRPr/>
              </a:pPr>
              <a:t>‹#›</a:t>
            </a:fld>
            <a:endParaRPr lang="en-US"/>
          </a:p>
        </p:txBody>
      </p:sp>
    </p:spTree>
    <p:extLst>
      <p:ext uri="{BB962C8B-B14F-4D97-AF65-F5344CB8AC3E}">
        <p14:creationId xmlns:p14="http://schemas.microsoft.com/office/powerpoint/2010/main" val="246097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293E389-227F-4B50-950E-6C380D4D7F25}" type="slidenum">
              <a:rPr lang="en-US"/>
              <a:pPr>
                <a:defRPr/>
              </a:pPr>
              <a:t>‹#›</a:t>
            </a:fld>
            <a:endParaRPr lang="en-US"/>
          </a:p>
        </p:txBody>
      </p:sp>
    </p:spTree>
    <p:extLst>
      <p:ext uri="{BB962C8B-B14F-4D97-AF65-F5344CB8AC3E}">
        <p14:creationId xmlns:p14="http://schemas.microsoft.com/office/powerpoint/2010/main" val="117680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E1FC54C-66FE-4317-ABC4-1CE0A93133BC}" type="slidenum">
              <a:rPr lang="en-US"/>
              <a:pPr>
                <a:defRPr/>
              </a:pPr>
              <a:t>‹#›</a:t>
            </a:fld>
            <a:endParaRPr lang="en-US"/>
          </a:p>
        </p:txBody>
      </p:sp>
    </p:spTree>
    <p:extLst>
      <p:ext uri="{BB962C8B-B14F-4D97-AF65-F5344CB8AC3E}">
        <p14:creationId xmlns:p14="http://schemas.microsoft.com/office/powerpoint/2010/main" val="79776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BACC4DB1-D126-4664-BC55-362F9E33CDA5}" type="slidenum">
              <a:rPr lang="en-US"/>
              <a:pPr>
                <a:defRPr/>
              </a:pPr>
              <a:t>‹#›</a:t>
            </a:fld>
            <a:endParaRPr lang="en-US"/>
          </a:p>
        </p:txBody>
      </p:sp>
    </p:spTree>
    <p:extLst>
      <p:ext uri="{BB962C8B-B14F-4D97-AF65-F5344CB8AC3E}">
        <p14:creationId xmlns:p14="http://schemas.microsoft.com/office/powerpoint/2010/main" val="144377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14D5324-55C8-4612-A2A8-9AA85E8C47CF}" type="slidenum">
              <a:rPr lang="en-US"/>
              <a:pPr>
                <a:defRPr/>
              </a:pPr>
              <a:t>‹#›</a:t>
            </a:fld>
            <a:endParaRPr lang="en-US"/>
          </a:p>
        </p:txBody>
      </p:sp>
    </p:spTree>
    <p:extLst>
      <p:ext uri="{BB962C8B-B14F-4D97-AF65-F5344CB8AC3E}">
        <p14:creationId xmlns:p14="http://schemas.microsoft.com/office/powerpoint/2010/main" val="106930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1B27412-7A57-4CE7-B858-B85B28D4842D}" type="slidenum">
              <a:rPr lang="en-US"/>
              <a:pPr>
                <a:defRPr/>
              </a:pPr>
              <a:t>‹#›</a:t>
            </a:fld>
            <a:endParaRPr lang="en-US"/>
          </a:p>
        </p:txBody>
      </p:sp>
    </p:spTree>
    <p:extLst>
      <p:ext uri="{BB962C8B-B14F-4D97-AF65-F5344CB8AC3E}">
        <p14:creationId xmlns:p14="http://schemas.microsoft.com/office/powerpoint/2010/main" val="305853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23FECE4-F398-4669-8A18-281687E27B0A}" type="slidenum">
              <a:rPr lang="en-US"/>
              <a:pPr>
                <a:defRPr/>
              </a:pPr>
              <a:t>‹#›</a:t>
            </a:fld>
            <a:endParaRPr lang="en-US"/>
          </a:p>
        </p:txBody>
      </p:sp>
    </p:spTree>
    <p:extLst>
      <p:ext uri="{BB962C8B-B14F-4D97-AF65-F5344CB8AC3E}">
        <p14:creationId xmlns:p14="http://schemas.microsoft.com/office/powerpoint/2010/main" val="16527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7577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p:spPr>
          <p:txBody>
            <a:bodyPr/>
            <a:lstStyle/>
            <a:p>
              <a:pPr>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5781" name="Rectangle 5"/>
          <p:cNvSpPr>
            <a:spLocks noGrp="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82" name="Rectangle 6"/>
          <p:cNvSpPr>
            <a:spLocks noGrp="1" noChangeArrowheads="1"/>
          </p:cNvSpPr>
          <p:nvPr>
            <p:ph type="body" idx="1"/>
          </p:nvPr>
        </p:nvSpPr>
        <p:spPr bwMode="auto">
          <a:xfrm>
            <a:off x="457200" y="1600200"/>
            <a:ext cx="8229600" cy="4495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3" name="Rectangle 7"/>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00000"/>
                  </a:outerShdw>
                </a:effectLst>
                <a:latin typeface="+mn-lt"/>
                <a:cs typeface="Arial" charset="0"/>
              </a:defRPr>
            </a:lvl1pPr>
          </a:lstStyle>
          <a:p>
            <a:pPr>
              <a:defRPr/>
            </a:pPr>
            <a:endParaRPr lang="en-US"/>
          </a:p>
        </p:txBody>
      </p:sp>
      <p:sp>
        <p:nvSpPr>
          <p:cNvPr id="75784" name="Rectangle 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mn-lt"/>
                <a:cs typeface="Arial" charset="0"/>
              </a:defRPr>
            </a:lvl1pPr>
          </a:lstStyle>
          <a:p>
            <a:pPr>
              <a:defRPr/>
            </a:pPr>
            <a:endParaRPr lang="en-US"/>
          </a:p>
        </p:txBody>
      </p:sp>
      <p:sp>
        <p:nvSpPr>
          <p:cNvPr id="75785" name="Rectangle 9"/>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latin typeface="+mn-lt"/>
                <a:cs typeface="Arial" charset="0"/>
              </a:defRPr>
            </a:lvl1pPr>
          </a:lstStyle>
          <a:p>
            <a:pPr>
              <a:defRPr/>
            </a:pPr>
            <a:fld id="{6B0BF5AD-008C-43D8-AE80-C4E574A705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7"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vichsec.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fda.gov/AnimalVeterinary/DevelopmentApprovalProcess/EnvironmentalAssessments/default.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vichsec.org/en/guidelines.htm" TargetMode="External"/><Relationship Id="rId2" Type="http://schemas.openxmlformats.org/officeDocument/2006/relationships/hyperlink" Target="http://www.fda.gov/AnimalVeterinary/DevelopmentApprovalProcess/EnvironmentalAssessments/default.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downloads/AnimalVeterinary/GuidanceComplianceEnforcement/GuidanceforIndustry/UCM052500.pdf" TargetMode="External"/><Relationship Id="rId2" Type="http://schemas.openxmlformats.org/officeDocument/2006/relationships/hyperlink" Target="http://www.fda.gov/downloads/AnimalVeterinary/GuidanceComplianceEnforcement/GuidanceforIndustry/UCM05242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31" descr="CVM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011738"/>
            <a:ext cx="21336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0" descr="FD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486400"/>
            <a:ext cx="2286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7" name="Rectangle 29"/>
          <p:cNvSpPr>
            <a:spLocks noGrp="1" noChangeArrowheads="1"/>
          </p:cNvSpPr>
          <p:nvPr>
            <p:ph type="subTitle" idx="1"/>
          </p:nvPr>
        </p:nvSpPr>
        <p:spPr>
          <a:xfrm>
            <a:off x="533400" y="2819400"/>
            <a:ext cx="7924800" cy="1905000"/>
          </a:xfrm>
        </p:spPr>
        <p:txBody>
          <a:bodyPr/>
          <a:lstStyle/>
          <a:p>
            <a:pPr eaLnBrk="1" hangingPunct="1">
              <a:lnSpc>
                <a:spcPct val="90000"/>
              </a:lnSpc>
              <a:defRPr/>
            </a:pPr>
            <a:r>
              <a:rPr lang="en-US" sz="2800" dirty="0" smtClean="0">
                <a:solidFill>
                  <a:srgbClr val="FFFF00"/>
                </a:solidFill>
                <a:latin typeface="Arial" charset="0"/>
              </a:rPr>
              <a:t>Eric Silberhorn, Ph.D.</a:t>
            </a:r>
          </a:p>
          <a:p>
            <a:pPr eaLnBrk="1" hangingPunct="1">
              <a:lnSpc>
                <a:spcPct val="90000"/>
              </a:lnSpc>
              <a:defRPr/>
            </a:pPr>
            <a:r>
              <a:rPr lang="en-US" sz="2800" dirty="0" smtClean="0">
                <a:solidFill>
                  <a:srgbClr val="FFFF00"/>
                </a:solidFill>
                <a:latin typeface="Arial" charset="0"/>
              </a:rPr>
              <a:t>Environmental Safety Team</a:t>
            </a:r>
          </a:p>
          <a:p>
            <a:pPr eaLnBrk="1" hangingPunct="1">
              <a:lnSpc>
                <a:spcPct val="90000"/>
              </a:lnSpc>
              <a:defRPr/>
            </a:pPr>
            <a:r>
              <a:rPr lang="en-US" sz="2800" dirty="0" smtClean="0">
                <a:solidFill>
                  <a:srgbClr val="FFFF00"/>
                </a:solidFill>
                <a:latin typeface="Arial" charset="0"/>
              </a:rPr>
              <a:t>Division of Scientific Support</a:t>
            </a:r>
          </a:p>
          <a:p>
            <a:pPr eaLnBrk="1" hangingPunct="1">
              <a:lnSpc>
                <a:spcPct val="90000"/>
              </a:lnSpc>
              <a:defRPr/>
            </a:pPr>
            <a:r>
              <a:rPr lang="en-US" sz="2800" dirty="0" smtClean="0">
                <a:solidFill>
                  <a:srgbClr val="FFFF00"/>
                </a:solidFill>
                <a:latin typeface="Arial" charset="0"/>
              </a:rPr>
              <a:t>Office of New Animal Drug Evaluation</a:t>
            </a:r>
          </a:p>
        </p:txBody>
      </p:sp>
      <p:sp>
        <p:nvSpPr>
          <p:cNvPr id="2074" name="Rectangle 26"/>
          <p:cNvSpPr>
            <a:spLocks noGrp="1" noChangeArrowheads="1"/>
          </p:cNvSpPr>
          <p:nvPr>
            <p:ph type="ctrTitle"/>
          </p:nvPr>
        </p:nvSpPr>
        <p:spPr>
          <a:xfrm>
            <a:off x="685800" y="381000"/>
            <a:ext cx="7772400" cy="1981200"/>
          </a:xfrm>
        </p:spPr>
        <p:txBody>
          <a:bodyPr/>
          <a:lstStyle/>
          <a:p>
            <a:pPr eaLnBrk="1" hangingPunct="1">
              <a:defRPr/>
            </a:pPr>
            <a:r>
              <a:rPr lang="en-US" sz="4000" dirty="0" smtClean="0">
                <a:latin typeface="Arial" charset="0"/>
              </a:rPr>
              <a:t>Environmental Impact (Risk) Assessment of </a:t>
            </a:r>
            <a:br>
              <a:rPr lang="en-US" sz="4000" dirty="0" smtClean="0">
                <a:latin typeface="Arial" charset="0"/>
              </a:rPr>
            </a:br>
            <a:r>
              <a:rPr lang="en-US" sz="4000" dirty="0" smtClean="0">
                <a:latin typeface="Arial" charset="0"/>
              </a:rPr>
              <a:t>Veterinary Pharmaceuticals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83" descr="Decorative photograph of a raindrop hitting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486400"/>
            <a:ext cx="1905000" cy="1270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82" descr="Photograph of farmland"/>
          <p:cNvPicPr>
            <a:picLocks noChangeAspect="1" noChangeArrowheads="1"/>
          </p:cNvPicPr>
          <p:nvPr/>
        </p:nvPicPr>
        <p:blipFill>
          <a:blip r:embed="rId3">
            <a:extLst>
              <a:ext uri="{28A0092B-C50C-407E-A947-70E740481C1C}">
                <a14:useLocalDpi xmlns:a14="http://schemas.microsoft.com/office/drawing/2010/main" val="0"/>
              </a:ext>
            </a:extLst>
          </a:blip>
          <a:srcRect t="18118" r="19046" b="8800"/>
          <a:stretch>
            <a:fillRect/>
          </a:stretch>
        </p:blipFill>
        <p:spPr bwMode="auto">
          <a:xfrm>
            <a:off x="533400" y="5486400"/>
            <a:ext cx="1905000" cy="1212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body" idx="1"/>
          </p:nvPr>
        </p:nvSpPr>
        <p:spPr>
          <a:xfrm>
            <a:off x="381000" y="1981200"/>
            <a:ext cx="8458200" cy="3276600"/>
          </a:xfrm>
        </p:spPr>
        <p:txBody>
          <a:bodyPr/>
          <a:lstStyle/>
          <a:p>
            <a:pPr eaLnBrk="1" hangingPunct="1">
              <a:lnSpc>
                <a:spcPct val="80000"/>
              </a:lnSpc>
            </a:pPr>
            <a:r>
              <a:rPr lang="en-US" sz="2800" smtClean="0">
                <a:effectLst/>
              </a:rPr>
              <a:t>Goal: Merge existing legal EU criteria with 1997 US regulations (i.e., categorical exclusions)</a:t>
            </a:r>
          </a:p>
          <a:p>
            <a:pPr eaLnBrk="1" hangingPunct="1">
              <a:lnSpc>
                <a:spcPct val="80000"/>
              </a:lnSpc>
            </a:pPr>
            <a:r>
              <a:rPr lang="en-US" sz="2800" smtClean="0">
                <a:effectLst/>
              </a:rPr>
              <a:t>Question-based analysis (exposure assessment)</a:t>
            </a:r>
          </a:p>
          <a:p>
            <a:pPr lvl="1" eaLnBrk="1" hangingPunct="1">
              <a:lnSpc>
                <a:spcPct val="80000"/>
              </a:lnSpc>
            </a:pPr>
            <a:r>
              <a:rPr lang="en-US" smtClean="0">
                <a:effectLst/>
              </a:rPr>
              <a:t>If little/no exposure, then little/no risk</a:t>
            </a:r>
          </a:p>
          <a:p>
            <a:pPr lvl="1" eaLnBrk="1" hangingPunct="1">
              <a:lnSpc>
                <a:spcPct val="80000"/>
              </a:lnSpc>
            </a:pPr>
            <a:r>
              <a:rPr lang="en-US" smtClean="0">
                <a:effectLst/>
              </a:rPr>
              <a:t>Questions based on the use scenario</a:t>
            </a:r>
          </a:p>
          <a:p>
            <a:pPr eaLnBrk="1" hangingPunct="1">
              <a:lnSpc>
                <a:spcPct val="80000"/>
              </a:lnSpc>
            </a:pPr>
            <a:r>
              <a:rPr lang="en-US" sz="2800" smtClean="0">
                <a:effectLst/>
              </a:rPr>
              <a:t>Conditions where limited exposure is expected</a:t>
            </a:r>
          </a:p>
          <a:p>
            <a:pPr eaLnBrk="1" hangingPunct="1">
              <a:lnSpc>
                <a:spcPct val="80000"/>
              </a:lnSpc>
            </a:pPr>
            <a:r>
              <a:rPr lang="en-US" sz="2800" smtClean="0">
                <a:effectLst/>
              </a:rPr>
              <a:t>Further environmental assessment (and testing) is not needed if certain criteria are met</a:t>
            </a:r>
          </a:p>
        </p:txBody>
      </p:sp>
      <p:sp>
        <p:nvSpPr>
          <p:cNvPr id="92162" name="Rectangle 2"/>
          <p:cNvSpPr>
            <a:spLocks noGrp="1" noChangeArrowheads="1"/>
          </p:cNvSpPr>
          <p:nvPr>
            <p:ph type="title"/>
          </p:nvPr>
        </p:nvSpPr>
        <p:spPr/>
        <p:txBody>
          <a:bodyPr/>
          <a:lstStyle/>
          <a:p>
            <a:pPr eaLnBrk="1" hangingPunct="1">
              <a:defRPr/>
            </a:pPr>
            <a:r>
              <a:rPr lang="en-US" sz="4000" dirty="0" smtClean="0"/>
              <a:t>Phase I Guidance:</a:t>
            </a:r>
            <a:br>
              <a:rPr lang="en-US" sz="4000" dirty="0" smtClean="0"/>
            </a:br>
            <a:r>
              <a:rPr lang="en-US" sz="4000" dirty="0" smtClean="0"/>
              <a:t>Exposure-based Screening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304800" y="1524000"/>
            <a:ext cx="8686800" cy="4953000"/>
          </a:xfrm>
        </p:spPr>
        <p:txBody>
          <a:bodyPr lIns="90488" tIns="44450" rIns="90488" bIns="44450"/>
          <a:lstStyle/>
          <a:p>
            <a:pPr eaLnBrk="1" hangingPunct="1">
              <a:defRPr/>
            </a:pPr>
            <a:r>
              <a:rPr lang="en-US" sz="2800" dirty="0" smtClean="0"/>
              <a:t>Underlying premise: impacts will not occur if there is limited environmental exposure</a:t>
            </a:r>
          </a:p>
          <a:p>
            <a:pPr eaLnBrk="1" hangingPunct="1">
              <a:defRPr/>
            </a:pPr>
            <a:r>
              <a:rPr lang="en-US" sz="2800" dirty="0" smtClean="0"/>
              <a:t>Little or no experimental environmental fate &amp; effects data needed to conduct the assessment; degradation data optional</a:t>
            </a:r>
          </a:p>
          <a:p>
            <a:pPr eaLnBrk="1" hangingPunct="1">
              <a:defRPr/>
            </a:pPr>
            <a:r>
              <a:rPr lang="en-US" sz="2800" dirty="0" smtClean="0"/>
              <a:t>Non-food animals … may stop with Phase I</a:t>
            </a:r>
          </a:p>
          <a:p>
            <a:pPr eaLnBrk="1" hangingPunct="1">
              <a:defRPr/>
            </a:pPr>
            <a:r>
              <a:rPr lang="en-US" sz="2800" dirty="0" smtClean="0"/>
              <a:t>Naturally occurring substances … may stop</a:t>
            </a:r>
          </a:p>
          <a:p>
            <a:pPr eaLnBrk="1" hangingPunct="1">
              <a:defRPr/>
            </a:pPr>
            <a:r>
              <a:rPr lang="en-US" sz="2800" dirty="0" smtClean="0"/>
              <a:t>Minor species … may stop, depending on specific indication(s)/animal management conditions</a:t>
            </a:r>
          </a:p>
          <a:p>
            <a:pPr eaLnBrk="1" hangingPunct="1">
              <a:defRPr/>
            </a:pPr>
            <a:r>
              <a:rPr lang="en-US" sz="2800" dirty="0" smtClean="0"/>
              <a:t>“Small” number of animals treated … may stop</a:t>
            </a:r>
          </a:p>
        </p:txBody>
      </p:sp>
      <p:sp>
        <p:nvSpPr>
          <p:cNvPr id="130050" name="Rectangle 2"/>
          <p:cNvSpPr>
            <a:spLocks noGrp="1" noChangeArrowheads="1"/>
          </p:cNvSpPr>
          <p:nvPr>
            <p:ph type="title"/>
          </p:nvPr>
        </p:nvSpPr>
        <p:spPr>
          <a:xfrm>
            <a:off x="449263" y="588963"/>
            <a:ext cx="8416925" cy="606425"/>
          </a:xfrm>
        </p:spPr>
        <p:txBody>
          <a:bodyPr lIns="90488" tIns="44450" rIns="90488" bIns="44450"/>
          <a:lstStyle/>
          <a:p>
            <a:pPr eaLnBrk="1" hangingPunct="1">
              <a:defRPr/>
            </a:pPr>
            <a:r>
              <a:rPr lang="en-US" dirty="0" smtClean="0"/>
              <a:t>Phase I - Highlights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304800" y="1447800"/>
            <a:ext cx="8534400" cy="4953000"/>
          </a:xfrm>
        </p:spPr>
        <p:txBody>
          <a:bodyPr lIns="90488" tIns="44450" rIns="90488" bIns="44450"/>
          <a:lstStyle/>
          <a:p>
            <a:pPr eaLnBrk="1" hangingPunct="1">
              <a:lnSpc>
                <a:spcPct val="85000"/>
              </a:lnSpc>
              <a:defRPr/>
            </a:pPr>
            <a:r>
              <a:rPr lang="en-US" sz="2800" dirty="0" smtClean="0"/>
              <a:t>Extensively metabolized substances … may stop</a:t>
            </a:r>
            <a:endParaRPr lang="en-US" sz="2800" dirty="0" smtClean="0">
              <a:solidFill>
                <a:srgbClr val="FF0000"/>
              </a:solidFill>
            </a:endParaRPr>
          </a:p>
          <a:p>
            <a:pPr eaLnBrk="1" hangingPunct="1">
              <a:lnSpc>
                <a:spcPct val="85000"/>
              </a:lnSpc>
              <a:defRPr/>
            </a:pPr>
            <a:r>
              <a:rPr lang="en-US" sz="2800" dirty="0" smtClean="0"/>
              <a:t>If the Predicted Environmental Concentration (PEC) &lt; 100 </a:t>
            </a:r>
            <a:r>
              <a:rPr lang="en-US" sz="2800" dirty="0" smtClean="0">
                <a:latin typeface="Symbol" pitchFamily="18" charset="2"/>
              </a:rPr>
              <a:t></a:t>
            </a:r>
            <a:r>
              <a:rPr lang="en-US" sz="2800" dirty="0" smtClean="0"/>
              <a:t>g/kg trigger value for soil exposure … assessment may stop based on previous environmental assessment experience (no effects )</a:t>
            </a:r>
          </a:p>
          <a:p>
            <a:pPr eaLnBrk="1" hangingPunct="1">
              <a:lnSpc>
                <a:spcPct val="85000"/>
              </a:lnSpc>
              <a:defRPr/>
            </a:pPr>
            <a:r>
              <a:rPr lang="en-US" sz="2800" dirty="0" smtClean="0"/>
              <a:t>PEC &lt; 1 </a:t>
            </a:r>
            <a:r>
              <a:rPr lang="en-US" sz="2800" dirty="0" smtClean="0">
                <a:latin typeface="Symbol" pitchFamily="18" charset="2"/>
              </a:rPr>
              <a:t></a:t>
            </a:r>
            <a:r>
              <a:rPr lang="en-US" sz="2800" dirty="0" smtClean="0"/>
              <a:t>g/L trigger value for aquatic exposure (controlled discharge)… may stop based on previous environmental assessment experience</a:t>
            </a:r>
          </a:p>
          <a:p>
            <a:pPr eaLnBrk="1" hangingPunct="1">
              <a:lnSpc>
                <a:spcPct val="85000"/>
              </a:lnSpc>
              <a:defRPr/>
            </a:pPr>
            <a:r>
              <a:rPr lang="en-US" sz="2800" dirty="0" err="1" smtClean="0"/>
              <a:t>Ecto</a:t>
            </a:r>
            <a:r>
              <a:rPr lang="en-US" sz="2800" dirty="0" smtClean="0"/>
              <a:t>- &amp; </a:t>
            </a:r>
            <a:r>
              <a:rPr lang="en-US" sz="2800" dirty="0" err="1" smtClean="0"/>
              <a:t>endoparasiticides</a:t>
            </a:r>
            <a:r>
              <a:rPr lang="en-US" sz="2800" dirty="0" smtClean="0"/>
              <a:t> for pasture animals must proceed to Phase II</a:t>
            </a:r>
          </a:p>
          <a:p>
            <a:pPr eaLnBrk="1" hangingPunct="1">
              <a:lnSpc>
                <a:spcPct val="85000"/>
              </a:lnSpc>
              <a:defRPr/>
            </a:pPr>
            <a:r>
              <a:rPr lang="en-US" sz="2800" dirty="0" smtClean="0"/>
              <a:t>Aquaculture drugs used without a controlled discharge (e.g., open water net pens) must proceed to Phase II</a:t>
            </a:r>
          </a:p>
        </p:txBody>
      </p:sp>
      <p:sp>
        <p:nvSpPr>
          <p:cNvPr id="132098" name="Rectangle 2"/>
          <p:cNvSpPr>
            <a:spLocks noGrp="1" noChangeArrowheads="1"/>
          </p:cNvSpPr>
          <p:nvPr>
            <p:ph type="title"/>
          </p:nvPr>
        </p:nvSpPr>
        <p:spPr>
          <a:xfrm>
            <a:off x="439738" y="152400"/>
            <a:ext cx="7772400" cy="1143000"/>
          </a:xfrm>
        </p:spPr>
        <p:txBody>
          <a:bodyPr lIns="90488" tIns="44450" rIns="90488" bIns="44450"/>
          <a:lstStyle/>
          <a:p>
            <a:pPr eaLnBrk="1" hangingPunct="1">
              <a:defRPr/>
            </a:pPr>
            <a:r>
              <a:rPr lang="en-US" dirty="0" smtClean="0"/>
              <a:t>Phase I - Highlights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1000" y="1600200"/>
            <a:ext cx="8534400" cy="4724400"/>
          </a:xfrm>
        </p:spPr>
        <p:txBody>
          <a:bodyPr/>
          <a:lstStyle/>
          <a:p>
            <a:pPr marL="457200" indent="-457200" eaLnBrk="1" hangingPunct="1"/>
            <a:r>
              <a:rPr lang="en-US" sz="2800" smtClean="0">
                <a:effectLst/>
              </a:rPr>
              <a:t>Describes basic risk assessment process to be used for each use scenario:</a:t>
            </a:r>
            <a:r>
              <a:rPr lang="en-US" smtClean="0">
                <a:effectLst/>
              </a:rPr>
              <a:t> </a:t>
            </a:r>
          </a:p>
          <a:p>
            <a:pPr lvl="1" eaLnBrk="1" hangingPunct="1"/>
            <a:r>
              <a:rPr lang="en-US" sz="2400" smtClean="0">
                <a:effectLst/>
              </a:rPr>
              <a:t>Exposure assessment, effects assessment, risk characterization and risk management</a:t>
            </a:r>
          </a:p>
          <a:p>
            <a:pPr marL="457200" indent="-457200" eaLnBrk="1" hangingPunct="1"/>
            <a:r>
              <a:rPr lang="en-US" sz="2800" smtClean="0">
                <a:effectLst/>
              </a:rPr>
              <a:t>Tiered approach to testing and assessment </a:t>
            </a:r>
          </a:p>
          <a:p>
            <a:pPr lvl="1" eaLnBrk="1" hangingPunct="1"/>
            <a:r>
              <a:rPr lang="en-US" sz="2400" smtClean="0">
                <a:effectLst/>
              </a:rPr>
              <a:t>Tier A (acute effects testing) </a:t>
            </a:r>
          </a:p>
          <a:p>
            <a:pPr lvl="1" eaLnBrk="1" hangingPunct="1"/>
            <a:r>
              <a:rPr lang="en-US" sz="2400" smtClean="0">
                <a:effectLst/>
              </a:rPr>
              <a:t>Tier B (chronic/reproduction effects testing)</a:t>
            </a:r>
          </a:p>
          <a:p>
            <a:pPr lvl="1" eaLnBrk="1" hangingPunct="1"/>
            <a:r>
              <a:rPr lang="en-US" sz="2400" smtClean="0">
                <a:effectLst/>
              </a:rPr>
              <a:t>Tier C (refined analyses)</a:t>
            </a:r>
          </a:p>
          <a:p>
            <a:pPr marL="457200" indent="-457200" eaLnBrk="1" hangingPunct="1"/>
            <a:r>
              <a:rPr lang="en-US" sz="2800" smtClean="0">
                <a:effectLst/>
              </a:rPr>
              <a:t>Start with Tier A and proceed to next tier only if a unacceptable risk(s) is indicated </a:t>
            </a:r>
          </a:p>
        </p:txBody>
      </p:sp>
      <p:sp>
        <p:nvSpPr>
          <p:cNvPr id="179202" name="Rectangle 2"/>
          <p:cNvSpPr>
            <a:spLocks noGrp="1" noChangeArrowheads="1"/>
          </p:cNvSpPr>
          <p:nvPr>
            <p:ph type="title"/>
          </p:nvPr>
        </p:nvSpPr>
        <p:spPr>
          <a:xfrm>
            <a:off x="609600" y="228600"/>
            <a:ext cx="7772400" cy="1295400"/>
          </a:xfrm>
        </p:spPr>
        <p:txBody>
          <a:bodyPr/>
          <a:lstStyle/>
          <a:p>
            <a:pPr eaLnBrk="1" hangingPunct="1">
              <a:defRPr/>
            </a:pPr>
            <a:r>
              <a:rPr lang="en-US" sz="4000" dirty="0" smtClean="0"/>
              <a:t>Phase II Guidance: </a:t>
            </a:r>
            <a:br>
              <a:rPr lang="en-US" sz="4000" dirty="0" smtClean="0"/>
            </a:br>
            <a:r>
              <a:rPr lang="en-US" sz="4000" dirty="0" smtClean="0">
                <a:effectLst/>
              </a:rPr>
              <a:t>Quantitative Risk Assessment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381000" y="1905000"/>
            <a:ext cx="8534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r>
              <a:rPr lang="en-US" sz="2800" smtClean="0">
                <a:effectLst/>
              </a:rPr>
              <a:t>Specifies recommended laboratory studies that vary with the use scenario of the drug</a:t>
            </a:r>
          </a:p>
          <a:p>
            <a:pPr lvl="1" eaLnBrk="1" hangingPunct="1"/>
            <a:r>
              <a:rPr lang="en-US" sz="2400" smtClean="0">
                <a:effectLst/>
              </a:rPr>
              <a:t>physicochemical properties, </a:t>
            </a:r>
          </a:p>
          <a:p>
            <a:pPr lvl="1" eaLnBrk="1" hangingPunct="1"/>
            <a:r>
              <a:rPr lang="en-US" sz="2400" smtClean="0">
                <a:effectLst/>
              </a:rPr>
              <a:t>environmental fate, and </a:t>
            </a:r>
          </a:p>
          <a:p>
            <a:pPr lvl="1" eaLnBrk="1" hangingPunct="1"/>
            <a:r>
              <a:rPr lang="en-US" sz="2400" smtClean="0">
                <a:effectLst/>
              </a:rPr>
              <a:t>effects on invertebrates, fish, plants, microorganisms</a:t>
            </a:r>
          </a:p>
          <a:p>
            <a:pPr marL="457200" indent="-457200" eaLnBrk="1" hangingPunct="1"/>
            <a:r>
              <a:rPr lang="en-US" sz="2800" smtClean="0">
                <a:effectLst/>
              </a:rPr>
              <a:t>Tests should follow OECD Guidelines if available</a:t>
            </a:r>
          </a:p>
          <a:p>
            <a:pPr marL="457200" indent="-457200" eaLnBrk="1" hangingPunct="1"/>
            <a:r>
              <a:rPr lang="en-US" sz="2800" smtClean="0">
                <a:effectLst/>
              </a:rPr>
              <a:t>Measurement endpoints include:</a:t>
            </a:r>
          </a:p>
          <a:p>
            <a:pPr lvl="1" eaLnBrk="1" hangingPunct="1"/>
            <a:r>
              <a:rPr lang="en-US" smtClean="0">
                <a:effectLst/>
              </a:rPr>
              <a:t>mortality, immobilization, reproduction, growth, and nitrogen and carbon transformation</a:t>
            </a:r>
          </a:p>
        </p:txBody>
      </p:sp>
      <p:sp>
        <p:nvSpPr>
          <p:cNvPr id="179202" name="Rectangle 2"/>
          <p:cNvSpPr>
            <a:spLocks noGrp="1" noChangeArrowheads="1"/>
          </p:cNvSpPr>
          <p:nvPr>
            <p:ph type="title" idx="4294967295"/>
          </p:nvPr>
        </p:nvSpPr>
        <p:spPr>
          <a:xfrm>
            <a:off x="609600" y="228600"/>
            <a:ext cx="7772400" cy="1295400"/>
          </a:xfrm>
        </p:spPr>
        <p:txBody>
          <a:bodyPr/>
          <a:lstStyle/>
          <a:p>
            <a:pPr eaLnBrk="1" hangingPunct="1">
              <a:defRPr/>
            </a:pPr>
            <a:r>
              <a:rPr lang="en-US" dirty="0" smtClean="0"/>
              <a:t>Phase II Guidance: </a:t>
            </a:r>
            <a:br>
              <a:rPr lang="en-US" dirty="0" smtClean="0"/>
            </a:br>
            <a:r>
              <a:rPr lang="en-US" dirty="0" smtClean="0">
                <a:effectLst/>
              </a:rPr>
              <a:t>Quantitative Risk Assessment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If RQ ≥1 à assessment moves to next tier."/>
          <p:cNvGrpSpPr>
            <a:grpSpLocks/>
          </p:cNvGrpSpPr>
          <p:nvPr/>
        </p:nvGrpSpPr>
        <p:grpSpPr bwMode="auto">
          <a:xfrm>
            <a:off x="230188" y="1295400"/>
            <a:ext cx="8609012" cy="5486400"/>
            <a:chOff x="152400" y="1295400"/>
            <a:chExt cx="8609013" cy="5486400"/>
          </a:xfrm>
        </p:grpSpPr>
        <p:sp>
          <p:nvSpPr>
            <p:cNvPr id="17412" name="Text Box 33" descr="If RQ is greater than or equal to one, then assessment moves to next tier&#10;"/>
            <p:cNvSpPr txBox="1">
              <a:spLocks noChangeArrowheads="1"/>
            </p:cNvSpPr>
            <p:nvPr/>
          </p:nvSpPr>
          <p:spPr bwMode="auto">
            <a:xfrm>
              <a:off x="1447800" y="6324600"/>
              <a:ext cx="668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a:solidFill>
                    <a:schemeClr val="tx1"/>
                  </a:solidFill>
                </a:rPr>
                <a:t>If RQ ≥1 </a:t>
              </a:r>
              <a:r>
                <a:rPr lang="en-US">
                  <a:solidFill>
                    <a:schemeClr val="tx1"/>
                  </a:solidFill>
                  <a:sym typeface="Wingdings" pitchFamily="2" charset="2"/>
                </a:rPr>
                <a:t> assessment moves to next tier</a:t>
              </a:r>
              <a:endParaRPr lang="en-US">
                <a:solidFill>
                  <a:schemeClr val="tx1"/>
                </a:solidFill>
              </a:endParaRPr>
            </a:p>
          </p:txBody>
        </p:sp>
        <p:grpSp>
          <p:nvGrpSpPr>
            <p:cNvPr id="17413" name="Group 1"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10;"/>
            <p:cNvGrpSpPr>
              <a:grpSpLocks/>
            </p:cNvGrpSpPr>
            <p:nvPr/>
          </p:nvGrpSpPr>
          <p:grpSpPr bwMode="auto">
            <a:xfrm>
              <a:off x="152400" y="1295400"/>
              <a:ext cx="8609013" cy="4965700"/>
              <a:chOff x="152400" y="1295400"/>
              <a:chExt cx="8609013" cy="4965700"/>
            </a:xfrm>
          </p:grpSpPr>
          <p:pic>
            <p:nvPicPr>
              <p:cNvPr id="17414" name="Picture 32" descr="Decorative picture of a scales used for weighting ob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67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9"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GrpSpPr>
                <a:grpSpLocks/>
              </p:cNvGrpSpPr>
              <p:nvPr/>
            </p:nvGrpSpPr>
            <p:grpSpPr bwMode="auto">
              <a:xfrm>
                <a:off x="152400" y="1295400"/>
                <a:ext cx="8609013" cy="4965700"/>
                <a:chOff x="152399" y="1295400"/>
                <a:chExt cx="8609014" cy="4965700"/>
              </a:xfrm>
            </p:grpSpPr>
            <p:sp>
              <p:nvSpPr>
                <p:cNvPr id="167958" name="Rectangle 22"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3200400" y="5029200"/>
                  <a:ext cx="2743201" cy="819150"/>
                </a:xfrm>
                <a:prstGeom prst="rect">
                  <a:avLst/>
                </a:prstGeom>
                <a:noFill/>
                <a:ln>
                  <a:noFill/>
                </a:ln>
                <a:effectLst/>
                <a:extLst/>
              </p:spPr>
              <p:txBody>
                <a:bodyPr lIns="90488" tIns="44450" rIns="90488" bIns="44450">
                  <a:spAutoFit/>
                </a:bodyPr>
                <a:lstStyle/>
                <a:p>
                  <a:pPr algn="ctr">
                    <a:defRPr/>
                  </a:pPr>
                  <a:r>
                    <a:rPr lang="en-GB" b="1" dirty="0">
                      <a:solidFill>
                        <a:schemeClr val="tx1"/>
                      </a:solidFill>
                      <a:effectLst>
                        <a:outerShdw blurRad="38100" dist="38100" dir="2700000" algn="tl">
                          <a:srgbClr val="000000"/>
                        </a:outerShdw>
                      </a:effectLst>
                      <a:latin typeface="Arial" charset="0"/>
                    </a:rPr>
                    <a:t>Risk</a:t>
                  </a:r>
                </a:p>
                <a:p>
                  <a:pPr algn="ctr">
                    <a:defRPr/>
                  </a:pPr>
                  <a:r>
                    <a:rPr lang="en-GB" b="1" dirty="0">
                      <a:solidFill>
                        <a:schemeClr val="tx1"/>
                      </a:solidFill>
                      <a:effectLst>
                        <a:outerShdw blurRad="38100" dist="38100" dir="2700000" algn="tl">
                          <a:srgbClr val="000000"/>
                        </a:outerShdw>
                      </a:effectLst>
                      <a:latin typeface="Arial" charset="0"/>
                    </a:rPr>
                    <a:t> Characterization</a:t>
                  </a:r>
                  <a:endParaRPr lang="en-GB" i="1" dirty="0">
                    <a:solidFill>
                      <a:schemeClr val="tx1"/>
                    </a:solidFill>
                    <a:effectLst>
                      <a:outerShdw blurRad="38100" dist="38100" dir="2700000" algn="tl">
                        <a:srgbClr val="000000"/>
                      </a:outerShdw>
                    </a:effectLst>
                    <a:latin typeface="Arial" charset="0"/>
                  </a:endParaRPr>
                </a:p>
              </p:txBody>
            </p:sp>
            <p:grpSp>
              <p:nvGrpSpPr>
                <p:cNvPr id="17417" name="Group 8"/>
                <p:cNvGrpSpPr>
                  <a:grpSpLocks/>
                </p:cNvGrpSpPr>
                <p:nvPr/>
              </p:nvGrpSpPr>
              <p:grpSpPr bwMode="auto">
                <a:xfrm>
                  <a:off x="152399" y="1295400"/>
                  <a:ext cx="8609014" cy="4965700"/>
                  <a:chOff x="152399" y="1295400"/>
                  <a:chExt cx="8609014" cy="4965700"/>
                </a:xfrm>
              </p:grpSpPr>
              <p:grpSp>
                <p:nvGrpSpPr>
                  <p:cNvPr id="17418" name="Group 7"/>
                  <p:cNvGrpSpPr>
                    <a:grpSpLocks/>
                  </p:cNvGrpSpPr>
                  <p:nvPr/>
                </p:nvGrpSpPr>
                <p:grpSpPr bwMode="auto">
                  <a:xfrm>
                    <a:off x="304800" y="1295400"/>
                    <a:ext cx="8456613" cy="971550"/>
                    <a:chOff x="304800" y="1295400"/>
                    <a:chExt cx="8456613" cy="971550"/>
                  </a:xfrm>
                </p:grpSpPr>
                <p:sp>
                  <p:nvSpPr>
                    <p:cNvPr id="167956" name="Rectangle 20"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304799" y="1447800"/>
                      <a:ext cx="1979612" cy="819150"/>
                    </a:xfrm>
                    <a:prstGeom prst="rect">
                      <a:avLst/>
                    </a:prstGeom>
                    <a:noFill/>
                    <a:ln>
                      <a:noFill/>
                    </a:ln>
                    <a:effectLst/>
                    <a:extLst/>
                  </p:spPr>
                  <p:txBody>
                    <a:bodyPr wrap="none" lIns="90488" tIns="44450" rIns="90488" bIns="44450">
                      <a:spAutoFit/>
                    </a:bodyPr>
                    <a:lstStyle/>
                    <a:p>
                      <a:pPr algn="ctr">
                        <a:defRPr/>
                      </a:pPr>
                      <a:r>
                        <a:rPr lang="en-GB" b="1" dirty="0">
                          <a:solidFill>
                            <a:schemeClr val="tx1"/>
                          </a:solidFill>
                          <a:effectLst>
                            <a:outerShdw blurRad="38100" dist="38100" dir="2700000" algn="tl">
                              <a:srgbClr val="000000"/>
                            </a:outerShdw>
                          </a:effectLst>
                          <a:latin typeface="Arial" charset="0"/>
                        </a:rPr>
                        <a:t>Exposure </a:t>
                      </a:r>
                    </a:p>
                    <a:p>
                      <a:pPr algn="ctr">
                        <a:defRPr/>
                      </a:pPr>
                      <a:r>
                        <a:rPr lang="en-GB" b="1" dirty="0">
                          <a:solidFill>
                            <a:schemeClr val="tx1"/>
                          </a:solidFill>
                          <a:effectLst>
                            <a:outerShdw blurRad="38100" dist="38100" dir="2700000" algn="tl">
                              <a:srgbClr val="000000"/>
                            </a:outerShdw>
                          </a:effectLst>
                          <a:latin typeface="Arial" charset="0"/>
                        </a:rPr>
                        <a:t>Assessment</a:t>
                      </a:r>
                      <a:endParaRPr lang="en-GB" i="1" dirty="0">
                        <a:solidFill>
                          <a:schemeClr val="tx1"/>
                        </a:solidFill>
                        <a:effectLst>
                          <a:outerShdw blurRad="38100" dist="38100" dir="2700000" algn="tl">
                            <a:srgbClr val="000000"/>
                          </a:outerShdw>
                        </a:effectLst>
                        <a:latin typeface="Arial" charset="0"/>
                      </a:endParaRPr>
                    </a:p>
                  </p:txBody>
                </p:sp>
                <p:sp>
                  <p:nvSpPr>
                    <p:cNvPr id="167957" name="Rectangle 21"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6781801" y="1295400"/>
                      <a:ext cx="1979612" cy="819150"/>
                    </a:xfrm>
                    <a:prstGeom prst="rect">
                      <a:avLst/>
                    </a:prstGeom>
                    <a:noFill/>
                    <a:ln>
                      <a:noFill/>
                    </a:ln>
                    <a:effectLst/>
                    <a:extLst/>
                  </p:spPr>
                  <p:txBody>
                    <a:bodyPr wrap="none" lIns="90488" tIns="44450" rIns="90488" bIns="44450">
                      <a:spAutoFit/>
                    </a:bodyPr>
                    <a:lstStyle/>
                    <a:p>
                      <a:pPr algn="ctr">
                        <a:defRPr/>
                      </a:pPr>
                      <a:r>
                        <a:rPr lang="en-GB" b="1" dirty="0">
                          <a:solidFill>
                            <a:schemeClr val="tx1"/>
                          </a:solidFill>
                          <a:effectLst>
                            <a:outerShdw blurRad="38100" dist="38100" dir="2700000" algn="tl">
                              <a:srgbClr val="000000"/>
                            </a:outerShdw>
                          </a:effectLst>
                          <a:latin typeface="Arial" charset="0"/>
                        </a:rPr>
                        <a:t>Effects </a:t>
                      </a:r>
                    </a:p>
                    <a:p>
                      <a:pPr algn="ctr">
                        <a:defRPr/>
                      </a:pPr>
                      <a:r>
                        <a:rPr lang="en-GB" b="1" dirty="0">
                          <a:solidFill>
                            <a:schemeClr val="tx1"/>
                          </a:solidFill>
                          <a:effectLst>
                            <a:outerShdw blurRad="38100" dist="38100" dir="2700000" algn="tl">
                              <a:srgbClr val="000000"/>
                            </a:outerShdw>
                          </a:effectLst>
                          <a:latin typeface="Arial" charset="0"/>
                        </a:rPr>
                        <a:t>Assessment</a:t>
                      </a:r>
                      <a:endParaRPr lang="en-GB" i="1" dirty="0">
                        <a:solidFill>
                          <a:schemeClr val="tx1"/>
                        </a:solidFill>
                        <a:effectLst>
                          <a:outerShdw blurRad="38100" dist="38100" dir="2700000" algn="tl">
                            <a:srgbClr val="000000"/>
                          </a:outerShdw>
                        </a:effectLst>
                        <a:latin typeface="Arial" charset="0"/>
                      </a:endParaRPr>
                    </a:p>
                  </p:txBody>
                </p:sp>
              </p:grpSp>
              <p:grpSp>
                <p:nvGrpSpPr>
                  <p:cNvPr id="17419" name="Group 46"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10;"/>
                  <p:cNvGrpSpPr>
                    <a:grpSpLocks/>
                  </p:cNvGrpSpPr>
                  <p:nvPr/>
                </p:nvGrpSpPr>
                <p:grpSpPr bwMode="auto">
                  <a:xfrm>
                    <a:off x="152399" y="1828800"/>
                    <a:ext cx="8534402" cy="4432300"/>
                    <a:chOff x="96" y="1152"/>
                    <a:chExt cx="5376" cy="2792"/>
                  </a:xfrm>
                </p:grpSpPr>
                <p:cxnSp>
                  <p:nvCxnSpPr>
                    <p:cNvPr id="17420" name="AutoShape 38"/>
                    <p:cNvCxnSpPr>
                      <a:cxnSpLocks noChangeShapeType="1"/>
                      <a:stCxn id="17424" idx="2"/>
                      <a:endCxn id="17421" idx="1"/>
                    </p:cNvCxnSpPr>
                    <p:nvPr/>
                  </p:nvCxnSpPr>
                  <p:spPr bwMode="auto">
                    <a:xfrm rot="16200000" flipH="1">
                      <a:off x="1418" y="3126"/>
                      <a:ext cx="260" cy="1128"/>
                    </a:xfrm>
                    <a:prstGeom prst="curvedConnector2">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17421" name="Rectangle 7"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2112" y="3696"/>
                      <a:ext cx="1619"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solidFill>
                            <a:srgbClr val="000000"/>
                          </a:solidFill>
                          <a:latin typeface="Arial" charset="0"/>
                        </a:rPr>
                        <a:t>  RQ = PEC / PNEC  </a:t>
                      </a:r>
                    </a:p>
                  </p:txBody>
                </p:sp>
                <p:sp>
                  <p:nvSpPr>
                    <p:cNvPr id="17422" name="Rectangle 13"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288" y="1776"/>
                      <a:ext cx="1373" cy="44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2000">
                          <a:solidFill>
                            <a:srgbClr val="000000"/>
                          </a:solidFill>
                          <a:latin typeface="Arial" charset="0"/>
                        </a:rPr>
                        <a:t>Environmental </a:t>
                      </a:r>
                    </a:p>
                    <a:p>
                      <a:pPr algn="ctr"/>
                      <a:r>
                        <a:rPr lang="en-GB" sz="2000">
                          <a:solidFill>
                            <a:srgbClr val="000000"/>
                          </a:solidFill>
                          <a:latin typeface="Arial" charset="0"/>
                        </a:rPr>
                        <a:t>release </a:t>
                      </a:r>
                    </a:p>
                  </p:txBody>
                </p:sp>
                <p:sp>
                  <p:nvSpPr>
                    <p:cNvPr id="17423" name="Rectangle 14"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288" y="2448"/>
                      <a:ext cx="1375"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GB" sz="2000">
                          <a:solidFill>
                            <a:srgbClr val="000000"/>
                          </a:solidFill>
                          <a:latin typeface="Arial" charset="0"/>
                        </a:rPr>
                        <a:t>Fate/Distribution</a:t>
                      </a:r>
                    </a:p>
                  </p:txBody>
                </p:sp>
                <p:sp>
                  <p:nvSpPr>
                    <p:cNvPr id="17424" name="Rectangle 15"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96" y="2928"/>
                      <a:ext cx="1776" cy="63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2000">
                          <a:solidFill>
                            <a:srgbClr val="000000"/>
                          </a:solidFill>
                          <a:latin typeface="Arial" charset="0"/>
                        </a:rPr>
                        <a:t>Predicted Environmental Concentration (PEC)</a:t>
                      </a:r>
                    </a:p>
                  </p:txBody>
                </p:sp>
                <p:sp>
                  <p:nvSpPr>
                    <p:cNvPr id="17425" name="Rectangle 16"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2256" y="1152"/>
                      <a:ext cx="1194" cy="24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GB" sz="2000">
                          <a:solidFill>
                            <a:srgbClr val="000000"/>
                          </a:solidFill>
                          <a:latin typeface="Arial" charset="0"/>
                        </a:rPr>
                        <a:t> Proposed Use</a:t>
                      </a:r>
                    </a:p>
                  </p:txBody>
                </p:sp>
                <p:sp>
                  <p:nvSpPr>
                    <p:cNvPr id="17426" name="Rectangle 17"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4032" y="1584"/>
                      <a:ext cx="1344" cy="44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2000">
                          <a:solidFill>
                            <a:srgbClr val="000000"/>
                          </a:solidFill>
                          <a:latin typeface="Arial" charset="0"/>
                        </a:rPr>
                        <a:t>Single species</a:t>
                      </a:r>
                    </a:p>
                    <a:p>
                      <a:pPr algn="ctr"/>
                      <a:r>
                        <a:rPr lang="en-GB" sz="2000">
                          <a:solidFill>
                            <a:srgbClr val="000000"/>
                          </a:solidFill>
                          <a:latin typeface="Arial" charset="0"/>
                        </a:rPr>
                        <a:t>toxicity data</a:t>
                      </a:r>
                    </a:p>
                  </p:txBody>
                </p:sp>
                <p:sp>
                  <p:nvSpPr>
                    <p:cNvPr id="17427" name="Rectangle 18"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3936" y="2256"/>
                      <a:ext cx="1527" cy="44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2000">
                          <a:solidFill>
                            <a:srgbClr val="000000"/>
                          </a:solidFill>
                          <a:latin typeface="Arial" charset="0"/>
                        </a:rPr>
                        <a:t>Safety Assessment Factor (AF)</a:t>
                      </a:r>
                      <a:endParaRPr lang="en-GB" sz="1600">
                        <a:solidFill>
                          <a:srgbClr val="000000"/>
                        </a:solidFill>
                        <a:latin typeface="Arial" charset="0"/>
                      </a:endParaRPr>
                    </a:p>
                  </p:txBody>
                </p:sp>
                <p:sp>
                  <p:nvSpPr>
                    <p:cNvPr id="17428" name="Rectangle 19" descr="This flow chart shows the three primary components of a quantitative risk assessment: exposure assessment, effects assessment, and risk characterization. Based on the proposed drug use, the exposure assessment begins with the release of the drug into the environment, and while taking into account the drug's fate and distribution, develops a predicted environmental concentration (PEC).  The effects assessment begins with toxicity data for single species and applies an assessment factor (AF) to it resulting in a predicted no effect concentration (PNEC). The risk characterization includes development of a risk quotient (RQ) that is calculated by dividing the PEC by the PNEC"/>
                    <p:cNvSpPr>
                      <a:spLocks noChangeArrowheads="1"/>
                    </p:cNvSpPr>
                    <p:nvPr/>
                  </p:nvSpPr>
                  <p:spPr bwMode="auto">
                    <a:xfrm>
                      <a:off x="3936" y="2928"/>
                      <a:ext cx="1536" cy="63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2000">
                          <a:solidFill>
                            <a:srgbClr val="000000"/>
                          </a:solidFill>
                          <a:latin typeface="Arial" charset="0"/>
                        </a:rPr>
                        <a:t>Predicted No Effect Concentration (PNEC)</a:t>
                      </a:r>
                    </a:p>
                  </p:txBody>
                </p:sp>
                <p:cxnSp>
                  <p:nvCxnSpPr>
                    <p:cNvPr id="17429" name="AutoShape 36"/>
                    <p:cNvCxnSpPr>
                      <a:cxnSpLocks noChangeShapeType="1"/>
                      <a:stCxn id="17422" idx="2"/>
                      <a:endCxn id="17423" idx="0"/>
                    </p:cNvCxnSpPr>
                    <p:nvPr/>
                  </p:nvCxnSpPr>
                  <p:spPr bwMode="auto">
                    <a:xfrm>
                      <a:off x="975" y="2216"/>
                      <a:ext cx="1" cy="232"/>
                    </a:xfrm>
                    <a:prstGeom prst="straightConnector1">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17430" name="AutoShape 37"/>
                    <p:cNvCxnSpPr>
                      <a:cxnSpLocks noChangeShapeType="1"/>
                      <a:stCxn id="17423" idx="2"/>
                      <a:endCxn id="17424" idx="0"/>
                    </p:cNvCxnSpPr>
                    <p:nvPr/>
                  </p:nvCxnSpPr>
                  <p:spPr bwMode="auto">
                    <a:xfrm>
                      <a:off x="976" y="2696"/>
                      <a:ext cx="8" cy="232"/>
                    </a:xfrm>
                    <a:prstGeom prst="straightConnector1">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17431" name="AutoShape 39"/>
                    <p:cNvCxnSpPr>
                      <a:cxnSpLocks noChangeShapeType="1"/>
                      <a:stCxn id="17425" idx="3"/>
                      <a:endCxn id="17426" idx="0"/>
                    </p:cNvCxnSpPr>
                    <p:nvPr/>
                  </p:nvCxnSpPr>
                  <p:spPr bwMode="auto">
                    <a:xfrm>
                      <a:off x="3450" y="1276"/>
                      <a:ext cx="1254" cy="308"/>
                    </a:xfrm>
                    <a:prstGeom prst="curvedConnector2">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17432" name="AutoShape 40"/>
                    <p:cNvCxnSpPr>
                      <a:cxnSpLocks noChangeShapeType="1"/>
                      <a:stCxn id="17426" idx="2"/>
                      <a:endCxn id="17427" idx="0"/>
                    </p:cNvCxnSpPr>
                    <p:nvPr/>
                  </p:nvCxnSpPr>
                  <p:spPr bwMode="auto">
                    <a:xfrm flipH="1">
                      <a:off x="4700" y="2024"/>
                      <a:ext cx="4" cy="232"/>
                    </a:xfrm>
                    <a:prstGeom prst="straightConnector1">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17433" name="AutoShape 41"/>
                    <p:cNvCxnSpPr>
                      <a:cxnSpLocks noChangeShapeType="1"/>
                      <a:stCxn id="17427" idx="2"/>
                      <a:endCxn id="17428" idx="0"/>
                    </p:cNvCxnSpPr>
                    <p:nvPr/>
                  </p:nvCxnSpPr>
                  <p:spPr bwMode="auto">
                    <a:xfrm>
                      <a:off x="4700" y="2696"/>
                      <a:ext cx="4" cy="232"/>
                    </a:xfrm>
                    <a:prstGeom prst="straightConnector1">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17434" name="AutoShape 43"/>
                    <p:cNvCxnSpPr>
                      <a:cxnSpLocks noChangeShapeType="1"/>
                      <a:stCxn id="17425" idx="1"/>
                      <a:endCxn id="17422" idx="0"/>
                    </p:cNvCxnSpPr>
                    <p:nvPr/>
                  </p:nvCxnSpPr>
                  <p:spPr bwMode="auto">
                    <a:xfrm rot="10800000" flipV="1">
                      <a:off x="975" y="1276"/>
                      <a:ext cx="1281" cy="500"/>
                    </a:xfrm>
                    <a:prstGeom prst="curvedConnector2">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17435" name="AutoShape 44"/>
                    <p:cNvCxnSpPr>
                      <a:cxnSpLocks noChangeShapeType="1"/>
                      <a:stCxn id="17428" idx="2"/>
                      <a:endCxn id="17421" idx="3"/>
                    </p:cNvCxnSpPr>
                    <p:nvPr/>
                  </p:nvCxnSpPr>
                  <p:spPr bwMode="auto">
                    <a:xfrm rot="5400000">
                      <a:off x="4088" y="3203"/>
                      <a:ext cx="260" cy="973"/>
                    </a:xfrm>
                    <a:prstGeom prst="curvedConnector2">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grpSp>
            </p:grpSp>
          </p:grpSp>
        </p:grpSp>
      </p:grpSp>
      <p:sp>
        <p:nvSpPr>
          <p:cNvPr id="11" name="Title 10"/>
          <p:cNvSpPr>
            <a:spLocks noGrp="1"/>
          </p:cNvSpPr>
          <p:nvPr>
            <p:ph type="title"/>
          </p:nvPr>
        </p:nvSpPr>
        <p:spPr/>
        <p:txBody>
          <a:bodyPr/>
          <a:lstStyle/>
          <a:p>
            <a:pPr eaLnBrk="1" hangingPunct="1">
              <a:defRPr/>
            </a:pPr>
            <a:r>
              <a:rPr lang="en-US" sz="3600" kern="1200" dirty="0">
                <a:solidFill>
                  <a:srgbClr val="CCFFFF"/>
                </a:solidFill>
                <a:effectLst/>
                <a:ea typeface="+mn-ea"/>
              </a:rPr>
              <a:t>Phase II: Quantitative Risk Assessment Using Risk </a:t>
            </a:r>
            <a:r>
              <a:rPr lang="en-US" sz="3600" kern="1200" dirty="0" smtClean="0">
                <a:solidFill>
                  <a:srgbClr val="CCFFFF"/>
                </a:solidFill>
                <a:effectLst/>
                <a:ea typeface="+mn-ea"/>
              </a:rPr>
              <a:t>Quotients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1"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GrpSpPr>
            <a:grpSpLocks/>
          </p:cNvGrpSpPr>
          <p:nvPr/>
        </p:nvGrpSpPr>
        <p:grpSpPr bwMode="auto">
          <a:xfrm>
            <a:off x="228600" y="1524000"/>
            <a:ext cx="8728075" cy="5194300"/>
            <a:chOff x="228600" y="1524000"/>
            <a:chExt cx="8728075" cy="5194300"/>
          </a:xfrm>
        </p:grpSpPr>
        <p:sp>
          <p:nvSpPr>
            <p:cNvPr id="18436" name="Rectangle 1"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SpPr>
              <a:spLocks noChangeArrowheads="1"/>
            </p:cNvSpPr>
            <p:nvPr/>
          </p:nvSpPr>
          <p:spPr bwMode="auto">
            <a:xfrm>
              <a:off x="2362200" y="2667000"/>
              <a:ext cx="643413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spcBef>
                  <a:spcPts val="600"/>
                </a:spcBef>
                <a:spcAft>
                  <a:spcPts val="600"/>
                </a:spcAft>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pPr>
              <a:r>
                <a:rPr lang="en-US" sz="3200">
                  <a:solidFill>
                    <a:schemeClr val="tx1"/>
                  </a:solidFill>
                  <a:latin typeface="Arial" charset="0"/>
                  <a:cs typeface="Times New Roman" pitchFamily="18" charset="0"/>
                </a:rPr>
                <a:t>Chemical &amp; Environmental Fate Properties </a:t>
              </a:r>
            </a:p>
            <a:p>
              <a:pPr algn="ctr">
                <a:spcBef>
                  <a:spcPts val="600"/>
                </a:spcBef>
                <a:spcAft>
                  <a:spcPts val="600"/>
                </a:spcAft>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pPr>
              <a:r>
                <a:rPr lang="en-US">
                  <a:solidFill>
                    <a:schemeClr val="tx1"/>
                  </a:solidFill>
                  <a:latin typeface="Arial" charset="0"/>
                  <a:cs typeface="Times New Roman" pitchFamily="18" charset="0"/>
                </a:rPr>
                <a:t>(</a:t>
              </a:r>
              <a:r>
                <a:rPr lang="en-GB">
                  <a:solidFill>
                    <a:schemeClr val="tx1"/>
                  </a:solidFill>
                  <a:latin typeface="Arial" charset="0"/>
                </a:rPr>
                <a:t>metabolism, excretion, solubility, degradation in manure/soil/water, adsorption to soil, etc.)</a:t>
              </a:r>
              <a:endParaRPr lang="en-US">
                <a:solidFill>
                  <a:schemeClr val="tx1"/>
                </a:solidFill>
                <a:latin typeface="Arial" charset="0"/>
              </a:endParaRPr>
            </a:p>
          </p:txBody>
        </p:sp>
        <p:sp>
          <p:nvSpPr>
            <p:cNvPr id="18437" name="Rectangle 1"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SpPr>
              <a:spLocks noChangeArrowheads="1"/>
            </p:cNvSpPr>
            <p:nvPr/>
          </p:nvSpPr>
          <p:spPr bwMode="auto">
            <a:xfrm>
              <a:off x="228600" y="1524000"/>
              <a:ext cx="1573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spcBef>
                  <a:spcPts val="600"/>
                </a:spcBef>
                <a:spcAft>
                  <a:spcPts val="600"/>
                </a:spcAft>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pPr>
              <a:r>
                <a:rPr lang="en-US" sz="3200">
                  <a:solidFill>
                    <a:schemeClr val="tx1"/>
                  </a:solidFill>
                  <a:latin typeface="Tahoma" pitchFamily="34" charset="0"/>
                  <a:cs typeface="Times New Roman" pitchFamily="18" charset="0"/>
                </a:rPr>
                <a:t>Use Pattern</a:t>
              </a:r>
              <a:endParaRPr lang="en-US" sz="3200">
                <a:solidFill>
                  <a:schemeClr val="tx1"/>
                </a:solidFill>
                <a:latin typeface="Tahoma" pitchFamily="34" charset="0"/>
              </a:endParaRPr>
            </a:p>
          </p:txBody>
        </p:sp>
        <p:grpSp>
          <p:nvGrpSpPr>
            <p:cNvPr id="18438" name="Group 13"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
            <p:cNvGrpSpPr>
              <a:grpSpLocks/>
            </p:cNvGrpSpPr>
            <p:nvPr/>
          </p:nvGrpSpPr>
          <p:grpSpPr bwMode="auto">
            <a:xfrm>
              <a:off x="271463" y="5164138"/>
              <a:ext cx="8685212" cy="1554162"/>
              <a:chOff x="171" y="3253"/>
              <a:chExt cx="5471" cy="979"/>
            </a:xfrm>
          </p:grpSpPr>
          <p:sp>
            <p:nvSpPr>
              <p:cNvPr id="18441" name="Oval 14"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SpPr>
                <a:spLocks noChangeArrowheads="1"/>
              </p:cNvSpPr>
              <p:nvPr/>
            </p:nvSpPr>
            <p:spPr bwMode="auto">
              <a:xfrm>
                <a:off x="4512" y="3428"/>
                <a:ext cx="1104" cy="432"/>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2" name="Rectangle 1"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SpPr>
                <a:spLocks noChangeArrowheads="1"/>
              </p:cNvSpPr>
              <p:nvPr/>
            </p:nvSpPr>
            <p:spPr bwMode="auto">
              <a:xfrm>
                <a:off x="4443" y="3490"/>
                <a:ext cx="119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a:spcBef>
                    <a:spcPts val="600"/>
                  </a:spcBef>
                  <a:spcAft>
                    <a:spcPts val="600"/>
                  </a:spcAft>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pPr>
                <a:r>
                  <a:rPr lang="en-US" sz="3200">
                    <a:solidFill>
                      <a:schemeClr val="tx1"/>
                    </a:solidFill>
                    <a:latin typeface="Arial" charset="0"/>
                  </a:rPr>
                  <a:t>PEC</a:t>
                </a:r>
              </a:p>
            </p:txBody>
          </p:sp>
          <p:sp>
            <p:nvSpPr>
              <p:cNvPr id="18443" name="Text Box 9"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SpPr txBox="1">
                <a:spLocks noChangeArrowheads="1"/>
              </p:cNvSpPr>
              <p:nvPr/>
            </p:nvSpPr>
            <p:spPr bwMode="auto">
              <a:xfrm>
                <a:off x="171" y="3253"/>
                <a:ext cx="2533"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GB" sz="3200">
                    <a:solidFill>
                      <a:schemeClr val="tx1"/>
                    </a:solidFill>
                    <a:latin typeface="Arial" charset="0"/>
                  </a:rPr>
                  <a:t>Manure loading rate, storage, water use and management</a:t>
                </a:r>
                <a:endParaRPr lang="en-US" sz="3200">
                  <a:solidFill>
                    <a:schemeClr val="tx1"/>
                  </a:solidFill>
                  <a:latin typeface="Arial" charset="0"/>
                </a:endParaRPr>
              </a:p>
            </p:txBody>
          </p:sp>
          <p:cxnSp>
            <p:nvCxnSpPr>
              <p:cNvPr id="18444" name="AutoShape 10"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CxnSpPr>
                <a:cxnSpLocks noChangeShapeType="1"/>
              </p:cNvCxnSpPr>
              <p:nvPr/>
            </p:nvCxnSpPr>
            <p:spPr bwMode="auto">
              <a:xfrm>
                <a:off x="2592" y="3792"/>
                <a:ext cx="2339" cy="112"/>
              </a:xfrm>
              <a:prstGeom prst="curvedConnector4">
                <a:avLst>
                  <a:gd name="adj1" fmla="val 37153"/>
                  <a:gd name="adj2" fmla="val 227681"/>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cxnSp>
        </p:grpSp>
        <p:cxnSp>
          <p:nvCxnSpPr>
            <p:cNvPr id="18439" name="AutoShape 11"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CxnSpPr>
              <a:cxnSpLocks noChangeShapeType="1"/>
              <a:stCxn id="18436" idx="2"/>
              <a:endCxn id="18442" idx="1"/>
            </p:cNvCxnSpPr>
            <p:nvPr/>
          </p:nvCxnSpPr>
          <p:spPr bwMode="auto">
            <a:xfrm rot="16200000" flipH="1">
              <a:off x="5709444" y="4487069"/>
              <a:ext cx="1214438" cy="1473200"/>
            </a:xfrm>
            <a:prstGeom prst="curvedConnector2">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cxnSp>
        <p:cxnSp>
          <p:nvCxnSpPr>
            <p:cNvPr id="18440" name="AutoShape 13" descr="Diagram outlining the processes involved with developing a predicted environmental concentration (PEC) starting with the use pattern of a drug and taking into account its chemical and environmental fate properties as well as other factors that affect the amount of drug in the environment. &#10;"/>
            <p:cNvCxnSpPr>
              <a:cxnSpLocks noChangeShapeType="1"/>
              <a:stCxn id="18437" idx="3"/>
              <a:endCxn id="18436" idx="0"/>
            </p:cNvCxnSpPr>
            <p:nvPr/>
          </p:nvCxnSpPr>
          <p:spPr bwMode="auto">
            <a:xfrm>
              <a:off x="1801813" y="2057400"/>
              <a:ext cx="3778250" cy="609600"/>
            </a:xfrm>
            <a:prstGeom prst="curvedConnector2">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cxnSp>
      </p:grpSp>
      <p:sp>
        <p:nvSpPr>
          <p:cNvPr id="198658" name="Title 3"/>
          <p:cNvSpPr>
            <a:spLocks noGrp="1"/>
          </p:cNvSpPr>
          <p:nvPr>
            <p:ph type="title" idx="4294967295"/>
          </p:nvPr>
        </p:nvSpPr>
        <p:spPr>
          <a:xfrm>
            <a:off x="228600" y="381000"/>
            <a:ext cx="8763000" cy="990600"/>
          </a:xfrm>
        </p:spPr>
        <p:txBody>
          <a:bodyPr lIns="93663" tIns="47625" rIns="93663" bIns="47625"/>
          <a:lstStyle/>
          <a:p>
            <a:pPr eaLnBrk="1" hangingPunct="1">
              <a:defRPr/>
            </a:pPr>
            <a:r>
              <a:rPr lang="en-US" sz="4000" dirty="0" smtClean="0"/>
              <a:t>Exposure Assessment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5" descr="Diagram showing typical factors that can affect chemical use and exposure assessment, specifically the following: dose, duration, frequency, seasonal distribution, species and diseases, the administration route (e.g., feed, injection, bath), and the number of animals treated. "/>
          <p:cNvGrpSpPr>
            <a:grpSpLocks/>
          </p:cNvGrpSpPr>
          <p:nvPr/>
        </p:nvGrpSpPr>
        <p:grpSpPr bwMode="auto">
          <a:xfrm>
            <a:off x="419100" y="1522413"/>
            <a:ext cx="8489950" cy="5091112"/>
            <a:chOff x="419100" y="1522412"/>
            <a:chExt cx="8489950" cy="5091113"/>
          </a:xfrm>
        </p:grpSpPr>
        <p:pic>
          <p:nvPicPr>
            <p:cNvPr id="19460" name="Picture 26" descr="Diagram of woman in a laboratory coat injecting a young animal with a syri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81600"/>
              <a:ext cx="1663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1" descr="Diagram showing typical factors that can affect chemical use and exposure assessment, specifically the following: dose, duration, frequency, seasonal distribution, species and diseases, the administration route (e.g., feed, injection, bath), and the number of animals treated. &#10;"/>
            <p:cNvGrpSpPr>
              <a:grpSpLocks/>
            </p:cNvGrpSpPr>
            <p:nvPr/>
          </p:nvGrpSpPr>
          <p:grpSpPr bwMode="auto">
            <a:xfrm>
              <a:off x="419100" y="1522412"/>
              <a:ext cx="8489950" cy="5030788"/>
              <a:chOff x="419100" y="1522412"/>
              <a:chExt cx="8489950" cy="5030788"/>
            </a:xfrm>
          </p:grpSpPr>
          <p:pic>
            <p:nvPicPr>
              <p:cNvPr id="19462" name="Picture 22" descr="Decorative photograph of a fish (trout) "/>
              <p:cNvPicPr>
                <a:picLocks noChangeAspect="1" noChangeArrowheads="1"/>
              </p:cNvPicPr>
              <p:nvPr/>
            </p:nvPicPr>
            <p:blipFill>
              <a:blip r:embed="rId4">
                <a:extLst>
                  <a:ext uri="{28A0092B-C50C-407E-A947-70E740481C1C}">
                    <a14:useLocalDpi xmlns:a14="http://schemas.microsoft.com/office/drawing/2010/main" val="0"/>
                  </a:ext>
                </a:extLst>
              </a:blip>
              <a:srcRect t="6491" b="2164"/>
              <a:stretch>
                <a:fillRect/>
              </a:stretch>
            </p:blipFill>
            <p:spPr bwMode="auto">
              <a:xfrm>
                <a:off x="6781800" y="5257800"/>
                <a:ext cx="1692275" cy="1160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23" descr="Decorative photogrpah of a cow's head"/>
              <p:cNvPicPr>
                <a:picLocks noChangeAspect="1" noChangeArrowheads="1"/>
              </p:cNvPicPr>
              <p:nvPr/>
            </p:nvPicPr>
            <p:blipFill>
              <a:blip r:embed="rId5">
                <a:extLst>
                  <a:ext uri="{28A0092B-C50C-407E-A947-70E740481C1C}">
                    <a14:useLocalDpi xmlns:a14="http://schemas.microsoft.com/office/drawing/2010/main" val="0"/>
                  </a:ext>
                </a:extLst>
              </a:blip>
              <a:srcRect l="16924"/>
              <a:stretch>
                <a:fillRect/>
              </a:stretch>
            </p:blipFill>
            <p:spPr bwMode="auto">
              <a:xfrm>
                <a:off x="7467600" y="3962400"/>
                <a:ext cx="1441450" cy="1157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40" descr="Decorative picture of pigs at a feeding troug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24000"/>
                <a:ext cx="1600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5" name="Group 26" descr="Diagram showing typical factors that can affect chemical use and exposure assessment, specifically the following: dose, duration, frequency, seasonal distribution, species and diseases, the administration route (e.g., feed, injection, bath), and number of animals treated. "/>
              <p:cNvGrpSpPr>
                <a:grpSpLocks/>
              </p:cNvGrpSpPr>
              <p:nvPr/>
            </p:nvGrpSpPr>
            <p:grpSpPr bwMode="auto">
              <a:xfrm>
                <a:off x="419100" y="1522412"/>
                <a:ext cx="8343900" cy="5030788"/>
                <a:chOff x="384" y="1008"/>
                <a:chExt cx="5256" cy="3121"/>
              </a:xfrm>
            </p:grpSpPr>
            <p:sp>
              <p:nvSpPr>
                <p:cNvPr id="3" name="TextBox 2"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p:nvPr/>
              </p:nvSpPr>
              <p:spPr>
                <a:xfrm>
                  <a:off x="384" y="2016"/>
                  <a:ext cx="810" cy="327"/>
                </a:xfrm>
                <a:prstGeom prst="rect">
                  <a:avLst/>
                </a:prstGeom>
                <a:noFill/>
              </p:spPr>
              <p:txBody>
                <a:bodyPr>
                  <a:spAutoFit/>
                </a:bodyPr>
                <a:lstStyle/>
                <a:p>
                  <a:pPr algn="ctr" eaLnBrk="1" hangingPunct="1">
                    <a:defRPr/>
                  </a:pPr>
                  <a:r>
                    <a:rPr lang="en-US" sz="2800" dirty="0">
                      <a:solidFill>
                        <a:schemeClr val="tx1"/>
                      </a:solidFill>
                      <a:latin typeface="+mn-lt"/>
                      <a:cs typeface="+mn-cs"/>
                    </a:rPr>
                    <a:t>Dose</a:t>
                  </a:r>
                </a:p>
              </p:txBody>
            </p:sp>
            <p:sp>
              <p:nvSpPr>
                <p:cNvPr id="4" name="TextBox 3"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a:spLocks noChangeArrowheads="1"/>
                </p:cNvSpPr>
                <p:nvPr/>
              </p:nvSpPr>
              <p:spPr bwMode="auto">
                <a:xfrm>
                  <a:off x="1800" y="1008"/>
                  <a:ext cx="1009" cy="327"/>
                </a:xfrm>
                <a:prstGeom prst="rect">
                  <a:avLst/>
                </a:prstGeom>
                <a:noFill/>
                <a:ln>
                  <a:noFill/>
                </a:ln>
                <a:extLst/>
              </p:spPr>
              <p:txBody>
                <a:bodyPr>
                  <a:spAutoFit/>
                </a:bodyPr>
                <a:lstStyle/>
                <a:p>
                  <a:pPr algn="ctr" eaLnBrk="1" hangingPunct="1">
                    <a:defRPr/>
                  </a:pPr>
                  <a:r>
                    <a:rPr lang="en-US" sz="2800" dirty="0">
                      <a:solidFill>
                        <a:schemeClr val="tx1"/>
                      </a:solidFill>
                      <a:latin typeface="+mn-lt"/>
                      <a:cs typeface="+mn-cs"/>
                    </a:rPr>
                    <a:t>Duration</a:t>
                  </a:r>
                </a:p>
              </p:txBody>
            </p:sp>
            <p:sp>
              <p:nvSpPr>
                <p:cNvPr id="5" name="TextBox 4"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p:nvPr/>
              </p:nvSpPr>
              <p:spPr>
                <a:xfrm>
                  <a:off x="2952" y="1008"/>
                  <a:ext cx="1339" cy="327"/>
                </a:xfrm>
                <a:prstGeom prst="rect">
                  <a:avLst/>
                </a:prstGeom>
                <a:noFill/>
              </p:spPr>
              <p:txBody>
                <a:bodyPr>
                  <a:spAutoFit/>
                </a:bodyPr>
                <a:lstStyle/>
                <a:p>
                  <a:pPr algn="ctr" eaLnBrk="1" hangingPunct="1">
                    <a:defRPr/>
                  </a:pPr>
                  <a:r>
                    <a:rPr lang="en-US" sz="2800" dirty="0">
                      <a:solidFill>
                        <a:schemeClr val="tx1"/>
                      </a:solidFill>
                      <a:latin typeface="+mn-lt"/>
                      <a:cs typeface="+mn-cs"/>
                    </a:rPr>
                    <a:t>Frequency</a:t>
                  </a:r>
                </a:p>
              </p:txBody>
            </p:sp>
            <p:sp>
              <p:nvSpPr>
                <p:cNvPr id="19469" name="TextBox 5"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a:spLocks noChangeArrowheads="1"/>
                </p:cNvSpPr>
                <p:nvPr/>
              </p:nvSpPr>
              <p:spPr bwMode="auto">
                <a:xfrm>
                  <a:off x="4176" y="1440"/>
                  <a:ext cx="146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US" sz="2800">
                      <a:solidFill>
                        <a:schemeClr val="tx1"/>
                      </a:solidFill>
                      <a:latin typeface="Arial" charset="0"/>
                    </a:rPr>
                    <a:t>Seasonal Distribution</a:t>
                  </a:r>
                </a:p>
              </p:txBody>
            </p:sp>
            <p:sp>
              <p:nvSpPr>
                <p:cNvPr id="19470" name="TextBox 6"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a:spLocks noChangeArrowheads="1"/>
                </p:cNvSpPr>
                <p:nvPr/>
              </p:nvSpPr>
              <p:spPr bwMode="auto">
                <a:xfrm>
                  <a:off x="576" y="2544"/>
                  <a:ext cx="120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US" sz="2800">
                      <a:solidFill>
                        <a:schemeClr val="tx1"/>
                      </a:solidFill>
                      <a:latin typeface="Arial" charset="0"/>
                    </a:rPr>
                    <a:t>Number of Animals Treated </a:t>
                  </a:r>
                </a:p>
              </p:txBody>
            </p:sp>
            <p:sp>
              <p:nvSpPr>
                <p:cNvPr id="19471" name="TextBox 7"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a:spLocks noChangeArrowheads="1"/>
                </p:cNvSpPr>
                <p:nvPr/>
              </p:nvSpPr>
              <p:spPr bwMode="auto">
                <a:xfrm>
                  <a:off x="3456" y="2592"/>
                  <a:ext cx="127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US" sz="2800">
                      <a:solidFill>
                        <a:schemeClr val="tx1"/>
                      </a:solidFill>
                      <a:latin typeface="Arial" charset="0"/>
                    </a:rPr>
                    <a:t>Species &amp; Diseases</a:t>
                  </a:r>
                </a:p>
              </p:txBody>
            </p:sp>
            <p:sp>
              <p:nvSpPr>
                <p:cNvPr id="19472" name="TextBox 8"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a:spLocks noChangeArrowheads="1"/>
                </p:cNvSpPr>
                <p:nvPr/>
              </p:nvSpPr>
              <p:spPr bwMode="auto">
                <a:xfrm>
                  <a:off x="1920" y="2009"/>
                  <a:ext cx="18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US" sz="2800">
                      <a:solidFill>
                        <a:schemeClr val="tx1"/>
                      </a:solidFill>
                      <a:latin typeface="Arial" charset="0"/>
                    </a:rPr>
                    <a:t>Chemical Use</a:t>
                  </a:r>
                </a:p>
              </p:txBody>
            </p:sp>
            <p:sp>
              <p:nvSpPr>
                <p:cNvPr id="19473" name="Text Box 20" descr="Diagram showing typical factors that can affect chemical use and exposure assessment, specifically the following: dose, duration, frequency, seasonal distribution, species and diseases, the administration route (e.g., feed, injection, bath), and number of animals treated. "/>
                <p:cNvSpPr txBox="1">
                  <a:spLocks noChangeArrowheads="1"/>
                </p:cNvSpPr>
                <p:nvPr/>
              </p:nvSpPr>
              <p:spPr bwMode="auto">
                <a:xfrm>
                  <a:off x="2160" y="3264"/>
                  <a:ext cx="1776"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eaLnBrk="1" hangingPunct="1">
                    <a:spcBef>
                      <a:spcPct val="50000"/>
                    </a:spcBef>
                  </a:pPr>
                  <a:r>
                    <a:rPr lang="en-US" sz="2800">
                      <a:solidFill>
                        <a:schemeClr val="tx1"/>
                      </a:solidFill>
                      <a:latin typeface="Arial" charset="0"/>
                    </a:rPr>
                    <a:t>Administration route (e.g., feed, injection, bath)</a:t>
                  </a:r>
                </a:p>
              </p:txBody>
            </p:sp>
            <p:sp>
              <p:nvSpPr>
                <p:cNvPr id="19474" name="Oval 44" descr="Diagram showing typical factors that can affect chemical use and exposure assessment, specifically the following: dose, duration, frequency, seasonal distribution, species and diseases, the administration route (e.g., feed, injection, bath), and number of animals treated. "/>
                <p:cNvSpPr>
                  <a:spLocks noChangeArrowheads="1"/>
                </p:cNvSpPr>
                <p:nvPr/>
              </p:nvSpPr>
              <p:spPr bwMode="auto">
                <a:xfrm>
                  <a:off x="1776" y="1963"/>
                  <a:ext cx="2112" cy="419"/>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cxnSp>
              <p:nvCxnSpPr>
                <p:cNvPr id="14" name="Straight Arrow Connector 13" descr="Diagram showing typical factors that can affect chemical use and exposure assessment, specifically the following: dose, duration, frequency, seasonal distribution, species and diseases, the administration route (e.g., feed, injection, bath), and number of animals treated. "/>
                <p:cNvCxnSpPr/>
                <p:nvPr/>
              </p:nvCxnSpPr>
              <p:spPr bwMode="auto">
                <a:xfrm rot="16200000" flipH="1">
                  <a:off x="2213" y="1464"/>
                  <a:ext cx="576" cy="336"/>
                </a:xfrm>
                <a:prstGeom prst="straightConnector1">
                  <a:avLst/>
                </a:prstGeom>
                <a:solidFill>
                  <a:schemeClr val="tx2"/>
                </a:solidFill>
                <a:ln w="31750" cap="flat" cmpd="sng" algn="ctr">
                  <a:solidFill>
                    <a:schemeClr val="accent1">
                      <a:lumMod val="60000"/>
                      <a:lumOff val="40000"/>
                    </a:schemeClr>
                  </a:solidFill>
                  <a:prstDash val="solid"/>
                  <a:round/>
                  <a:headEnd type="none" w="sm" len="sm"/>
                  <a:tailEnd type="arrow"/>
                </a:ln>
                <a:effectLst/>
              </p:spPr>
            </p:cxnSp>
            <p:cxnSp>
              <p:nvCxnSpPr>
                <p:cNvPr id="26" name="Straight Arrow Connector 25" descr="Diagram showing typical factors that can affect chemical use and exposure assessment, specifically the following: dose, duration, frequency, seasonal distribution, species and diseases, the administration route (e.g., feed, injection, bath), and number of animals treated. "/>
                <p:cNvCxnSpPr/>
                <p:nvPr/>
              </p:nvCxnSpPr>
              <p:spPr bwMode="auto">
                <a:xfrm rot="5400000">
                  <a:off x="2933" y="1464"/>
                  <a:ext cx="576" cy="336"/>
                </a:xfrm>
                <a:prstGeom prst="straightConnector1">
                  <a:avLst/>
                </a:prstGeom>
                <a:solidFill>
                  <a:schemeClr val="tx2"/>
                </a:solidFill>
                <a:ln w="31750" cap="flat" cmpd="sng" algn="ctr">
                  <a:solidFill>
                    <a:schemeClr val="accent1">
                      <a:lumMod val="60000"/>
                      <a:lumOff val="40000"/>
                    </a:schemeClr>
                  </a:solidFill>
                  <a:prstDash val="solid"/>
                  <a:round/>
                  <a:headEnd type="none" w="sm" len="sm"/>
                  <a:tailEnd type="arrow"/>
                </a:ln>
                <a:effectLst/>
              </p:spPr>
            </p:cxnSp>
            <p:cxnSp>
              <p:nvCxnSpPr>
                <p:cNvPr id="19477" name="Straight Arrow Connector 17" descr="Diagram showing typical factors that can affect chemical use and exposure assessment, specifically the following: dose, duration, frequency, seasonal distribution, species and diseases, the administration route (e.g., feed, injection, bath), and number of animals treated. "/>
                <p:cNvCxnSpPr>
                  <a:cxnSpLocks noChangeShapeType="1"/>
                </p:cNvCxnSpPr>
                <p:nvPr/>
              </p:nvCxnSpPr>
              <p:spPr bwMode="auto">
                <a:xfrm flipH="1">
                  <a:off x="3840" y="1680"/>
                  <a:ext cx="528" cy="326"/>
                </a:xfrm>
                <a:prstGeom prst="straightConnector1">
                  <a:avLst/>
                </a:prstGeom>
                <a:noFill/>
                <a:ln w="31750" algn="ctr">
                  <a:solidFill>
                    <a:srgbClr val="47FFFF"/>
                  </a:solidFill>
                  <a:round/>
                  <a:headEnd type="none" w="sm" len="sm"/>
                  <a:tailEnd type="arrow" w="med" len="med"/>
                </a:ln>
                <a:extLst>
                  <a:ext uri="{909E8E84-426E-40DD-AFC4-6F175D3DCCD1}">
                    <a14:hiddenFill xmlns:a14="http://schemas.microsoft.com/office/drawing/2010/main">
                      <a:noFill/>
                    </a14:hiddenFill>
                  </a:ext>
                </a:extLst>
              </p:spPr>
            </p:cxnSp>
            <p:cxnSp>
              <p:nvCxnSpPr>
                <p:cNvPr id="19478" name="Straight Arrow Connector 21" descr="Diagram showing typical factors that can affect chemical use and exposure assessment, specifically the following: dose, duration, frequency, seasonal distribution, species and diseases, the administration route (e.g., feed, injection, bath), and number of animals treated. "/>
                <p:cNvCxnSpPr>
                  <a:cxnSpLocks noChangeShapeType="1"/>
                  <a:stCxn id="19473" idx="0"/>
                </p:cNvCxnSpPr>
                <p:nvPr/>
              </p:nvCxnSpPr>
              <p:spPr bwMode="auto">
                <a:xfrm flipH="1" flipV="1">
                  <a:off x="2880" y="2448"/>
                  <a:ext cx="168" cy="816"/>
                </a:xfrm>
                <a:prstGeom prst="straightConnector1">
                  <a:avLst/>
                </a:prstGeom>
                <a:noFill/>
                <a:ln w="31750" algn="ctr">
                  <a:solidFill>
                    <a:srgbClr val="47FFFF"/>
                  </a:solidFill>
                  <a:round/>
                  <a:headEnd type="none" w="sm" len="sm"/>
                  <a:tailEnd type="arrow" w="med" len="med"/>
                </a:ln>
                <a:extLst>
                  <a:ext uri="{909E8E84-426E-40DD-AFC4-6F175D3DCCD1}">
                    <a14:hiddenFill xmlns:a14="http://schemas.microsoft.com/office/drawing/2010/main">
                      <a:noFill/>
                    </a14:hiddenFill>
                  </a:ext>
                </a:extLst>
              </p:spPr>
            </p:cxnSp>
            <p:cxnSp>
              <p:nvCxnSpPr>
                <p:cNvPr id="24" name="Straight Arrow Connector 23" descr="Diagram showing typical factors that can affect chemical use and exposure assessment, specifically the following: dose, duration, frequency, seasonal distribution, species and diseases, the administration route (e.g., feed, injection, bath), and number of animals treated. "/>
                <p:cNvCxnSpPr/>
                <p:nvPr/>
              </p:nvCxnSpPr>
              <p:spPr bwMode="auto">
                <a:xfrm>
                  <a:off x="1248" y="2208"/>
                  <a:ext cx="443" cy="7"/>
                </a:xfrm>
                <a:prstGeom prst="straightConnector1">
                  <a:avLst/>
                </a:prstGeom>
                <a:solidFill>
                  <a:schemeClr val="tx2"/>
                </a:solidFill>
                <a:ln w="31750" cap="flat" cmpd="sng" algn="ctr">
                  <a:solidFill>
                    <a:schemeClr val="accent1">
                      <a:lumMod val="60000"/>
                      <a:lumOff val="40000"/>
                    </a:schemeClr>
                  </a:solidFill>
                  <a:prstDash val="solid"/>
                  <a:round/>
                  <a:headEnd type="none" w="sm" len="sm"/>
                  <a:tailEnd type="arrow"/>
                </a:ln>
                <a:effectLst/>
              </p:spPr>
            </p:cxnSp>
            <p:sp>
              <p:nvSpPr>
                <p:cNvPr id="19480" name="Line 45" descr="Diagram showing typical factors that can affect chemical use and exposure assessment, specifically the following: dose, duration, frequency, seasonal distribution, species and diseases, the administration route (e.g., feed, injection, bath), and number of animals treated. "/>
                <p:cNvSpPr>
                  <a:spLocks noChangeShapeType="1"/>
                </p:cNvSpPr>
                <p:nvPr/>
              </p:nvSpPr>
              <p:spPr bwMode="auto">
                <a:xfrm flipH="1" flipV="1">
                  <a:off x="3168" y="2448"/>
                  <a:ext cx="384" cy="528"/>
                </a:xfrm>
                <a:prstGeom prst="line">
                  <a:avLst/>
                </a:prstGeom>
                <a:noFill/>
                <a:ln w="31750">
                  <a:solidFill>
                    <a:srgbClr val="47FFFF"/>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481" name="Line 46" descr="Diagram showing typical factors that can affect chemical use and exposure assessment, specifically the following: dose, duration, frequency, seasonal distribution, species and diseases, the administration route (e.g., feed, injection, bath), and number of animals treated. "/>
                <p:cNvSpPr>
                  <a:spLocks noChangeShapeType="1"/>
                </p:cNvSpPr>
                <p:nvPr/>
              </p:nvSpPr>
              <p:spPr bwMode="auto">
                <a:xfrm flipV="1">
                  <a:off x="1776" y="2400"/>
                  <a:ext cx="576" cy="480"/>
                </a:xfrm>
                <a:prstGeom prst="line">
                  <a:avLst/>
                </a:prstGeom>
                <a:noFill/>
                <a:ln w="31750">
                  <a:solidFill>
                    <a:srgbClr val="47FFFF"/>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grpSp>
        </p:grpSp>
      </p:grpSp>
      <p:sp>
        <p:nvSpPr>
          <p:cNvPr id="196611" name="Title 3"/>
          <p:cNvSpPr>
            <a:spLocks noGrp="1"/>
          </p:cNvSpPr>
          <p:nvPr>
            <p:ph type="title" idx="4294967295"/>
          </p:nvPr>
        </p:nvSpPr>
        <p:spPr>
          <a:xfrm>
            <a:off x="533400" y="228600"/>
            <a:ext cx="8026400" cy="1066800"/>
          </a:xfrm>
        </p:spPr>
        <p:txBody>
          <a:bodyPr lIns="93663" tIns="47625" rIns="93663" bIns="47625"/>
          <a:lstStyle/>
          <a:p>
            <a:pPr defTabSz="955675" eaLnBrk="1" hangingPunct="1">
              <a:tabLst>
                <a:tab pos="-914400" algn="l"/>
                <a:tab pos="-685800" algn="l"/>
                <a:tab pos="-457200" algn="l"/>
                <a:tab pos="-2286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572000" algn="l"/>
                <a:tab pos="5029200" algn="l"/>
                <a:tab pos="5486400" algn="l"/>
                <a:tab pos="5943600" algn="l"/>
                <a:tab pos="6400800" algn="l"/>
                <a:tab pos="6858000" algn="l"/>
                <a:tab pos="7315200" algn="l"/>
                <a:tab pos="7772400" algn="l"/>
                <a:tab pos="8229600" algn="l"/>
              </a:tabLst>
              <a:defRPr/>
            </a:pPr>
            <a:r>
              <a:rPr lang="en-US" sz="4000" dirty="0" smtClean="0"/>
              <a:t>Exposure Assessment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1" descr="Diagram of a model aquatic ecosystem containing algae, a water flea (Daphnia), and fish."/>
          <p:cNvGrpSpPr>
            <a:grpSpLocks/>
          </p:cNvGrpSpPr>
          <p:nvPr/>
        </p:nvGrpSpPr>
        <p:grpSpPr bwMode="auto">
          <a:xfrm>
            <a:off x="838200" y="2971800"/>
            <a:ext cx="6934200" cy="3489325"/>
            <a:chOff x="838200" y="2971800"/>
            <a:chExt cx="6934200" cy="3489325"/>
          </a:xfrm>
        </p:grpSpPr>
        <p:sp>
          <p:nvSpPr>
            <p:cNvPr id="180261" name="Rectangle 37"/>
            <p:cNvSpPr>
              <a:spLocks noChangeArrowheads="1"/>
            </p:cNvSpPr>
            <p:nvPr/>
          </p:nvSpPr>
          <p:spPr bwMode="auto">
            <a:xfrm>
              <a:off x="2667000" y="6096000"/>
              <a:ext cx="3584575" cy="365125"/>
            </a:xfrm>
            <a:prstGeom prst="rect">
              <a:avLst/>
            </a:prstGeom>
            <a:noFill/>
            <a:ln>
              <a:noFill/>
            </a:ln>
            <a:effectLst/>
            <a:extLst/>
          </p:spPr>
          <p:txBody>
            <a:bodyPr wrap="none" lIns="0" tIns="0" rIns="0" bIns="0">
              <a:spAutoFit/>
            </a:bodyPr>
            <a:lstStyle/>
            <a:p>
              <a:pPr>
                <a:defRPr/>
              </a:pPr>
              <a:r>
                <a:rPr lang="en-GB" i="1" dirty="0">
                  <a:solidFill>
                    <a:srgbClr val="FFFF00"/>
                  </a:solidFill>
                  <a:effectLst>
                    <a:outerShdw blurRad="38100" dist="38100" dir="2700000" algn="tl">
                      <a:srgbClr val="000000"/>
                    </a:outerShdw>
                  </a:effectLst>
                  <a:latin typeface="Arial" charset="0"/>
                </a:rPr>
                <a:t>Model Aquatic Ecosystem</a:t>
              </a:r>
              <a:r>
                <a:rPr lang="en-GB" i="1" dirty="0">
                  <a:solidFill>
                    <a:srgbClr val="FFFF00"/>
                  </a:solidFill>
                  <a:effectLst>
                    <a:outerShdw blurRad="38100" dist="38100" dir="2700000" algn="tl">
                      <a:srgbClr val="000000"/>
                    </a:outerShdw>
                  </a:effectLst>
                  <a:latin typeface="Times New Roman" pitchFamily="18" charset="0"/>
                </a:rPr>
                <a:t> </a:t>
              </a:r>
            </a:p>
          </p:txBody>
        </p:sp>
        <p:grpSp>
          <p:nvGrpSpPr>
            <p:cNvPr id="20487" name="Group 70" descr="Diagram of a model aquatic ecosystem containing algae, a water flea (Daphnia), and fish. "/>
            <p:cNvGrpSpPr>
              <a:grpSpLocks/>
            </p:cNvGrpSpPr>
            <p:nvPr/>
          </p:nvGrpSpPr>
          <p:grpSpPr bwMode="auto">
            <a:xfrm>
              <a:off x="838200" y="2971800"/>
              <a:ext cx="6934200" cy="3048000"/>
              <a:chOff x="528" y="1872"/>
              <a:chExt cx="4368" cy="1920"/>
            </a:xfrm>
          </p:grpSpPr>
          <p:pic>
            <p:nvPicPr>
              <p:cNvPr id="20488" name="Picture 38" descr="Diagram of a model aquatic ecosystem containing algae, a water flea (Daphnia), and fish."/>
              <p:cNvPicPr>
                <a:picLocks noChangeAspect="1" noChangeArrowheads="1"/>
              </p:cNvPicPr>
              <p:nvPr/>
            </p:nvPicPr>
            <p:blipFill>
              <a:blip r:embed="rId3">
                <a:extLst>
                  <a:ext uri="{28A0092B-C50C-407E-A947-70E740481C1C}">
                    <a14:useLocalDpi xmlns:a14="http://schemas.microsoft.com/office/drawing/2010/main" val="0"/>
                  </a:ext>
                </a:extLst>
              </a:blip>
              <a:srcRect t="6491" b="2164"/>
              <a:stretch>
                <a:fillRect/>
              </a:stretch>
            </p:blipFill>
            <p:spPr bwMode="auto">
              <a:xfrm>
                <a:off x="3456" y="2398"/>
                <a:ext cx="1066" cy="7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0489" name="Group 67" descr="Diagrams of green circles depicting green algae "/>
              <p:cNvGrpSpPr>
                <a:grpSpLocks/>
              </p:cNvGrpSpPr>
              <p:nvPr/>
            </p:nvGrpSpPr>
            <p:grpSpPr bwMode="auto">
              <a:xfrm>
                <a:off x="960" y="2443"/>
                <a:ext cx="672" cy="680"/>
                <a:chOff x="960" y="2443"/>
                <a:chExt cx="672" cy="680"/>
              </a:xfrm>
            </p:grpSpPr>
            <p:grpSp>
              <p:nvGrpSpPr>
                <p:cNvPr id="20497" name="Group 4"/>
                <p:cNvGrpSpPr>
                  <a:grpSpLocks/>
                </p:cNvGrpSpPr>
                <p:nvPr/>
              </p:nvGrpSpPr>
              <p:grpSpPr bwMode="auto">
                <a:xfrm>
                  <a:off x="1008" y="2443"/>
                  <a:ext cx="144" cy="152"/>
                  <a:chOff x="288" y="3360"/>
                  <a:chExt cx="384" cy="432"/>
                </a:xfrm>
              </p:grpSpPr>
              <p:sp>
                <p:nvSpPr>
                  <p:cNvPr id="20521" name="Oval 5" descr="Diagram of a model aquatic ecosystem containing algae, a water flea (Daphnia), and fish."/>
                  <p:cNvSpPr>
                    <a:spLocks noChangeArrowheads="1"/>
                  </p:cNvSpPr>
                  <p:nvPr/>
                </p:nvSpPr>
                <p:spPr bwMode="auto">
                  <a:xfrm>
                    <a:off x="288" y="3360"/>
                    <a:ext cx="384" cy="432"/>
                  </a:xfrm>
                  <a:prstGeom prst="ellipse">
                    <a:avLst/>
                  </a:prstGeom>
                  <a:solidFill>
                    <a:srgbClr val="009900"/>
                  </a:solidFill>
                  <a:ln w="9525">
                    <a:solidFill>
                      <a:schemeClr val="tx1"/>
                    </a:solidFill>
                    <a:round/>
                    <a:headEnd/>
                    <a:tailEnd/>
                  </a:ln>
                </p:spPr>
                <p:txBody>
                  <a:bodyPr wrap="none" anchor="ctr"/>
                  <a:lstStyle/>
                  <a:p>
                    <a:endParaRPr lang="en-US"/>
                  </a:p>
                </p:txBody>
              </p:sp>
              <p:sp>
                <p:nvSpPr>
                  <p:cNvPr id="20522" name="Oval 6"/>
                  <p:cNvSpPr>
                    <a:spLocks noChangeArrowheads="1"/>
                  </p:cNvSpPr>
                  <p:nvPr/>
                </p:nvSpPr>
                <p:spPr bwMode="auto">
                  <a:xfrm>
                    <a:off x="480" y="3408"/>
                    <a:ext cx="96" cy="192"/>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0498" name="Rectangle 7"/>
                <p:cNvSpPr>
                  <a:spLocks noChangeArrowheads="1"/>
                </p:cNvSpPr>
                <p:nvPr/>
              </p:nvSpPr>
              <p:spPr bwMode="auto">
                <a:xfrm>
                  <a:off x="1440" y="2731"/>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grpSp>
              <p:nvGrpSpPr>
                <p:cNvPr id="20499" name="Group 8"/>
                <p:cNvGrpSpPr>
                  <a:grpSpLocks/>
                </p:cNvGrpSpPr>
                <p:nvPr/>
              </p:nvGrpSpPr>
              <p:grpSpPr bwMode="auto">
                <a:xfrm>
                  <a:off x="1152" y="2719"/>
                  <a:ext cx="180" cy="164"/>
                  <a:chOff x="288" y="3326"/>
                  <a:chExt cx="480" cy="466"/>
                </a:xfrm>
              </p:grpSpPr>
              <p:sp>
                <p:nvSpPr>
                  <p:cNvPr id="20518" name="Oval 9"/>
                  <p:cNvSpPr>
                    <a:spLocks noChangeArrowheads="1"/>
                  </p:cNvSpPr>
                  <p:nvPr/>
                </p:nvSpPr>
                <p:spPr bwMode="auto">
                  <a:xfrm>
                    <a:off x="288" y="3360"/>
                    <a:ext cx="384" cy="432"/>
                  </a:xfrm>
                  <a:prstGeom prst="ellipse">
                    <a:avLst/>
                  </a:prstGeom>
                  <a:solidFill>
                    <a:srgbClr val="009900"/>
                  </a:solidFill>
                  <a:ln w="9525">
                    <a:solidFill>
                      <a:schemeClr val="tx1"/>
                    </a:solidFill>
                    <a:round/>
                    <a:headEnd/>
                    <a:tailEnd/>
                  </a:ln>
                </p:spPr>
                <p:txBody>
                  <a:bodyPr wrap="none" anchor="ctr"/>
                  <a:lstStyle/>
                  <a:p>
                    <a:endParaRPr lang="en-US"/>
                  </a:p>
                </p:txBody>
              </p:sp>
              <p:sp>
                <p:nvSpPr>
                  <p:cNvPr id="20519" name="Oval 10"/>
                  <p:cNvSpPr>
                    <a:spLocks noChangeArrowheads="1"/>
                  </p:cNvSpPr>
                  <p:nvPr/>
                </p:nvSpPr>
                <p:spPr bwMode="auto">
                  <a:xfrm>
                    <a:off x="480" y="3408"/>
                    <a:ext cx="96"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20" name="Oval 9" descr="Diagram of a model aquatic ecosystem containing algae, a water flea (Daphnia), and fish."/>
                  <p:cNvSpPr>
                    <a:spLocks noChangeArrowheads="1"/>
                  </p:cNvSpPr>
                  <p:nvPr/>
                </p:nvSpPr>
                <p:spPr bwMode="auto">
                  <a:xfrm>
                    <a:off x="384" y="3326"/>
                    <a:ext cx="384" cy="432"/>
                  </a:xfrm>
                  <a:prstGeom prst="ellipse">
                    <a:avLst/>
                  </a:prstGeom>
                  <a:solidFill>
                    <a:srgbClr val="009900"/>
                  </a:solidFill>
                  <a:ln w="9525">
                    <a:solidFill>
                      <a:schemeClr val="tx1"/>
                    </a:solidFill>
                    <a:round/>
                    <a:headEnd/>
                    <a:tailEnd/>
                  </a:ln>
                </p:spPr>
                <p:txBody>
                  <a:bodyPr wrap="none" anchor="ctr"/>
                  <a:lstStyle/>
                  <a:p>
                    <a:endParaRPr lang="en-US"/>
                  </a:p>
                </p:txBody>
              </p:sp>
            </p:grpSp>
            <p:sp>
              <p:nvSpPr>
                <p:cNvPr id="20500" name="Rectangle 11" descr="Diagram of a model aquatic ecosystem containing algae, a water flea (Daphnia), and fish."/>
                <p:cNvSpPr>
                  <a:spLocks noChangeArrowheads="1"/>
                </p:cNvSpPr>
                <p:nvPr/>
              </p:nvSpPr>
              <p:spPr bwMode="auto">
                <a:xfrm>
                  <a:off x="1104" y="2539"/>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0501" name="Rectangle 12"/>
                <p:cNvSpPr>
                  <a:spLocks noChangeArrowheads="1"/>
                </p:cNvSpPr>
                <p:nvPr/>
              </p:nvSpPr>
              <p:spPr bwMode="auto">
                <a:xfrm>
                  <a:off x="1200" y="2635"/>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20502" name="Rectangle 13"/>
                <p:cNvSpPr>
                  <a:spLocks noChangeArrowheads="1"/>
                </p:cNvSpPr>
                <p:nvPr/>
              </p:nvSpPr>
              <p:spPr bwMode="auto">
                <a:xfrm>
                  <a:off x="1296" y="2731"/>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grpSp>
              <p:nvGrpSpPr>
                <p:cNvPr id="20503" name="Group 14"/>
                <p:cNvGrpSpPr>
                  <a:grpSpLocks/>
                </p:cNvGrpSpPr>
                <p:nvPr/>
              </p:nvGrpSpPr>
              <p:grpSpPr bwMode="auto">
                <a:xfrm>
                  <a:off x="960" y="2719"/>
                  <a:ext cx="180" cy="164"/>
                  <a:chOff x="288" y="3326"/>
                  <a:chExt cx="480" cy="466"/>
                </a:xfrm>
              </p:grpSpPr>
              <p:sp>
                <p:nvSpPr>
                  <p:cNvPr id="20515" name="Oval 15"/>
                  <p:cNvSpPr>
                    <a:spLocks noChangeArrowheads="1"/>
                  </p:cNvSpPr>
                  <p:nvPr/>
                </p:nvSpPr>
                <p:spPr bwMode="auto">
                  <a:xfrm>
                    <a:off x="288" y="3360"/>
                    <a:ext cx="384" cy="432"/>
                  </a:xfrm>
                  <a:prstGeom prst="ellipse">
                    <a:avLst/>
                  </a:prstGeom>
                  <a:solidFill>
                    <a:srgbClr val="009900"/>
                  </a:solidFill>
                  <a:ln w="9525">
                    <a:solidFill>
                      <a:schemeClr val="tx1"/>
                    </a:solidFill>
                    <a:round/>
                    <a:headEnd/>
                    <a:tailEnd/>
                  </a:ln>
                </p:spPr>
                <p:txBody>
                  <a:bodyPr wrap="none" anchor="ctr"/>
                  <a:lstStyle/>
                  <a:p>
                    <a:endParaRPr lang="en-US"/>
                  </a:p>
                </p:txBody>
              </p:sp>
              <p:sp>
                <p:nvSpPr>
                  <p:cNvPr id="20516" name="Oval 16"/>
                  <p:cNvSpPr>
                    <a:spLocks noChangeArrowheads="1"/>
                  </p:cNvSpPr>
                  <p:nvPr/>
                </p:nvSpPr>
                <p:spPr bwMode="auto">
                  <a:xfrm>
                    <a:off x="480" y="3408"/>
                    <a:ext cx="96"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17" name="Oval 15" descr="Diagram of a model aquatic ecosystem containing algae, a water flea (Daphnia), and fish."/>
                  <p:cNvSpPr>
                    <a:spLocks noChangeArrowheads="1"/>
                  </p:cNvSpPr>
                  <p:nvPr/>
                </p:nvSpPr>
                <p:spPr bwMode="auto">
                  <a:xfrm>
                    <a:off x="384" y="3326"/>
                    <a:ext cx="384" cy="432"/>
                  </a:xfrm>
                  <a:prstGeom prst="ellipse">
                    <a:avLst/>
                  </a:prstGeom>
                  <a:solidFill>
                    <a:srgbClr val="009900"/>
                  </a:solidFill>
                  <a:ln w="9525">
                    <a:solidFill>
                      <a:schemeClr val="tx1"/>
                    </a:solidFill>
                    <a:round/>
                    <a:headEnd/>
                    <a:tailEnd/>
                  </a:ln>
                </p:spPr>
                <p:txBody>
                  <a:bodyPr wrap="none" anchor="ctr"/>
                  <a:lstStyle/>
                  <a:p>
                    <a:endParaRPr lang="en-US"/>
                  </a:p>
                </p:txBody>
              </p:sp>
            </p:grpSp>
            <p:sp>
              <p:nvSpPr>
                <p:cNvPr id="20504" name="Rectangle 17"/>
                <p:cNvSpPr>
                  <a:spLocks noChangeArrowheads="1"/>
                </p:cNvSpPr>
                <p:nvPr/>
              </p:nvSpPr>
              <p:spPr bwMode="auto">
                <a:xfrm>
                  <a:off x="1344" y="2635"/>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grpSp>
              <p:nvGrpSpPr>
                <p:cNvPr id="20505" name="Group 18"/>
                <p:cNvGrpSpPr>
                  <a:grpSpLocks/>
                </p:cNvGrpSpPr>
                <p:nvPr/>
              </p:nvGrpSpPr>
              <p:grpSpPr bwMode="auto">
                <a:xfrm>
                  <a:off x="1200" y="2491"/>
                  <a:ext cx="144" cy="152"/>
                  <a:chOff x="288" y="3360"/>
                  <a:chExt cx="384" cy="432"/>
                </a:xfrm>
              </p:grpSpPr>
              <p:sp>
                <p:nvSpPr>
                  <p:cNvPr id="20513" name="Oval 19"/>
                  <p:cNvSpPr>
                    <a:spLocks noChangeArrowheads="1"/>
                  </p:cNvSpPr>
                  <p:nvPr/>
                </p:nvSpPr>
                <p:spPr bwMode="auto">
                  <a:xfrm>
                    <a:off x="288" y="3360"/>
                    <a:ext cx="384" cy="432"/>
                  </a:xfrm>
                  <a:prstGeom prst="ellipse">
                    <a:avLst/>
                  </a:prstGeom>
                  <a:solidFill>
                    <a:srgbClr val="009900"/>
                  </a:solidFill>
                  <a:ln w="9525">
                    <a:solidFill>
                      <a:schemeClr val="tx1"/>
                    </a:solidFill>
                    <a:round/>
                    <a:headEnd/>
                    <a:tailEnd/>
                  </a:ln>
                </p:spPr>
                <p:txBody>
                  <a:bodyPr wrap="none" anchor="ctr"/>
                  <a:lstStyle/>
                  <a:p>
                    <a:endParaRPr lang="en-US"/>
                  </a:p>
                </p:txBody>
              </p:sp>
              <p:sp>
                <p:nvSpPr>
                  <p:cNvPr id="20514" name="Oval 20"/>
                  <p:cNvSpPr>
                    <a:spLocks noChangeArrowheads="1"/>
                  </p:cNvSpPr>
                  <p:nvPr/>
                </p:nvSpPr>
                <p:spPr bwMode="auto">
                  <a:xfrm>
                    <a:off x="480" y="3408"/>
                    <a:ext cx="96" cy="19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20506" name="Group 21"/>
                <p:cNvGrpSpPr>
                  <a:grpSpLocks/>
                </p:cNvGrpSpPr>
                <p:nvPr/>
              </p:nvGrpSpPr>
              <p:grpSpPr bwMode="auto">
                <a:xfrm>
                  <a:off x="1392" y="2971"/>
                  <a:ext cx="144" cy="152"/>
                  <a:chOff x="288" y="3360"/>
                  <a:chExt cx="384" cy="432"/>
                </a:xfrm>
              </p:grpSpPr>
              <p:sp>
                <p:nvSpPr>
                  <p:cNvPr id="20510" name="Oval 22"/>
                  <p:cNvSpPr>
                    <a:spLocks noChangeArrowheads="1"/>
                  </p:cNvSpPr>
                  <p:nvPr/>
                </p:nvSpPr>
                <p:spPr bwMode="auto">
                  <a:xfrm>
                    <a:off x="288" y="3360"/>
                    <a:ext cx="384" cy="432"/>
                  </a:xfrm>
                  <a:prstGeom prst="ellipse">
                    <a:avLst/>
                  </a:prstGeom>
                  <a:solidFill>
                    <a:srgbClr val="009900"/>
                  </a:solidFill>
                  <a:ln w="9525">
                    <a:solidFill>
                      <a:schemeClr val="tx1"/>
                    </a:solidFill>
                    <a:round/>
                    <a:headEnd/>
                    <a:tailEnd/>
                  </a:ln>
                </p:spPr>
                <p:txBody>
                  <a:bodyPr wrap="none" anchor="ctr"/>
                  <a:lstStyle/>
                  <a:p>
                    <a:endParaRPr lang="en-US"/>
                  </a:p>
                </p:txBody>
              </p:sp>
              <p:sp>
                <p:nvSpPr>
                  <p:cNvPr id="20511" name="Oval 23"/>
                  <p:cNvSpPr>
                    <a:spLocks noChangeArrowheads="1"/>
                  </p:cNvSpPr>
                  <p:nvPr/>
                </p:nvSpPr>
                <p:spPr bwMode="auto">
                  <a:xfrm>
                    <a:off x="480" y="3408"/>
                    <a:ext cx="96"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12" name="Oval 23" descr="Diagram of a model aquatic ecosystem containing algae, a water flea (Daphnia), and fish."/>
                  <p:cNvSpPr>
                    <a:spLocks noChangeArrowheads="1"/>
                  </p:cNvSpPr>
                  <p:nvPr/>
                </p:nvSpPr>
                <p:spPr bwMode="auto">
                  <a:xfrm>
                    <a:off x="576" y="3374"/>
                    <a:ext cx="96" cy="192"/>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20507" name="Group 24"/>
                <p:cNvGrpSpPr>
                  <a:grpSpLocks/>
                </p:cNvGrpSpPr>
                <p:nvPr/>
              </p:nvGrpSpPr>
              <p:grpSpPr bwMode="auto">
                <a:xfrm>
                  <a:off x="1392" y="2683"/>
                  <a:ext cx="144" cy="152"/>
                  <a:chOff x="288" y="3360"/>
                  <a:chExt cx="384" cy="432"/>
                </a:xfrm>
              </p:grpSpPr>
              <p:sp>
                <p:nvSpPr>
                  <p:cNvPr id="20508" name="Oval 25" descr="Diagram of a model aquatic ecosystem containing algae, a water flea (Daphnia), and fish."/>
                  <p:cNvSpPr>
                    <a:spLocks noChangeArrowheads="1"/>
                  </p:cNvSpPr>
                  <p:nvPr/>
                </p:nvSpPr>
                <p:spPr bwMode="auto">
                  <a:xfrm>
                    <a:off x="288" y="3360"/>
                    <a:ext cx="384" cy="432"/>
                  </a:xfrm>
                  <a:prstGeom prst="ellipse">
                    <a:avLst/>
                  </a:prstGeom>
                  <a:solidFill>
                    <a:srgbClr val="009900"/>
                  </a:solidFill>
                  <a:ln w="9525">
                    <a:solidFill>
                      <a:schemeClr val="tx1"/>
                    </a:solidFill>
                    <a:round/>
                    <a:headEnd/>
                    <a:tailEnd/>
                  </a:ln>
                </p:spPr>
                <p:txBody>
                  <a:bodyPr wrap="none" anchor="ctr"/>
                  <a:lstStyle/>
                  <a:p>
                    <a:endParaRPr lang="en-US"/>
                  </a:p>
                </p:txBody>
              </p:sp>
              <p:sp>
                <p:nvSpPr>
                  <p:cNvPr id="20509" name="Oval 26"/>
                  <p:cNvSpPr>
                    <a:spLocks noChangeArrowheads="1"/>
                  </p:cNvSpPr>
                  <p:nvPr/>
                </p:nvSpPr>
                <p:spPr bwMode="auto">
                  <a:xfrm>
                    <a:off x="480" y="3408"/>
                    <a:ext cx="96" cy="192"/>
                  </a:xfrm>
                  <a:prstGeom prst="ellipse">
                    <a:avLst/>
                  </a:prstGeom>
                  <a:solidFill>
                    <a:schemeClr val="accent1"/>
                  </a:solidFill>
                  <a:ln w="9525">
                    <a:solidFill>
                      <a:schemeClr val="tx1"/>
                    </a:solidFill>
                    <a:round/>
                    <a:headEnd/>
                    <a:tailEnd/>
                  </a:ln>
                </p:spPr>
                <p:txBody>
                  <a:bodyPr wrap="none" anchor="ctr"/>
                  <a:lstStyle/>
                  <a:p>
                    <a:endParaRPr lang="en-US"/>
                  </a:p>
                </p:txBody>
              </p:sp>
            </p:grpSp>
          </p:grpSp>
          <p:sp>
            <p:nvSpPr>
              <p:cNvPr id="20490" name="Text Box 27" descr="Diagram of a model aquatic ecosystem containing algae, a water flea (Daphnia), and fish."/>
              <p:cNvSpPr txBox="1">
                <a:spLocks noChangeArrowheads="1"/>
              </p:cNvSpPr>
              <p:nvPr/>
            </p:nvSpPr>
            <p:spPr bwMode="auto">
              <a:xfrm>
                <a:off x="1008" y="3115"/>
                <a:ext cx="9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spcBef>
                    <a:spcPct val="50000"/>
                  </a:spcBef>
                </a:pPr>
                <a:r>
                  <a:rPr lang="en-GB" b="1">
                    <a:solidFill>
                      <a:srgbClr val="FFFF00"/>
                    </a:solidFill>
                    <a:latin typeface="Arial" charset="0"/>
                  </a:rPr>
                  <a:t>algae</a:t>
                </a:r>
                <a:endParaRPr lang="en-GB">
                  <a:solidFill>
                    <a:srgbClr val="FFFF00"/>
                  </a:solidFill>
                  <a:latin typeface="Times New Roman" pitchFamily="18" charset="0"/>
                </a:endParaRPr>
              </a:p>
            </p:txBody>
          </p:sp>
          <p:sp>
            <p:nvSpPr>
              <p:cNvPr id="20491" name="Text Box 28" descr="Diagram of a model aquatic ecosystem containing algae, a water flea (Daphnia), and fish."/>
              <p:cNvSpPr txBox="1">
                <a:spLocks noChangeArrowheads="1"/>
              </p:cNvSpPr>
              <p:nvPr/>
            </p:nvSpPr>
            <p:spPr bwMode="auto">
              <a:xfrm>
                <a:off x="1872" y="2539"/>
                <a:ext cx="2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spcBef>
                    <a:spcPct val="50000"/>
                  </a:spcBef>
                </a:pPr>
                <a:r>
                  <a:rPr lang="en-GB" sz="3200" b="1">
                    <a:solidFill>
                      <a:srgbClr val="FFFF00"/>
                    </a:solidFill>
                    <a:latin typeface="Times New Roman" pitchFamily="18" charset="0"/>
                  </a:rPr>
                  <a:t>+</a:t>
                </a:r>
                <a:endParaRPr lang="en-GB">
                  <a:solidFill>
                    <a:srgbClr val="FFFF00"/>
                  </a:solidFill>
                  <a:latin typeface="Times New Roman" pitchFamily="18" charset="0"/>
                </a:endParaRPr>
              </a:p>
            </p:txBody>
          </p:sp>
          <p:sp>
            <p:nvSpPr>
              <p:cNvPr id="20492" name="Text Box 33" descr="Diagram of a model aquatic ecosystem containing algae, a water flea (Daphnia), and fish."/>
              <p:cNvSpPr txBox="1">
                <a:spLocks noChangeArrowheads="1"/>
              </p:cNvSpPr>
              <p:nvPr/>
            </p:nvSpPr>
            <p:spPr bwMode="auto">
              <a:xfrm>
                <a:off x="3168" y="2592"/>
                <a:ext cx="19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spcBef>
                    <a:spcPct val="50000"/>
                  </a:spcBef>
                </a:pPr>
                <a:r>
                  <a:rPr lang="en-GB" sz="3200" b="1">
                    <a:solidFill>
                      <a:srgbClr val="FFFF00"/>
                    </a:solidFill>
                    <a:latin typeface="Times New Roman" pitchFamily="18" charset="0"/>
                  </a:rPr>
                  <a:t>+</a:t>
                </a:r>
                <a:endParaRPr lang="en-GB">
                  <a:solidFill>
                    <a:srgbClr val="FFFF00"/>
                  </a:solidFill>
                  <a:latin typeface="Times New Roman" pitchFamily="18" charset="0"/>
                </a:endParaRPr>
              </a:p>
            </p:txBody>
          </p:sp>
          <p:sp>
            <p:nvSpPr>
              <p:cNvPr id="20493" name="Oval 34" descr="Diagram of a model aquatic ecosystem containing algae, a water flea (Daphnia), and fish. &#10;"/>
              <p:cNvSpPr>
                <a:spLocks noChangeArrowheads="1"/>
              </p:cNvSpPr>
              <p:nvPr/>
            </p:nvSpPr>
            <p:spPr bwMode="auto">
              <a:xfrm>
                <a:off x="528" y="1872"/>
                <a:ext cx="4368" cy="192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GB">
                  <a:solidFill>
                    <a:srgbClr val="FFFF00"/>
                  </a:solidFill>
                  <a:latin typeface="Times New Roman" pitchFamily="18" charset="0"/>
                </a:endParaRPr>
              </a:p>
            </p:txBody>
          </p:sp>
          <p:sp>
            <p:nvSpPr>
              <p:cNvPr id="20494" name="Text Box 35" descr="Diagram of a model aquatic ecosystem containing algae, a water flea (Daphnia), and fish."/>
              <p:cNvSpPr txBox="1">
                <a:spLocks noChangeArrowheads="1"/>
              </p:cNvSpPr>
              <p:nvPr/>
            </p:nvSpPr>
            <p:spPr bwMode="auto">
              <a:xfrm>
                <a:off x="2160" y="3115"/>
                <a:ext cx="9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spcBef>
                    <a:spcPct val="50000"/>
                  </a:spcBef>
                </a:pPr>
                <a:r>
                  <a:rPr lang="en-GB" b="1">
                    <a:solidFill>
                      <a:srgbClr val="FFFF00"/>
                    </a:solidFill>
                    <a:latin typeface="Arial" charset="0"/>
                  </a:rPr>
                  <a:t>water flea</a:t>
                </a:r>
                <a:endParaRPr lang="en-GB">
                  <a:solidFill>
                    <a:srgbClr val="FFFF00"/>
                  </a:solidFill>
                  <a:latin typeface="Times New Roman" pitchFamily="18" charset="0"/>
                </a:endParaRPr>
              </a:p>
            </p:txBody>
          </p:sp>
          <p:sp>
            <p:nvSpPr>
              <p:cNvPr id="20495" name="Text Box 36" descr="Diagram of a model aquatic ecosystem containing algae, a water flea (Daphnia), and fish."/>
              <p:cNvSpPr txBox="1">
                <a:spLocks noChangeArrowheads="1"/>
              </p:cNvSpPr>
              <p:nvPr/>
            </p:nvSpPr>
            <p:spPr bwMode="auto">
              <a:xfrm>
                <a:off x="3792" y="3168"/>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spcBef>
                    <a:spcPct val="50000"/>
                  </a:spcBef>
                </a:pPr>
                <a:r>
                  <a:rPr lang="en-GB" b="1">
                    <a:solidFill>
                      <a:srgbClr val="FFFF00"/>
                    </a:solidFill>
                    <a:latin typeface="Arial" charset="0"/>
                  </a:rPr>
                  <a:t>fish</a:t>
                </a:r>
                <a:endParaRPr lang="en-GB" b="1">
                  <a:solidFill>
                    <a:srgbClr val="FFFF00"/>
                  </a:solidFill>
                  <a:latin typeface="Times New Roman" pitchFamily="18" charset="0"/>
                </a:endParaRPr>
              </a:p>
            </p:txBody>
          </p:sp>
          <p:pic>
            <p:nvPicPr>
              <p:cNvPr id="20496" name="Picture 69" descr="Diagram of a model aquatic ecosystem containing algae, a water flea (Daphnia), and fi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 y="2256"/>
                <a:ext cx="854" cy="8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80307" name="Text Box 83" descr="Terrestrial studies may also be needed depending on the drug use scenario&#10;"/>
          <p:cNvSpPr txBox="1">
            <a:spLocks noChangeArrowheads="1"/>
          </p:cNvSpPr>
          <p:nvPr/>
        </p:nvSpPr>
        <p:spPr bwMode="auto">
          <a:xfrm>
            <a:off x="5029200" y="1828800"/>
            <a:ext cx="3810000" cy="1187450"/>
          </a:xfrm>
          <a:prstGeom prst="rect">
            <a:avLst/>
          </a:prstGeom>
          <a:noFill/>
          <a:ln>
            <a:noFill/>
          </a:ln>
          <a:effectLs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defRPr/>
            </a:pPr>
            <a:r>
              <a:rPr lang="en-US" i="1" dirty="0" smtClean="0">
                <a:solidFill>
                  <a:srgbClr val="FFFF00"/>
                </a:solidFill>
                <a:effectLst>
                  <a:outerShdw blurRad="38100" dist="38100" dir="2700000" algn="tl">
                    <a:srgbClr val="000000"/>
                  </a:outerShdw>
                </a:effectLst>
                <a:latin typeface="Arial" charset="0"/>
              </a:rPr>
              <a:t>Terrestrial studies may also be needed depending on the drug use scenario</a:t>
            </a:r>
          </a:p>
        </p:txBody>
      </p:sp>
      <p:sp>
        <p:nvSpPr>
          <p:cNvPr id="7" name="Content Placeholder 6"/>
          <p:cNvSpPr>
            <a:spLocks noGrp="1"/>
          </p:cNvSpPr>
          <p:nvPr>
            <p:ph idx="1"/>
          </p:nvPr>
        </p:nvSpPr>
        <p:spPr>
          <a:xfrm>
            <a:off x="685800" y="1258888"/>
            <a:ext cx="8229600" cy="1560512"/>
          </a:xfrm>
        </p:spPr>
        <p:txBody>
          <a:bodyPr/>
          <a:lstStyle/>
          <a:p>
            <a:pPr>
              <a:spcBef>
                <a:spcPct val="50000"/>
              </a:spcBef>
              <a:buClr>
                <a:srgbClr val="F63008"/>
              </a:buClr>
              <a:buFont typeface="Wingdings" pitchFamily="2" charset="2"/>
              <a:buChar char="Ø"/>
              <a:defRPr/>
            </a:pPr>
            <a:r>
              <a:rPr lang="en-GB" sz="2400" dirty="0">
                <a:latin typeface="Arial" pitchFamily="34" charset="0"/>
              </a:rPr>
              <a:t>Laboratory tests (single species; standardized tests)</a:t>
            </a:r>
          </a:p>
          <a:p>
            <a:pPr>
              <a:spcBef>
                <a:spcPct val="50000"/>
              </a:spcBef>
              <a:buClr>
                <a:srgbClr val="F63008"/>
              </a:buClr>
              <a:buFont typeface="Wingdings" pitchFamily="2" charset="2"/>
              <a:buChar char="Ø"/>
              <a:defRPr/>
            </a:pPr>
            <a:r>
              <a:rPr lang="en-GB" sz="2400" dirty="0">
                <a:latin typeface="Arial" pitchFamily="34" charset="0"/>
              </a:rPr>
              <a:t>Acute tests in Tier A</a:t>
            </a:r>
          </a:p>
          <a:p>
            <a:pPr>
              <a:spcBef>
                <a:spcPct val="50000"/>
              </a:spcBef>
              <a:buClr>
                <a:srgbClr val="F63008"/>
              </a:buClr>
              <a:buFont typeface="Wingdings" pitchFamily="2" charset="2"/>
              <a:buChar char="Ø"/>
              <a:defRPr/>
            </a:pPr>
            <a:r>
              <a:rPr lang="en-GB" sz="2400" dirty="0">
                <a:latin typeface="Arial" pitchFamily="34" charset="0"/>
              </a:rPr>
              <a:t>Chronic tests in Tier </a:t>
            </a:r>
            <a:r>
              <a:rPr lang="en-GB" sz="2400" dirty="0" smtClean="0">
                <a:latin typeface="Arial" pitchFamily="34" charset="0"/>
              </a:rPr>
              <a:t>B</a:t>
            </a:r>
          </a:p>
          <a:p>
            <a:pPr marL="0" indent="0">
              <a:spcBef>
                <a:spcPct val="50000"/>
              </a:spcBef>
              <a:buClr>
                <a:srgbClr val="F63008"/>
              </a:buClr>
              <a:buFont typeface="Wingdings" pitchFamily="2" charset="2"/>
              <a:buNone/>
              <a:defRPr/>
            </a:pPr>
            <a:r>
              <a:rPr lang="en-US" sz="100" i="1" dirty="0" smtClean="0">
                <a:solidFill>
                  <a:schemeClr val="bg1"/>
                </a:solidFill>
                <a:effectLst/>
              </a:rPr>
              <a:t>Terrestrial studies may also be needed depending on the drug use scenario</a:t>
            </a:r>
            <a:endParaRPr lang="en-GB" sz="100" dirty="0" smtClean="0">
              <a:solidFill>
                <a:schemeClr val="bg1"/>
              </a:solidFill>
              <a:effectLst/>
              <a:latin typeface="Arial" pitchFamily="34" charset="0"/>
            </a:endParaRPr>
          </a:p>
        </p:txBody>
      </p:sp>
      <p:sp>
        <p:nvSpPr>
          <p:cNvPr id="6" name="Title 5"/>
          <p:cNvSpPr>
            <a:spLocks noGrp="1"/>
          </p:cNvSpPr>
          <p:nvPr>
            <p:ph type="title"/>
          </p:nvPr>
        </p:nvSpPr>
        <p:spPr>
          <a:xfrm>
            <a:off x="457200" y="304800"/>
            <a:ext cx="8229600" cy="838200"/>
          </a:xfrm>
        </p:spPr>
        <p:txBody>
          <a:bodyPr/>
          <a:lstStyle/>
          <a:p>
            <a:pPr>
              <a:defRPr/>
            </a:pPr>
            <a:r>
              <a:rPr lang="en-GB" dirty="0"/>
              <a:t>Effects Assessment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9"/>
          <p:cNvSpPr txBox="1">
            <a:spLocks noChangeArrowheads="1"/>
          </p:cNvSpPr>
          <p:nvPr/>
        </p:nvSpPr>
        <p:spPr bwMode="auto">
          <a:xfrm>
            <a:off x="4572000" y="4267200"/>
            <a:ext cx="4191000" cy="2362200"/>
          </a:xfrm>
          <a:prstGeom prst="rect">
            <a:avLst/>
          </a:prstGeom>
          <a:solidFill>
            <a:schemeClr val="bg1"/>
          </a:solidFill>
          <a:ln w="12700" algn="ctr">
            <a:solidFill>
              <a:schemeClr val="tx1"/>
            </a:solidFill>
            <a:miter lim="800000"/>
            <a:headEnd/>
            <a:tailEnd/>
          </a:ln>
        </p:spPr>
        <p:txBody>
          <a:bodyPr lIns="90488" tIns="44450" rIns="90488" bIns="44450"/>
          <a:lstStyle>
            <a:lvl1pPr marL="3429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GB">
                <a:solidFill>
                  <a:schemeClr val="tx1"/>
                </a:solidFill>
                <a:latin typeface="Arial" charset="0"/>
              </a:rPr>
              <a:t>Terrestrial Effects Studies</a:t>
            </a:r>
          </a:p>
          <a:p>
            <a:pPr eaLnBrk="1" hangingPunct="1"/>
            <a:endParaRPr lang="en-GB" sz="1200" b="1">
              <a:solidFill>
                <a:srgbClr val="FFFF00"/>
              </a:solidFill>
              <a:latin typeface="Arial" charset="0"/>
            </a:endParaRPr>
          </a:p>
          <a:p>
            <a:pPr eaLnBrk="1" hangingPunct="1">
              <a:spcBef>
                <a:spcPct val="20000"/>
              </a:spcBef>
              <a:buFontTx/>
              <a:buChar char="•"/>
            </a:pPr>
            <a:r>
              <a:rPr lang="en-GB" sz="1800">
                <a:solidFill>
                  <a:srgbClr val="FFFF00"/>
                </a:solidFill>
                <a:latin typeface="Arial" charset="0"/>
              </a:rPr>
              <a:t>Microorganisms (N transformation)</a:t>
            </a:r>
          </a:p>
          <a:p>
            <a:pPr eaLnBrk="1" hangingPunct="1">
              <a:spcBef>
                <a:spcPct val="20000"/>
              </a:spcBef>
              <a:buFontTx/>
              <a:buChar char="•"/>
            </a:pPr>
            <a:r>
              <a:rPr lang="en-GB" sz="1800">
                <a:solidFill>
                  <a:srgbClr val="FFFF00"/>
                </a:solidFill>
                <a:latin typeface="Arial" charset="0"/>
              </a:rPr>
              <a:t>Terrestrial plants growth</a:t>
            </a:r>
          </a:p>
          <a:p>
            <a:pPr eaLnBrk="1" hangingPunct="1">
              <a:spcBef>
                <a:spcPct val="20000"/>
              </a:spcBef>
              <a:buFontTx/>
              <a:buChar char="•"/>
            </a:pPr>
            <a:r>
              <a:rPr lang="en-GB" sz="1800">
                <a:solidFill>
                  <a:srgbClr val="FFFF00"/>
                </a:solidFill>
                <a:latin typeface="Arial" charset="0"/>
              </a:rPr>
              <a:t>Earthworm subacute/reproduction</a:t>
            </a:r>
          </a:p>
          <a:p>
            <a:pPr eaLnBrk="1" hangingPunct="1">
              <a:spcBef>
                <a:spcPct val="20000"/>
              </a:spcBef>
              <a:buFontTx/>
              <a:buChar char="•"/>
            </a:pPr>
            <a:r>
              <a:rPr lang="en-GB" sz="1800">
                <a:solidFill>
                  <a:srgbClr val="FFFF00"/>
                </a:solidFill>
                <a:latin typeface="Arial" charset="0"/>
              </a:rPr>
              <a:t>Dung fly and beetle larvae (for certain ectoparasiticides)</a:t>
            </a:r>
            <a:endParaRPr lang="en-US" sz="1800">
              <a:solidFill>
                <a:schemeClr val="tx1"/>
              </a:solidFill>
              <a:latin typeface="Arial" charset="0"/>
            </a:endParaRPr>
          </a:p>
        </p:txBody>
      </p:sp>
      <p:sp>
        <p:nvSpPr>
          <p:cNvPr id="21509" name="Text Box 8"/>
          <p:cNvSpPr txBox="1">
            <a:spLocks noChangeArrowheads="1"/>
          </p:cNvSpPr>
          <p:nvPr/>
        </p:nvSpPr>
        <p:spPr bwMode="auto">
          <a:xfrm>
            <a:off x="457200" y="4267200"/>
            <a:ext cx="3962400" cy="2362200"/>
          </a:xfrm>
          <a:prstGeom prst="rect">
            <a:avLst/>
          </a:prstGeom>
          <a:solidFill>
            <a:schemeClr val="bg1"/>
          </a:solidFill>
          <a:ln w="12700" algn="ctr">
            <a:solidFill>
              <a:schemeClr val="tx1"/>
            </a:solidFill>
            <a:miter lim="800000"/>
            <a:headEnd/>
            <a:tailEnd/>
          </a:ln>
        </p:spPr>
        <p:txBody>
          <a:bodyPr lIns="90488" tIns="44450" rIns="90488" bIns="44450"/>
          <a:lstStyle>
            <a:lvl1pPr marL="2286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GB">
                <a:solidFill>
                  <a:schemeClr val="tx1"/>
                </a:solidFill>
                <a:latin typeface="Arial" charset="0"/>
              </a:rPr>
              <a:t>Aquatic Effects Studies</a:t>
            </a:r>
          </a:p>
          <a:p>
            <a:pPr eaLnBrk="1" hangingPunct="1">
              <a:buFontTx/>
              <a:buChar char="•"/>
            </a:pPr>
            <a:endParaRPr lang="en-GB" sz="1200">
              <a:solidFill>
                <a:srgbClr val="FFFF00"/>
              </a:solidFill>
              <a:latin typeface="Arial" charset="0"/>
            </a:endParaRPr>
          </a:p>
          <a:p>
            <a:pPr eaLnBrk="1" hangingPunct="1">
              <a:spcBef>
                <a:spcPct val="20000"/>
              </a:spcBef>
              <a:buFontTx/>
              <a:buChar char="•"/>
            </a:pPr>
            <a:r>
              <a:rPr lang="en-GB" sz="1800">
                <a:solidFill>
                  <a:srgbClr val="FFFF00"/>
                </a:solidFill>
                <a:latin typeface="Arial" charset="0"/>
              </a:rPr>
              <a:t>Algae growth inhibition</a:t>
            </a:r>
          </a:p>
          <a:p>
            <a:pPr eaLnBrk="1" hangingPunct="1">
              <a:spcBef>
                <a:spcPct val="20000"/>
              </a:spcBef>
              <a:buFontTx/>
              <a:buChar char="•"/>
            </a:pPr>
            <a:r>
              <a:rPr lang="en-GB" sz="1800" i="1">
                <a:solidFill>
                  <a:srgbClr val="FFFF00"/>
                </a:solidFill>
                <a:latin typeface="Arial" charset="0"/>
              </a:rPr>
              <a:t>Daphnia </a:t>
            </a:r>
            <a:r>
              <a:rPr lang="en-GB" sz="1800">
                <a:solidFill>
                  <a:srgbClr val="FFFF00"/>
                </a:solidFill>
                <a:latin typeface="Arial" charset="0"/>
              </a:rPr>
              <a:t>acute immobilization</a:t>
            </a:r>
          </a:p>
          <a:p>
            <a:pPr eaLnBrk="1" hangingPunct="1">
              <a:spcBef>
                <a:spcPct val="20000"/>
              </a:spcBef>
              <a:buFontTx/>
              <a:buChar char="•"/>
            </a:pPr>
            <a:r>
              <a:rPr lang="en-GB" sz="1800">
                <a:solidFill>
                  <a:srgbClr val="FFFF00"/>
                </a:solidFill>
                <a:latin typeface="Arial" charset="0"/>
              </a:rPr>
              <a:t>Fish acute toxicity</a:t>
            </a:r>
          </a:p>
          <a:p>
            <a:pPr eaLnBrk="1" hangingPunct="1"/>
            <a:r>
              <a:rPr lang="en-US" sz="1800">
                <a:solidFill>
                  <a:schemeClr val="tx1"/>
                </a:solidFill>
                <a:latin typeface="Arial" charset="0"/>
              </a:rPr>
              <a:t>Includes testing of saltwater species if relevant for drug use</a:t>
            </a:r>
          </a:p>
        </p:txBody>
      </p:sp>
      <p:sp>
        <p:nvSpPr>
          <p:cNvPr id="21508" name="Text Box 5"/>
          <p:cNvSpPr txBox="1">
            <a:spLocks noChangeArrowheads="1"/>
          </p:cNvSpPr>
          <p:nvPr/>
        </p:nvSpPr>
        <p:spPr bwMode="auto">
          <a:xfrm>
            <a:off x="4572000" y="1371600"/>
            <a:ext cx="4191000" cy="2743200"/>
          </a:xfrm>
          <a:prstGeom prst="rect">
            <a:avLst/>
          </a:prstGeom>
          <a:solidFill>
            <a:schemeClr val="bg1"/>
          </a:solidFill>
          <a:ln w="12700" algn="ctr">
            <a:solidFill>
              <a:schemeClr val="tx1"/>
            </a:solidFill>
            <a:miter lim="800000"/>
            <a:headEnd/>
            <a:tailEnd/>
          </a:ln>
        </p:spPr>
        <p:txBody>
          <a:bodyPr lIns="90488" tIns="44450" rIns="90488" bIns="44450"/>
          <a:lstStyle>
            <a:lvl1pPr marL="3429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GB">
                <a:solidFill>
                  <a:schemeClr val="tx1"/>
                </a:solidFill>
                <a:latin typeface="Arial" charset="0"/>
              </a:rPr>
              <a:t>Environmental Fate Studies</a:t>
            </a:r>
          </a:p>
          <a:p>
            <a:pPr eaLnBrk="1" hangingPunct="1"/>
            <a:endParaRPr lang="en-GB" sz="1200">
              <a:solidFill>
                <a:srgbClr val="FFFF00"/>
              </a:solidFill>
              <a:latin typeface="Arial" charset="0"/>
            </a:endParaRPr>
          </a:p>
          <a:p>
            <a:pPr eaLnBrk="1" hangingPunct="1">
              <a:spcBef>
                <a:spcPct val="20000"/>
              </a:spcBef>
              <a:buFontTx/>
              <a:buChar char="•"/>
            </a:pPr>
            <a:r>
              <a:rPr lang="en-GB" sz="1800">
                <a:solidFill>
                  <a:srgbClr val="FFFF00"/>
                </a:solidFill>
                <a:latin typeface="Arial" charset="0"/>
              </a:rPr>
              <a:t>Soil adsorption/desorption	</a:t>
            </a:r>
          </a:p>
          <a:p>
            <a:pPr eaLnBrk="1" hangingPunct="1">
              <a:spcBef>
                <a:spcPct val="20000"/>
              </a:spcBef>
              <a:buFontTx/>
              <a:buChar char="•"/>
            </a:pPr>
            <a:r>
              <a:rPr lang="en-GB" sz="1800">
                <a:solidFill>
                  <a:srgbClr val="FFFF00"/>
                </a:solidFill>
                <a:latin typeface="Arial" charset="0"/>
              </a:rPr>
              <a:t>Degradation in soil </a:t>
            </a:r>
          </a:p>
          <a:p>
            <a:pPr eaLnBrk="1" hangingPunct="1">
              <a:spcBef>
                <a:spcPct val="20000"/>
              </a:spcBef>
              <a:buFontTx/>
              <a:buChar char="•"/>
            </a:pPr>
            <a:r>
              <a:rPr lang="en-GB" sz="1800">
                <a:solidFill>
                  <a:srgbClr val="FFFF00"/>
                </a:solidFill>
                <a:latin typeface="Arial" charset="0"/>
              </a:rPr>
              <a:t>Degradation in aquatic systems</a:t>
            </a:r>
          </a:p>
          <a:p>
            <a:pPr eaLnBrk="1" hangingPunct="1">
              <a:spcBef>
                <a:spcPct val="20000"/>
              </a:spcBef>
              <a:buFontTx/>
              <a:buChar char="•"/>
            </a:pPr>
            <a:r>
              <a:rPr lang="en-GB" sz="1800">
                <a:solidFill>
                  <a:srgbClr val="FFFF00"/>
                </a:solidFill>
                <a:latin typeface="Arial" charset="0"/>
              </a:rPr>
              <a:t>Photolysis (optional)	</a:t>
            </a:r>
          </a:p>
          <a:p>
            <a:pPr eaLnBrk="1" hangingPunct="1">
              <a:spcBef>
                <a:spcPct val="20000"/>
              </a:spcBef>
              <a:buFontTx/>
              <a:buChar char="•"/>
            </a:pPr>
            <a:r>
              <a:rPr lang="en-GB" sz="1800">
                <a:solidFill>
                  <a:srgbClr val="FFFF00"/>
                </a:solidFill>
                <a:latin typeface="Arial" charset="0"/>
              </a:rPr>
              <a:t>Hydrolysis (optional)</a:t>
            </a:r>
          </a:p>
          <a:p>
            <a:pPr eaLnBrk="1" hangingPunct="1">
              <a:buFontTx/>
              <a:buChar char="•"/>
            </a:pPr>
            <a:endParaRPr lang="en-US" sz="1800">
              <a:solidFill>
                <a:schemeClr val="tx1"/>
              </a:solidFill>
              <a:latin typeface="Arial" charset="0"/>
            </a:endParaRPr>
          </a:p>
        </p:txBody>
      </p:sp>
      <p:sp>
        <p:nvSpPr>
          <p:cNvPr id="232451" name="Rectangle 3"/>
          <p:cNvSpPr>
            <a:spLocks noGrp="1" noChangeArrowheads="1"/>
          </p:cNvSpPr>
          <p:nvPr>
            <p:ph type="body" idx="4294967295"/>
          </p:nvPr>
        </p:nvSpPr>
        <p:spPr>
          <a:xfrm>
            <a:off x="457200" y="1371600"/>
            <a:ext cx="3962400" cy="2743200"/>
          </a:xfrm>
          <a:solidFill>
            <a:schemeClr val="bg1"/>
          </a:solidFill>
          <a:ln w="12700">
            <a:solidFill>
              <a:schemeClr val="tx1"/>
            </a:solidFill>
          </a:ln>
        </p:spPr>
        <p:txBody>
          <a:bodyPr/>
          <a:lstStyle/>
          <a:p>
            <a:pPr marL="228600" indent="-228600" algn="ctr" eaLnBrk="1" hangingPunct="1">
              <a:buFont typeface="Wingdings" pitchFamily="2" charset="2"/>
              <a:buNone/>
              <a:defRPr/>
            </a:pPr>
            <a:r>
              <a:rPr lang="en-GB" sz="2400" dirty="0" smtClean="0">
                <a:latin typeface="Arial" charset="0"/>
              </a:rPr>
              <a:t>Physical-chemical Studies</a:t>
            </a:r>
          </a:p>
          <a:p>
            <a:pPr marL="228600" indent="-228600" eaLnBrk="1" hangingPunct="1">
              <a:spcBef>
                <a:spcPct val="0"/>
              </a:spcBef>
              <a:buFont typeface="Wingdings" pitchFamily="2" charset="2"/>
              <a:buNone/>
              <a:defRPr/>
            </a:pPr>
            <a:endParaRPr lang="en-GB" sz="1200" dirty="0" smtClean="0">
              <a:latin typeface="Arial" charset="0"/>
            </a:endParaRPr>
          </a:p>
          <a:p>
            <a:pPr marL="228600" indent="-228600" eaLnBrk="1" hangingPunct="1">
              <a:buClr>
                <a:srgbClr val="FFFF00"/>
              </a:buClr>
              <a:buFontTx/>
              <a:buChar char="•"/>
              <a:defRPr/>
            </a:pPr>
            <a:r>
              <a:rPr lang="en-GB" sz="1800" dirty="0" smtClean="0">
                <a:solidFill>
                  <a:srgbClr val="FFFF00"/>
                </a:solidFill>
                <a:effectLst/>
                <a:latin typeface="Arial" charset="0"/>
              </a:rPr>
              <a:t>Water Solubility	</a:t>
            </a:r>
          </a:p>
          <a:p>
            <a:pPr marL="228600" indent="-228600" eaLnBrk="1" hangingPunct="1">
              <a:buClr>
                <a:srgbClr val="FFFF00"/>
              </a:buClr>
              <a:buFontTx/>
              <a:buChar char="•"/>
              <a:defRPr/>
            </a:pPr>
            <a:r>
              <a:rPr lang="en-GB" sz="1800" dirty="0" smtClean="0">
                <a:solidFill>
                  <a:srgbClr val="FFFF00"/>
                </a:solidFill>
                <a:effectLst/>
                <a:latin typeface="Arial" charset="0"/>
              </a:rPr>
              <a:t>Dissociation Constant</a:t>
            </a:r>
          </a:p>
          <a:p>
            <a:pPr marL="228600" indent="-228600" eaLnBrk="1" hangingPunct="1">
              <a:buClr>
                <a:srgbClr val="FFFF00"/>
              </a:buClr>
              <a:buFontTx/>
              <a:buChar char="•"/>
              <a:defRPr/>
            </a:pPr>
            <a:r>
              <a:rPr lang="en-GB" sz="1800" dirty="0" smtClean="0">
                <a:solidFill>
                  <a:srgbClr val="FFFF00"/>
                </a:solidFill>
                <a:effectLst/>
                <a:latin typeface="Arial" charset="0"/>
              </a:rPr>
              <a:t>UV-Visible Absorption Spectrum</a:t>
            </a:r>
          </a:p>
          <a:p>
            <a:pPr marL="228600" indent="-228600" eaLnBrk="1" hangingPunct="1">
              <a:buClr>
                <a:srgbClr val="FFFF00"/>
              </a:buClr>
              <a:buFontTx/>
              <a:buChar char="•"/>
              <a:defRPr/>
            </a:pPr>
            <a:r>
              <a:rPr lang="en-GB" sz="1800" dirty="0" smtClean="0">
                <a:solidFill>
                  <a:srgbClr val="FFFF00"/>
                </a:solidFill>
                <a:effectLst/>
                <a:latin typeface="Arial" charset="0"/>
              </a:rPr>
              <a:t>Melting Temperature	</a:t>
            </a:r>
          </a:p>
          <a:p>
            <a:pPr marL="228600" indent="-228600" eaLnBrk="1" hangingPunct="1">
              <a:buClr>
                <a:srgbClr val="FFFF00"/>
              </a:buClr>
              <a:buFontTx/>
              <a:buChar char="•"/>
              <a:defRPr/>
            </a:pPr>
            <a:r>
              <a:rPr lang="en-GB" sz="1800" dirty="0" smtClean="0">
                <a:solidFill>
                  <a:srgbClr val="FFFF00"/>
                </a:solidFill>
                <a:effectLst/>
                <a:latin typeface="Arial" charset="0"/>
              </a:rPr>
              <a:t>Vapour Pressure 		</a:t>
            </a:r>
          </a:p>
          <a:p>
            <a:pPr marL="228600" indent="-228600" eaLnBrk="1" hangingPunct="1">
              <a:buClr>
                <a:srgbClr val="FFFF00"/>
              </a:buClr>
              <a:buFontTx/>
              <a:buChar char="•"/>
              <a:defRPr/>
            </a:pPr>
            <a:r>
              <a:rPr lang="en-GB" sz="1800" dirty="0" err="1" smtClean="0">
                <a:solidFill>
                  <a:srgbClr val="FFFF00"/>
                </a:solidFill>
                <a:effectLst/>
                <a:latin typeface="Arial" charset="0"/>
              </a:rPr>
              <a:t>Octanol</a:t>
            </a:r>
            <a:r>
              <a:rPr lang="en-GB" sz="1800" dirty="0" smtClean="0">
                <a:solidFill>
                  <a:srgbClr val="FFFF00"/>
                </a:solidFill>
                <a:effectLst/>
                <a:latin typeface="Arial" charset="0"/>
              </a:rPr>
              <a:t>/Water Partition </a:t>
            </a:r>
            <a:r>
              <a:rPr lang="en-GB" sz="1800" dirty="0" err="1" smtClean="0">
                <a:solidFill>
                  <a:srgbClr val="FFFF00"/>
                </a:solidFill>
                <a:effectLst/>
                <a:latin typeface="Arial" charset="0"/>
              </a:rPr>
              <a:t>Coeff</a:t>
            </a:r>
            <a:r>
              <a:rPr lang="en-GB" sz="1800" dirty="0" smtClean="0">
                <a:solidFill>
                  <a:srgbClr val="FFFF00"/>
                </a:solidFill>
                <a:effectLst/>
                <a:latin typeface="Arial" charset="0"/>
              </a:rPr>
              <a:t>.</a:t>
            </a:r>
          </a:p>
          <a:p>
            <a:pPr eaLnBrk="1" hangingPunct="1">
              <a:buClr>
                <a:schemeClr val="bg1"/>
              </a:buClr>
              <a:buFont typeface="Arial" pitchFamily="34" charset="0"/>
              <a:buChar char="•"/>
              <a:defRPr/>
            </a:pPr>
            <a:endParaRPr lang="en-GB" sz="100" dirty="0" smtClean="0">
              <a:solidFill>
                <a:schemeClr val="bg1"/>
              </a:solidFill>
              <a:effectLst/>
              <a:latin typeface="Arial" charset="0"/>
            </a:endParaRPr>
          </a:p>
          <a:p>
            <a:pPr marL="0" indent="0" eaLnBrk="1" hangingPunct="1">
              <a:buClr>
                <a:schemeClr val="bg1"/>
              </a:buClr>
              <a:buFont typeface="Arial" pitchFamily="34" charset="0"/>
              <a:buNone/>
              <a:defRPr/>
            </a:pPr>
            <a:r>
              <a:rPr lang="en-GB" sz="100" dirty="0" smtClean="0">
                <a:solidFill>
                  <a:schemeClr val="bg1"/>
                </a:solidFill>
                <a:effectLst/>
              </a:rPr>
              <a:t>Environmental Fate Studies</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Soil adsorption/desorption	</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Degradation in soil </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Degradation in aquatic systems</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Photolysis (optional)	</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Hydrolysis (optional)</a:t>
            </a:r>
          </a:p>
          <a:p>
            <a:pPr eaLnBrk="1" hangingPunct="1">
              <a:buClr>
                <a:schemeClr val="bg1"/>
              </a:buClr>
              <a:buFont typeface="Arial" pitchFamily="34" charset="0"/>
              <a:buChar char="•"/>
              <a:defRPr/>
            </a:pPr>
            <a:endParaRPr lang="en-GB" sz="100" dirty="0" smtClean="0">
              <a:solidFill>
                <a:schemeClr val="bg1"/>
              </a:solidFill>
              <a:effectLst/>
            </a:endParaRPr>
          </a:p>
          <a:p>
            <a:pPr marL="0" indent="0" eaLnBrk="1" hangingPunct="1">
              <a:buClr>
                <a:schemeClr val="bg1"/>
              </a:buClr>
              <a:buFont typeface="Arial" pitchFamily="34" charset="0"/>
              <a:buNone/>
              <a:defRPr/>
            </a:pPr>
            <a:r>
              <a:rPr lang="en-GB" sz="100" dirty="0" smtClean="0">
                <a:solidFill>
                  <a:schemeClr val="bg1"/>
                </a:solidFill>
                <a:effectLst/>
              </a:rPr>
              <a:t>Aquatic Effects Studies</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Algae growth inhibition</a:t>
            </a:r>
            <a:endParaRPr lang="en-US" sz="100" dirty="0" smtClean="0">
              <a:solidFill>
                <a:schemeClr val="bg1"/>
              </a:solidFill>
              <a:effectLst/>
            </a:endParaRPr>
          </a:p>
          <a:p>
            <a:pPr eaLnBrk="1" hangingPunct="1">
              <a:buClr>
                <a:schemeClr val="bg1"/>
              </a:buClr>
              <a:buFont typeface="Arial" pitchFamily="34" charset="0"/>
              <a:buChar char="•"/>
              <a:defRPr/>
            </a:pPr>
            <a:r>
              <a:rPr lang="en-GB" sz="100" i="1" dirty="0" smtClean="0">
                <a:solidFill>
                  <a:schemeClr val="bg1"/>
                </a:solidFill>
                <a:effectLst/>
              </a:rPr>
              <a:t>Daphnia </a:t>
            </a:r>
            <a:r>
              <a:rPr lang="en-GB" sz="100" dirty="0" smtClean="0">
                <a:solidFill>
                  <a:schemeClr val="bg1"/>
                </a:solidFill>
                <a:effectLst/>
              </a:rPr>
              <a:t>acute immobilization</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Fish acute toxicity</a:t>
            </a:r>
            <a:endParaRPr lang="en-US" sz="100" dirty="0" smtClean="0">
              <a:solidFill>
                <a:schemeClr val="bg1"/>
              </a:solidFill>
              <a:effectLst/>
            </a:endParaRPr>
          </a:p>
          <a:p>
            <a:pPr eaLnBrk="1" hangingPunct="1">
              <a:buClr>
                <a:schemeClr val="bg1"/>
              </a:buClr>
              <a:buFont typeface="Arial" pitchFamily="34" charset="0"/>
              <a:buChar char="•"/>
              <a:defRPr/>
            </a:pPr>
            <a:r>
              <a:rPr lang="en-US" sz="100" dirty="0" smtClean="0">
                <a:solidFill>
                  <a:schemeClr val="bg1"/>
                </a:solidFill>
                <a:effectLst/>
              </a:rPr>
              <a:t>Includes testing of saltwater species if relevant for drug use</a:t>
            </a:r>
          </a:p>
          <a:p>
            <a:pPr eaLnBrk="1" hangingPunct="1">
              <a:buClr>
                <a:schemeClr val="bg1"/>
              </a:buClr>
              <a:buFont typeface="Arial" pitchFamily="34" charset="0"/>
              <a:buChar char="•"/>
              <a:defRPr/>
            </a:pPr>
            <a:endParaRPr lang="en-US" sz="100" dirty="0" smtClean="0">
              <a:solidFill>
                <a:schemeClr val="bg1"/>
              </a:solidFill>
              <a:effectLst/>
            </a:endParaRPr>
          </a:p>
          <a:p>
            <a:pPr marL="0" indent="0" eaLnBrk="1" hangingPunct="1">
              <a:buClr>
                <a:schemeClr val="bg1"/>
              </a:buClr>
              <a:buFont typeface="Arial" pitchFamily="34" charset="0"/>
              <a:buNone/>
              <a:defRPr/>
            </a:pPr>
            <a:r>
              <a:rPr lang="en-GB" sz="100" dirty="0" smtClean="0">
                <a:solidFill>
                  <a:schemeClr val="bg1"/>
                </a:solidFill>
                <a:effectLst/>
              </a:rPr>
              <a:t>Terrestrial Effects Studies</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Microorganisms (N transformation)</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Terrestrial plants growth</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Earthworm </a:t>
            </a:r>
            <a:r>
              <a:rPr lang="en-GB" sz="100" dirty="0" err="1" smtClean="0">
                <a:solidFill>
                  <a:schemeClr val="bg1"/>
                </a:solidFill>
                <a:effectLst/>
              </a:rPr>
              <a:t>subacute</a:t>
            </a:r>
            <a:r>
              <a:rPr lang="en-GB" sz="100" dirty="0" smtClean="0">
                <a:solidFill>
                  <a:schemeClr val="bg1"/>
                </a:solidFill>
                <a:effectLst/>
              </a:rPr>
              <a:t>/reproduction</a:t>
            </a:r>
            <a:endParaRPr lang="en-US" sz="100" dirty="0" smtClean="0">
              <a:solidFill>
                <a:schemeClr val="bg1"/>
              </a:solidFill>
              <a:effectLst/>
            </a:endParaRPr>
          </a:p>
          <a:p>
            <a:pPr eaLnBrk="1" hangingPunct="1">
              <a:buClr>
                <a:schemeClr val="bg1"/>
              </a:buClr>
              <a:buFont typeface="Arial" pitchFamily="34" charset="0"/>
              <a:buChar char="•"/>
              <a:defRPr/>
            </a:pPr>
            <a:r>
              <a:rPr lang="en-GB" sz="100" dirty="0" smtClean="0">
                <a:solidFill>
                  <a:schemeClr val="bg1"/>
                </a:solidFill>
                <a:effectLst/>
              </a:rPr>
              <a:t>Dung fly and beetle larvae (for certain </a:t>
            </a:r>
            <a:r>
              <a:rPr lang="en-GB" sz="100" dirty="0" err="1" smtClean="0">
                <a:solidFill>
                  <a:schemeClr val="bg1"/>
                </a:solidFill>
                <a:effectLst/>
              </a:rPr>
              <a:t>ectoparasiticides</a:t>
            </a:r>
            <a:r>
              <a:rPr lang="en-GB" sz="100" dirty="0" smtClean="0">
                <a:solidFill>
                  <a:schemeClr val="bg1"/>
                </a:solidFill>
                <a:effectLst/>
              </a:rPr>
              <a:t>)</a:t>
            </a:r>
            <a:endParaRPr lang="en-US" sz="100" dirty="0" smtClean="0">
              <a:solidFill>
                <a:schemeClr val="bg1"/>
              </a:solidFill>
              <a:effectLst/>
            </a:endParaRPr>
          </a:p>
        </p:txBody>
      </p:sp>
      <p:pic>
        <p:nvPicPr>
          <p:cNvPr id="21511" name="Picture 7" descr="Decorative diagram of a stoppered fla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828800"/>
            <a:ext cx="641350" cy="833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2450" name="Rectangle 2"/>
          <p:cNvSpPr>
            <a:spLocks noGrp="1" noChangeArrowheads="1"/>
          </p:cNvSpPr>
          <p:nvPr>
            <p:ph type="title" idx="4294967295"/>
          </p:nvPr>
        </p:nvSpPr>
        <p:spPr>
          <a:xfrm>
            <a:off x="457200" y="304800"/>
            <a:ext cx="8229600" cy="1143000"/>
          </a:xfrm>
        </p:spPr>
        <p:txBody>
          <a:bodyPr/>
          <a:lstStyle/>
          <a:p>
            <a:pPr eaLnBrk="1" hangingPunct="1">
              <a:defRPr/>
            </a:pPr>
            <a:r>
              <a:rPr lang="en-GB" sz="4000" dirty="0" smtClean="0"/>
              <a:t>TIER A Studies</a:t>
            </a:r>
            <a:endParaRPr lang="en-US" sz="4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304800" y="1752600"/>
            <a:ext cx="8610600" cy="4495800"/>
          </a:xfrm>
        </p:spPr>
        <p:txBody>
          <a:bodyPr/>
          <a:lstStyle/>
          <a:p>
            <a:pPr eaLnBrk="1" hangingPunct="1">
              <a:lnSpc>
                <a:spcPct val="90000"/>
              </a:lnSpc>
              <a:defRPr/>
            </a:pPr>
            <a:r>
              <a:rPr lang="en-US" dirty="0" smtClean="0">
                <a:latin typeface="Arial" charset="0"/>
              </a:rPr>
              <a:t>Development of international guidelines</a:t>
            </a:r>
          </a:p>
          <a:p>
            <a:pPr eaLnBrk="1" hangingPunct="1">
              <a:lnSpc>
                <a:spcPct val="90000"/>
              </a:lnSpc>
              <a:defRPr/>
            </a:pPr>
            <a:r>
              <a:rPr lang="en-US" dirty="0" smtClean="0">
                <a:latin typeface="Arial" charset="0"/>
              </a:rPr>
              <a:t>Phase I: Exposure-based screening </a:t>
            </a:r>
          </a:p>
          <a:p>
            <a:pPr eaLnBrk="1" hangingPunct="1">
              <a:lnSpc>
                <a:spcPct val="90000"/>
              </a:lnSpc>
              <a:defRPr/>
            </a:pPr>
            <a:r>
              <a:rPr lang="en-US" dirty="0" smtClean="0">
                <a:latin typeface="Arial" charset="0"/>
              </a:rPr>
              <a:t>Phase II: Quantitative risk assessment </a:t>
            </a:r>
          </a:p>
          <a:p>
            <a:pPr eaLnBrk="1" hangingPunct="1">
              <a:lnSpc>
                <a:spcPct val="90000"/>
              </a:lnSpc>
              <a:defRPr/>
            </a:pPr>
            <a:r>
              <a:rPr lang="en-US" dirty="0" smtClean="0">
                <a:latin typeface="Arial" charset="0"/>
              </a:rPr>
              <a:t>Underlying principles and science</a:t>
            </a:r>
          </a:p>
          <a:p>
            <a:pPr eaLnBrk="1" hangingPunct="1">
              <a:lnSpc>
                <a:spcPct val="90000"/>
              </a:lnSpc>
              <a:defRPr/>
            </a:pPr>
            <a:r>
              <a:rPr lang="en-US" dirty="0" smtClean="0">
                <a:latin typeface="Arial" charset="0"/>
              </a:rPr>
              <a:t>Basic testing requirements</a:t>
            </a:r>
          </a:p>
          <a:p>
            <a:pPr eaLnBrk="1" hangingPunct="1">
              <a:lnSpc>
                <a:spcPct val="90000"/>
              </a:lnSpc>
              <a:defRPr/>
            </a:pPr>
            <a:r>
              <a:rPr lang="en-US" dirty="0" smtClean="0">
                <a:latin typeface="Arial" charset="0"/>
              </a:rPr>
              <a:t>Risk assessment and risk characterization </a:t>
            </a:r>
          </a:p>
          <a:p>
            <a:pPr eaLnBrk="1" hangingPunct="1">
              <a:lnSpc>
                <a:spcPct val="90000"/>
              </a:lnSpc>
              <a:defRPr/>
            </a:pPr>
            <a:r>
              <a:rPr lang="en-US" dirty="0" smtClean="0">
                <a:latin typeface="Arial" charset="0"/>
              </a:rPr>
              <a:t>U.S. legal mandate (NEPA)</a:t>
            </a:r>
          </a:p>
          <a:p>
            <a:pPr eaLnBrk="1" hangingPunct="1">
              <a:lnSpc>
                <a:spcPct val="90000"/>
              </a:lnSpc>
              <a:defRPr/>
            </a:pPr>
            <a:r>
              <a:rPr lang="en-US" dirty="0" smtClean="0">
                <a:latin typeface="Arial" charset="0"/>
              </a:rPr>
              <a:t>FDA’s regulatory tools and processes</a:t>
            </a:r>
          </a:p>
        </p:txBody>
      </p:sp>
      <p:sp>
        <p:nvSpPr>
          <p:cNvPr id="113666" name="Rectangle 2"/>
          <p:cNvSpPr>
            <a:spLocks noGrp="1" noChangeArrowheads="1"/>
          </p:cNvSpPr>
          <p:nvPr>
            <p:ph type="title"/>
          </p:nvPr>
        </p:nvSpPr>
        <p:spPr/>
        <p:txBody>
          <a:bodyPr/>
          <a:lstStyle/>
          <a:p>
            <a:pPr eaLnBrk="1" hangingPunct="1">
              <a:defRPr/>
            </a:pPr>
            <a:r>
              <a:rPr lang="en-US" dirty="0" smtClean="0">
                <a:latin typeface="Arial" charset="0"/>
              </a:rPr>
              <a:t>Presentation 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381000" y="3810000"/>
            <a:ext cx="4876800" cy="2392363"/>
          </a:xfrm>
          <a:prstGeom prst="rect">
            <a:avLst/>
          </a:prstGeom>
          <a:solidFill>
            <a:schemeClr val="bg1"/>
          </a:solidFill>
          <a:ln w="12700" algn="ctr">
            <a:solidFill>
              <a:schemeClr val="tx1"/>
            </a:solidFill>
            <a:miter lim="800000"/>
            <a:headEnd/>
            <a:tailEnd/>
          </a:ln>
        </p:spPr>
        <p:txBody>
          <a:bodyPr lIns="90488" tIns="44450" rIns="90488" bIns="44450">
            <a:spAutoFit/>
          </a:bodyPr>
          <a:lstStyle>
            <a:lvl1pPr marL="2286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spcBef>
                <a:spcPct val="50000"/>
              </a:spcBef>
            </a:pPr>
            <a:r>
              <a:rPr lang="en-US">
                <a:solidFill>
                  <a:schemeClr val="tx1"/>
                </a:solidFill>
                <a:latin typeface="Arial" charset="0"/>
              </a:rPr>
              <a:t>Aquatic Effects Studies</a:t>
            </a:r>
          </a:p>
          <a:p>
            <a:pPr eaLnBrk="1" hangingPunct="1">
              <a:spcBef>
                <a:spcPct val="50000"/>
              </a:spcBef>
              <a:buFontTx/>
              <a:buChar char="•"/>
            </a:pPr>
            <a:r>
              <a:rPr lang="en-US" sz="1800" b="1" i="1">
                <a:solidFill>
                  <a:srgbClr val="FFFF00"/>
                </a:solidFill>
                <a:latin typeface="Arial" charset="0"/>
              </a:rPr>
              <a:t>Daphnia</a:t>
            </a:r>
            <a:r>
              <a:rPr lang="en-US" sz="1800" b="1">
                <a:solidFill>
                  <a:srgbClr val="FFFF00"/>
                </a:solidFill>
                <a:latin typeface="Arial" charset="0"/>
              </a:rPr>
              <a:t> or crustacean reproduction</a:t>
            </a:r>
          </a:p>
          <a:p>
            <a:pPr eaLnBrk="1" hangingPunct="1">
              <a:spcBef>
                <a:spcPct val="50000"/>
              </a:spcBef>
              <a:buFontTx/>
              <a:buChar char="•"/>
            </a:pPr>
            <a:r>
              <a:rPr lang="en-US" sz="1800" b="1">
                <a:solidFill>
                  <a:srgbClr val="FFFF00"/>
                </a:solidFill>
                <a:latin typeface="Arial" charset="0"/>
              </a:rPr>
              <a:t>Fish, early-life stage</a:t>
            </a:r>
          </a:p>
          <a:p>
            <a:pPr eaLnBrk="1" hangingPunct="1">
              <a:spcBef>
                <a:spcPct val="50000"/>
              </a:spcBef>
              <a:buFontTx/>
              <a:buChar char="•"/>
            </a:pPr>
            <a:r>
              <a:rPr lang="en-US" sz="1800" b="1">
                <a:solidFill>
                  <a:srgbClr val="FFFF00"/>
                </a:solidFill>
                <a:latin typeface="Arial" charset="0"/>
              </a:rPr>
              <a:t>Sediment invertebrate toxicity</a:t>
            </a:r>
          </a:p>
          <a:p>
            <a:pPr eaLnBrk="1" hangingPunct="1">
              <a:spcBef>
                <a:spcPct val="50000"/>
              </a:spcBef>
            </a:pPr>
            <a:r>
              <a:rPr lang="en-US" sz="1800" b="1">
                <a:solidFill>
                  <a:schemeClr val="tx1"/>
                </a:solidFill>
                <a:latin typeface="Arial" charset="0"/>
              </a:rPr>
              <a:t>Includes testing of saltwater species if relevant to drug use/disposal pattern</a:t>
            </a:r>
            <a:r>
              <a:rPr lang="en-US" sz="1800" b="1">
                <a:solidFill>
                  <a:srgbClr val="FFFF00"/>
                </a:solidFill>
                <a:latin typeface="Arial" charset="0"/>
              </a:rPr>
              <a:t> </a:t>
            </a:r>
          </a:p>
        </p:txBody>
      </p:sp>
      <p:sp>
        <p:nvSpPr>
          <p:cNvPr id="22535" name="Text Box 7"/>
          <p:cNvSpPr txBox="1">
            <a:spLocks noChangeArrowheads="1"/>
          </p:cNvSpPr>
          <p:nvPr/>
        </p:nvSpPr>
        <p:spPr bwMode="auto">
          <a:xfrm>
            <a:off x="381000" y="3810000"/>
            <a:ext cx="4876800" cy="2392363"/>
          </a:xfrm>
          <a:prstGeom prst="rect">
            <a:avLst/>
          </a:prstGeom>
          <a:solidFill>
            <a:schemeClr val="bg1"/>
          </a:solidFill>
          <a:ln w="12700" algn="ctr">
            <a:solidFill>
              <a:schemeClr val="tx1"/>
            </a:solidFill>
            <a:miter lim="800000"/>
            <a:headEnd/>
            <a:tailEnd/>
          </a:ln>
        </p:spPr>
        <p:txBody>
          <a:bodyPr lIns="90488" tIns="44450" rIns="90488" bIns="44450">
            <a:spAutoFit/>
          </a:bodyPr>
          <a:lstStyle>
            <a:lvl1pPr marL="2286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spcBef>
                <a:spcPct val="50000"/>
              </a:spcBef>
            </a:pPr>
            <a:r>
              <a:rPr lang="en-US">
                <a:solidFill>
                  <a:schemeClr val="tx1"/>
                </a:solidFill>
                <a:latin typeface="Arial" charset="0"/>
              </a:rPr>
              <a:t>Aquatic Effects Studies</a:t>
            </a:r>
          </a:p>
          <a:p>
            <a:pPr eaLnBrk="1" hangingPunct="1">
              <a:spcBef>
                <a:spcPct val="50000"/>
              </a:spcBef>
              <a:buFontTx/>
              <a:buChar char="•"/>
            </a:pPr>
            <a:r>
              <a:rPr lang="en-US" sz="1800" b="1" i="1">
                <a:solidFill>
                  <a:srgbClr val="FFFF00"/>
                </a:solidFill>
                <a:latin typeface="Arial" charset="0"/>
              </a:rPr>
              <a:t>Daphnia</a:t>
            </a:r>
            <a:r>
              <a:rPr lang="en-US" sz="1800" b="1">
                <a:solidFill>
                  <a:srgbClr val="FFFF00"/>
                </a:solidFill>
                <a:latin typeface="Arial" charset="0"/>
              </a:rPr>
              <a:t> or crustacean reproduction</a:t>
            </a:r>
          </a:p>
          <a:p>
            <a:pPr eaLnBrk="1" hangingPunct="1">
              <a:spcBef>
                <a:spcPct val="50000"/>
              </a:spcBef>
              <a:buFontTx/>
              <a:buChar char="•"/>
            </a:pPr>
            <a:r>
              <a:rPr lang="en-US" sz="1800" b="1">
                <a:solidFill>
                  <a:srgbClr val="FFFF00"/>
                </a:solidFill>
                <a:latin typeface="Arial" charset="0"/>
              </a:rPr>
              <a:t>Fish, early-life stage toxicity</a:t>
            </a:r>
          </a:p>
          <a:p>
            <a:pPr eaLnBrk="1" hangingPunct="1">
              <a:spcBef>
                <a:spcPct val="50000"/>
              </a:spcBef>
              <a:buFontTx/>
              <a:buChar char="•"/>
            </a:pPr>
            <a:r>
              <a:rPr lang="en-US" sz="1800" b="1">
                <a:solidFill>
                  <a:srgbClr val="FFFF00"/>
                </a:solidFill>
                <a:latin typeface="Arial" charset="0"/>
              </a:rPr>
              <a:t>Sediment invertebrate toxicity</a:t>
            </a:r>
          </a:p>
          <a:p>
            <a:pPr eaLnBrk="1" hangingPunct="1">
              <a:spcBef>
                <a:spcPct val="50000"/>
              </a:spcBef>
            </a:pPr>
            <a:r>
              <a:rPr lang="en-US" sz="1800" b="1">
                <a:solidFill>
                  <a:schemeClr val="tx1"/>
                </a:solidFill>
                <a:latin typeface="Arial" charset="0"/>
              </a:rPr>
              <a:t>Includes testing of saltwater species if relevant to drug use/disposal pattern</a:t>
            </a:r>
            <a:r>
              <a:rPr lang="en-US" sz="1800" b="1">
                <a:solidFill>
                  <a:srgbClr val="FFFF00"/>
                </a:solidFill>
                <a:latin typeface="Arial" charset="0"/>
              </a:rPr>
              <a:t> </a:t>
            </a:r>
          </a:p>
        </p:txBody>
      </p:sp>
      <p:sp>
        <p:nvSpPr>
          <p:cNvPr id="22532" name="Text Box 4"/>
          <p:cNvSpPr txBox="1">
            <a:spLocks noChangeArrowheads="1"/>
          </p:cNvSpPr>
          <p:nvPr/>
        </p:nvSpPr>
        <p:spPr bwMode="auto">
          <a:xfrm>
            <a:off x="5486400" y="1371600"/>
            <a:ext cx="3124200" cy="1244600"/>
          </a:xfrm>
          <a:prstGeom prst="rect">
            <a:avLst/>
          </a:prstGeom>
          <a:solidFill>
            <a:schemeClr val="bg1"/>
          </a:solidFill>
          <a:ln w="12700" algn="ctr">
            <a:solidFill>
              <a:schemeClr val="tx1"/>
            </a:solidFill>
            <a:miter lim="800000"/>
            <a:headEnd/>
            <a:tailEnd/>
          </a:ln>
        </p:spPr>
        <p:txBody>
          <a:bodyPr lIns="90488" tIns="44450" rIns="90488" bIns="44450">
            <a:spAutoFit/>
          </a:bodyPr>
          <a:lstStyle>
            <a:lvl1pPr marL="2286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spcBef>
                <a:spcPct val="50000"/>
              </a:spcBef>
            </a:pPr>
            <a:r>
              <a:rPr lang="en-US">
                <a:solidFill>
                  <a:schemeClr val="tx1"/>
                </a:solidFill>
                <a:latin typeface="Arial" charset="0"/>
              </a:rPr>
              <a:t>Environmental Fate Study</a:t>
            </a:r>
          </a:p>
          <a:p>
            <a:pPr algn="ctr" eaLnBrk="1" hangingPunct="1">
              <a:spcBef>
                <a:spcPct val="50000"/>
              </a:spcBef>
              <a:buFontTx/>
              <a:buChar char="•"/>
            </a:pPr>
            <a:r>
              <a:rPr lang="en-US" sz="1800" b="1">
                <a:solidFill>
                  <a:srgbClr val="FFFF00"/>
                </a:solidFill>
                <a:latin typeface="Arial" charset="0"/>
              </a:rPr>
              <a:t>Bioconcentration in fish</a:t>
            </a:r>
          </a:p>
        </p:txBody>
      </p:sp>
      <p:sp>
        <p:nvSpPr>
          <p:cNvPr id="22534" name="Text Box 6"/>
          <p:cNvSpPr txBox="1">
            <a:spLocks noChangeArrowheads="1"/>
          </p:cNvSpPr>
          <p:nvPr/>
        </p:nvSpPr>
        <p:spPr bwMode="auto">
          <a:xfrm>
            <a:off x="381000" y="1371600"/>
            <a:ext cx="4876800" cy="2254250"/>
          </a:xfrm>
          <a:prstGeom prst="rect">
            <a:avLst/>
          </a:prstGeom>
          <a:solidFill>
            <a:schemeClr val="bg1"/>
          </a:solidFill>
          <a:ln w="12700" algn="ctr">
            <a:solidFill>
              <a:schemeClr val="tx1"/>
            </a:solidFill>
            <a:miter lim="800000"/>
            <a:headEnd/>
            <a:tailEnd/>
          </a:ln>
        </p:spPr>
        <p:txBody>
          <a:bodyPr lIns="90488" tIns="44450" rIns="90488" bIns="44450">
            <a:spAutoFit/>
          </a:bodyPr>
          <a:lstStyle>
            <a:lvl1pPr marL="228600" indent="-228600">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spcBef>
                <a:spcPct val="50000"/>
              </a:spcBef>
            </a:pPr>
            <a:r>
              <a:rPr lang="en-US">
                <a:solidFill>
                  <a:schemeClr val="tx1"/>
                </a:solidFill>
                <a:latin typeface="Arial" charset="0"/>
              </a:rPr>
              <a:t>Terrestrial Effects Studies</a:t>
            </a:r>
          </a:p>
          <a:p>
            <a:pPr eaLnBrk="1" hangingPunct="1">
              <a:spcBef>
                <a:spcPct val="50000"/>
              </a:spcBef>
              <a:buFontTx/>
              <a:buChar char="•"/>
            </a:pPr>
            <a:r>
              <a:rPr lang="en-US" sz="1800" b="1">
                <a:solidFill>
                  <a:srgbClr val="FFFF00"/>
                </a:solidFill>
                <a:latin typeface="Arial" charset="0"/>
              </a:rPr>
              <a:t>Earthworm chronic</a:t>
            </a:r>
          </a:p>
          <a:p>
            <a:pPr eaLnBrk="1" hangingPunct="1">
              <a:spcBef>
                <a:spcPct val="50000"/>
              </a:spcBef>
              <a:buFontTx/>
              <a:buChar char="•"/>
            </a:pPr>
            <a:r>
              <a:rPr lang="en-US" sz="1800" b="1">
                <a:solidFill>
                  <a:srgbClr val="FFFF00"/>
                </a:solidFill>
                <a:latin typeface="Arial" charset="0"/>
              </a:rPr>
              <a:t>Terrestrial plants growth – 2 additional species + sensitive spp. from Tier A</a:t>
            </a:r>
          </a:p>
          <a:p>
            <a:pPr eaLnBrk="1" hangingPunct="1">
              <a:spcBef>
                <a:spcPct val="50000"/>
              </a:spcBef>
              <a:buFontTx/>
              <a:buChar char="•"/>
            </a:pPr>
            <a:r>
              <a:rPr lang="en-US" sz="1800" b="1">
                <a:solidFill>
                  <a:srgbClr val="FFFF00"/>
                </a:solidFill>
                <a:latin typeface="Arial" charset="0"/>
              </a:rPr>
              <a:t>Nitrogen fixation - extension of Tier A study for an additional 100 days</a:t>
            </a:r>
          </a:p>
        </p:txBody>
      </p:sp>
      <p:sp>
        <p:nvSpPr>
          <p:cNvPr id="235522" name="Rectangle 2"/>
          <p:cNvSpPr>
            <a:spLocks noGrp="1" noChangeArrowheads="1"/>
          </p:cNvSpPr>
          <p:nvPr>
            <p:ph type="title"/>
          </p:nvPr>
        </p:nvSpPr>
        <p:spPr/>
        <p:txBody>
          <a:bodyPr/>
          <a:lstStyle/>
          <a:p>
            <a:pPr eaLnBrk="1" hangingPunct="1">
              <a:defRPr/>
            </a:pPr>
            <a:r>
              <a:rPr lang="en-US" sz="4000" dirty="0" smtClean="0">
                <a:latin typeface="Arial" charset="0"/>
              </a:rPr>
              <a:t>Tier B Studies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descr="Diagram showing how a risk quotient (RQ) is calculated by dividing the exposure level (PEC) by the no effect level (PNEC). "/>
          <p:cNvSpPr>
            <a:spLocks noGrp="1" noChangeArrowheads="1"/>
          </p:cNvSpPr>
          <p:nvPr>
            <p:ph type="body" idx="1"/>
          </p:nvPr>
        </p:nvSpPr>
        <p:spPr>
          <a:xfrm>
            <a:off x="457200" y="1371600"/>
            <a:ext cx="8229600" cy="5105400"/>
          </a:xfrm>
        </p:spPr>
        <p:txBody>
          <a:bodyPr/>
          <a:lstStyle/>
          <a:p>
            <a:pPr eaLnBrk="1" hangingPunct="1">
              <a:lnSpc>
                <a:spcPct val="80000"/>
              </a:lnSpc>
            </a:pPr>
            <a:r>
              <a:rPr lang="en-US" sz="2400" smtClean="0">
                <a:effectLst/>
              </a:rPr>
              <a:t>Risk screening based on a risk quotient (RQ)</a:t>
            </a:r>
          </a:p>
          <a:p>
            <a:pPr eaLnBrk="1" hangingPunct="1">
              <a:lnSpc>
                <a:spcPct val="80000"/>
              </a:lnSpc>
              <a:buFont typeface="Wingdings" pitchFamily="2" charset="2"/>
              <a:buNone/>
            </a:pPr>
            <a:endParaRPr lang="en-US" sz="2400" smtClean="0">
              <a:effectLst/>
            </a:endParaRPr>
          </a:p>
          <a:p>
            <a:pPr eaLnBrk="1" hangingPunct="1">
              <a:lnSpc>
                <a:spcPct val="80000"/>
              </a:lnSpc>
            </a:pPr>
            <a:endParaRPr lang="en-US" sz="1800" smtClean="0">
              <a:effectLst/>
            </a:endParaRPr>
          </a:p>
          <a:p>
            <a:pPr eaLnBrk="1" hangingPunct="1">
              <a:lnSpc>
                <a:spcPct val="80000"/>
              </a:lnSpc>
            </a:pPr>
            <a:endParaRPr lang="en-US" sz="1800" smtClean="0">
              <a:effectLst/>
            </a:endParaRPr>
          </a:p>
          <a:p>
            <a:pPr eaLnBrk="1" hangingPunct="1">
              <a:lnSpc>
                <a:spcPct val="80000"/>
              </a:lnSpc>
            </a:pPr>
            <a:endParaRPr lang="en-US" sz="1800" smtClean="0">
              <a:effectLst/>
            </a:endParaRPr>
          </a:p>
          <a:p>
            <a:pPr eaLnBrk="1" hangingPunct="1">
              <a:lnSpc>
                <a:spcPct val="80000"/>
              </a:lnSpc>
            </a:pPr>
            <a:endParaRPr lang="en-US" sz="1800" smtClean="0">
              <a:effectLst/>
            </a:endParaRPr>
          </a:p>
          <a:p>
            <a:pPr eaLnBrk="1" hangingPunct="1">
              <a:lnSpc>
                <a:spcPct val="80000"/>
              </a:lnSpc>
            </a:pPr>
            <a:endParaRPr lang="en-US" sz="1800" smtClean="0">
              <a:effectLst/>
            </a:endParaRPr>
          </a:p>
          <a:p>
            <a:pPr eaLnBrk="1" hangingPunct="1">
              <a:lnSpc>
                <a:spcPct val="80000"/>
              </a:lnSpc>
            </a:pPr>
            <a:endParaRPr lang="en-US" sz="1800" smtClean="0">
              <a:effectLst/>
            </a:endParaRPr>
          </a:p>
          <a:p>
            <a:pPr eaLnBrk="1" hangingPunct="1">
              <a:lnSpc>
                <a:spcPct val="80000"/>
              </a:lnSpc>
            </a:pPr>
            <a:r>
              <a:rPr lang="en-US" sz="2400" smtClean="0">
                <a:solidFill>
                  <a:schemeClr val="hlink"/>
                </a:solidFill>
                <a:effectLst/>
              </a:rPr>
              <a:t>PEC</a:t>
            </a:r>
            <a:r>
              <a:rPr lang="en-US" sz="2400" smtClean="0">
                <a:effectLst/>
              </a:rPr>
              <a:t> = Predicted Environmental Concentration</a:t>
            </a:r>
          </a:p>
          <a:p>
            <a:pPr eaLnBrk="1" hangingPunct="1">
              <a:lnSpc>
                <a:spcPct val="80000"/>
              </a:lnSpc>
            </a:pPr>
            <a:r>
              <a:rPr lang="en-US" sz="2400" smtClean="0">
                <a:solidFill>
                  <a:schemeClr val="hlink"/>
                </a:solidFill>
                <a:effectLst/>
              </a:rPr>
              <a:t>PNEC</a:t>
            </a:r>
            <a:r>
              <a:rPr lang="en-US" sz="2400" smtClean="0">
                <a:effectLst/>
              </a:rPr>
              <a:t> = Predicted No Effect Concentration</a:t>
            </a:r>
          </a:p>
          <a:p>
            <a:pPr lvl="1" eaLnBrk="1" hangingPunct="1">
              <a:lnSpc>
                <a:spcPct val="80000"/>
              </a:lnSpc>
              <a:buFontTx/>
              <a:buChar char="•"/>
            </a:pPr>
            <a:r>
              <a:rPr lang="en-US" sz="2000" smtClean="0">
                <a:effectLst/>
              </a:rPr>
              <a:t>PNEC = Effects endpoint ÷ Assessment Factor (AF)</a:t>
            </a:r>
          </a:p>
          <a:p>
            <a:pPr marL="1257300" lvl="2" indent="-342900" eaLnBrk="1" hangingPunct="1">
              <a:lnSpc>
                <a:spcPct val="80000"/>
              </a:lnSpc>
              <a:buClr>
                <a:schemeClr val="tx1"/>
              </a:buClr>
              <a:buFont typeface="Wingdings" pitchFamily="2" charset="2"/>
              <a:buChar char="Ø"/>
            </a:pPr>
            <a:r>
              <a:rPr lang="en-US" sz="2000" smtClean="0">
                <a:effectLst/>
              </a:rPr>
              <a:t>Lab to field extrapolation</a:t>
            </a:r>
          </a:p>
          <a:p>
            <a:pPr marL="1257300" lvl="2" indent="-342900" eaLnBrk="1" hangingPunct="1">
              <a:lnSpc>
                <a:spcPct val="80000"/>
              </a:lnSpc>
              <a:buClr>
                <a:schemeClr val="tx1"/>
              </a:buClr>
              <a:buFont typeface="Wingdings" pitchFamily="2" charset="2"/>
              <a:buChar char="Ø"/>
            </a:pPr>
            <a:r>
              <a:rPr lang="en-US" sz="2000" smtClean="0">
                <a:effectLst/>
              </a:rPr>
              <a:t>Interspecies and intraspecies differences in sensitivity</a:t>
            </a:r>
          </a:p>
          <a:p>
            <a:pPr marL="1257300" lvl="2" indent="-342900" eaLnBrk="1" hangingPunct="1">
              <a:lnSpc>
                <a:spcPct val="80000"/>
              </a:lnSpc>
              <a:buClr>
                <a:schemeClr val="tx1"/>
              </a:buClr>
              <a:buFont typeface="Wingdings" pitchFamily="2" charset="2"/>
              <a:buChar char="Ø"/>
            </a:pPr>
            <a:r>
              <a:rPr lang="en-US" sz="2000" smtClean="0">
                <a:effectLst/>
              </a:rPr>
              <a:t>Acute to chronic extrapolation</a:t>
            </a:r>
          </a:p>
          <a:p>
            <a:pPr>
              <a:lnSpc>
                <a:spcPct val="80000"/>
              </a:lnSpc>
              <a:spcBef>
                <a:spcPts val="600"/>
              </a:spcBef>
              <a:buClr>
                <a:schemeClr val="tx2"/>
              </a:buClr>
              <a:buSzPct val="75000"/>
              <a:buFont typeface="Wingdings" pitchFamily="2" charset="2"/>
              <a:buNone/>
            </a:pPr>
            <a:endParaRPr lang="en-US" sz="2000" smtClean="0">
              <a:effectLst/>
            </a:endParaRPr>
          </a:p>
          <a:p>
            <a:pPr>
              <a:lnSpc>
                <a:spcPct val="80000"/>
              </a:lnSpc>
              <a:spcBef>
                <a:spcPts val="600"/>
              </a:spcBef>
              <a:buClr>
                <a:schemeClr val="tx2"/>
              </a:buClr>
              <a:buSzPct val="75000"/>
              <a:buFont typeface="Wingdings" pitchFamily="2" charset="2"/>
              <a:buNone/>
            </a:pPr>
            <a:r>
              <a:rPr lang="en-US" sz="2600" smtClean="0">
                <a:solidFill>
                  <a:schemeClr val="hlink"/>
                </a:solidFill>
                <a:effectLst/>
              </a:rPr>
              <a:t>If RQ &lt; 1 = Unlikely Risk; If </a:t>
            </a:r>
            <a:r>
              <a:rPr lang="en-US" sz="2400" smtClean="0">
                <a:solidFill>
                  <a:schemeClr val="hlink"/>
                </a:solidFill>
                <a:effectLst/>
              </a:rPr>
              <a:t>≥ </a:t>
            </a:r>
            <a:r>
              <a:rPr lang="en-US" sz="2600" smtClean="0">
                <a:solidFill>
                  <a:schemeClr val="hlink"/>
                </a:solidFill>
                <a:effectLst/>
              </a:rPr>
              <a:t>1 proceed to next tier</a:t>
            </a:r>
          </a:p>
        </p:txBody>
      </p:sp>
      <p:sp>
        <p:nvSpPr>
          <p:cNvPr id="23556" name="Rectangle 4" descr="rq=pec/pnec"/>
          <p:cNvSpPr>
            <a:spLocks noChangeArrowheads="1"/>
          </p:cNvSpPr>
          <p:nvPr/>
        </p:nvSpPr>
        <p:spPr bwMode="auto">
          <a:xfrm>
            <a:off x="2971800" y="2667000"/>
            <a:ext cx="249237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nvGrpSpPr>
          <p:cNvPr id="2" name="Group 1" descr="risk characterization chart"/>
          <p:cNvGrpSpPr/>
          <p:nvPr/>
        </p:nvGrpSpPr>
        <p:grpSpPr>
          <a:xfrm>
            <a:off x="555625" y="2057400"/>
            <a:ext cx="7750175" cy="1460500"/>
            <a:chOff x="555625" y="2057400"/>
            <a:chExt cx="7750175" cy="1460500"/>
          </a:xfrm>
        </p:grpSpPr>
        <p:sp>
          <p:nvSpPr>
            <p:cNvPr id="23558" name="Rectangle 6" descr="Diagram showing how a risk quotient (RQ) is calculated by dividing the exposure level (PEC) by the no effect level (PNEC). "/>
            <p:cNvSpPr>
              <a:spLocks noChangeArrowheads="1"/>
            </p:cNvSpPr>
            <p:nvPr/>
          </p:nvSpPr>
          <p:spPr bwMode="auto">
            <a:xfrm>
              <a:off x="3127375" y="3124200"/>
              <a:ext cx="2430463" cy="3937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000">
                  <a:solidFill>
                    <a:srgbClr val="000000"/>
                  </a:solidFill>
                  <a:latin typeface="Arial" charset="0"/>
                </a:rPr>
                <a:t> RQ = PEC / PNEC </a:t>
              </a:r>
            </a:p>
          </p:txBody>
        </p:sp>
        <p:sp>
          <p:nvSpPr>
            <p:cNvPr id="23559" name="Rectangle 9"/>
            <p:cNvSpPr>
              <a:spLocks noChangeArrowheads="1"/>
            </p:cNvSpPr>
            <p:nvPr/>
          </p:nvSpPr>
          <p:spPr bwMode="auto">
            <a:xfrm>
              <a:off x="555625" y="2100263"/>
              <a:ext cx="1847850" cy="6985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GB" sz="2000">
                  <a:solidFill>
                    <a:srgbClr val="000000"/>
                  </a:solidFill>
                  <a:latin typeface="Arial" charset="0"/>
                </a:rPr>
                <a:t>Exposure level</a:t>
              </a:r>
            </a:p>
            <a:p>
              <a:pPr algn="ctr"/>
              <a:r>
                <a:rPr lang="en-GB" sz="2000">
                  <a:solidFill>
                    <a:srgbClr val="000000"/>
                  </a:solidFill>
                  <a:latin typeface="Arial" charset="0"/>
                </a:rPr>
                <a:t>(PEC)</a:t>
              </a:r>
            </a:p>
          </p:txBody>
        </p:sp>
        <p:sp>
          <p:nvSpPr>
            <p:cNvPr id="23560" name="Rectangle 10"/>
            <p:cNvSpPr>
              <a:spLocks noChangeArrowheads="1"/>
            </p:cNvSpPr>
            <p:nvPr/>
          </p:nvSpPr>
          <p:spPr bwMode="auto">
            <a:xfrm>
              <a:off x="6096000" y="2057400"/>
              <a:ext cx="2209800" cy="6985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GB" sz="2000">
                  <a:solidFill>
                    <a:srgbClr val="000000"/>
                  </a:solidFill>
                  <a:latin typeface="Arial" charset="0"/>
                </a:rPr>
                <a:t>No effect level (PNEC)</a:t>
              </a:r>
            </a:p>
          </p:txBody>
        </p:sp>
        <p:sp>
          <p:nvSpPr>
            <p:cNvPr id="186379" name="Rectangle 11"/>
            <p:cNvSpPr>
              <a:spLocks noChangeArrowheads="1"/>
            </p:cNvSpPr>
            <p:nvPr/>
          </p:nvSpPr>
          <p:spPr bwMode="auto">
            <a:xfrm>
              <a:off x="2895600" y="2438400"/>
              <a:ext cx="3014663" cy="393700"/>
            </a:xfrm>
            <a:prstGeom prst="rect">
              <a:avLst/>
            </a:prstGeom>
            <a:noFill/>
            <a:ln>
              <a:noFill/>
            </a:ln>
            <a:effectLst/>
            <a:extLst/>
          </p:spPr>
          <p:txBody>
            <a:bodyPr lIns="90488" tIns="44450" rIns="90488" bIns="44450">
              <a:spAutoFit/>
            </a:bodyPr>
            <a:lstStyle/>
            <a:p>
              <a:pPr>
                <a:defRPr/>
              </a:pPr>
              <a:r>
                <a:rPr lang="en-GB" sz="2000" b="1" dirty="0">
                  <a:solidFill>
                    <a:schemeClr val="tx1"/>
                  </a:solidFill>
                  <a:effectLst>
                    <a:outerShdw blurRad="38100" dist="38100" dir="2700000" algn="tl">
                      <a:srgbClr val="000000"/>
                    </a:outerShdw>
                  </a:effectLst>
                  <a:latin typeface="Arial" charset="0"/>
                </a:rPr>
                <a:t>Risk Characterization</a:t>
              </a:r>
              <a:endParaRPr lang="en-GB" sz="1800" i="1" dirty="0">
                <a:solidFill>
                  <a:schemeClr val="tx1"/>
                </a:solidFill>
                <a:effectLst>
                  <a:outerShdw blurRad="38100" dist="38100" dir="2700000" algn="tl">
                    <a:srgbClr val="000000"/>
                  </a:outerShdw>
                </a:effectLst>
                <a:latin typeface="Arial" charset="0"/>
              </a:endParaRPr>
            </a:p>
          </p:txBody>
        </p:sp>
        <p:cxnSp>
          <p:nvCxnSpPr>
            <p:cNvPr id="23562" name="AutoShape 15"/>
            <p:cNvCxnSpPr>
              <a:cxnSpLocks noChangeShapeType="1"/>
              <a:stCxn id="23559" idx="2"/>
              <a:endCxn id="23558" idx="1"/>
            </p:cNvCxnSpPr>
            <p:nvPr/>
          </p:nvCxnSpPr>
          <p:spPr bwMode="auto">
            <a:xfrm rot="16200000" flipH="1">
              <a:off x="2042319" y="2235994"/>
              <a:ext cx="522287" cy="1647825"/>
            </a:xfrm>
            <a:prstGeom prst="curvedConnector2">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23563" name="AutoShape 16"/>
            <p:cNvCxnSpPr>
              <a:cxnSpLocks noChangeShapeType="1"/>
              <a:stCxn id="23560" idx="2"/>
              <a:endCxn id="23558" idx="3"/>
            </p:cNvCxnSpPr>
            <p:nvPr/>
          </p:nvCxnSpPr>
          <p:spPr bwMode="auto">
            <a:xfrm rot="5400000">
              <a:off x="6096794" y="2216944"/>
              <a:ext cx="565150" cy="1643062"/>
            </a:xfrm>
            <a:prstGeom prst="curvedConnector2">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grpSp>
      <p:sp>
        <p:nvSpPr>
          <p:cNvPr id="23554" name="Rectangle 2"/>
          <p:cNvSpPr>
            <a:spLocks noGrp="1" noChangeArrowheads="1"/>
          </p:cNvSpPr>
          <p:nvPr>
            <p:ph type="title"/>
          </p:nvPr>
        </p:nvSpPr>
        <p:spPr>
          <a:xfrm>
            <a:off x="457200" y="274638"/>
            <a:ext cx="8229600" cy="1017587"/>
          </a:xfrm>
        </p:spPr>
        <p:txBody>
          <a:bodyPr/>
          <a:lstStyle/>
          <a:p>
            <a:pPr eaLnBrk="1" hangingPunct="1"/>
            <a:r>
              <a:rPr lang="nl-NL" sz="4000" smtClean="0">
                <a:effectLst/>
              </a:rPr>
              <a:t>Risk Characterization</a:t>
            </a:r>
            <a:endParaRPr lang="en-US" sz="4000" smtClean="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47800"/>
            <a:ext cx="8229600" cy="4495800"/>
          </a:xfrm>
        </p:spPr>
        <p:txBody>
          <a:bodyPr/>
          <a:lstStyle/>
          <a:p>
            <a:pPr marL="0" indent="0" defTabSz="762000">
              <a:spcBef>
                <a:spcPct val="0"/>
              </a:spcBef>
              <a:buClrTx/>
              <a:buSzTx/>
              <a:buFont typeface="Wingdings" pitchFamily="2" charset="2"/>
              <a:buNone/>
              <a:defRPr/>
            </a:pPr>
            <a:r>
              <a:rPr lang="en-US" sz="2400" u="sng" kern="1200" dirty="0">
                <a:solidFill>
                  <a:srgbClr val="FFFF00"/>
                </a:solidFill>
              </a:rPr>
              <a:t>Surface water </a:t>
            </a:r>
            <a:r>
              <a:rPr lang="en-US" sz="2400" kern="1200" dirty="0">
                <a:solidFill>
                  <a:srgbClr val="FFFF00"/>
                </a:solidFill>
              </a:rPr>
              <a:t>             	       </a:t>
            </a:r>
            <a:r>
              <a:rPr lang="en-US" sz="2400" u="sng" kern="1200" dirty="0">
                <a:solidFill>
                  <a:srgbClr val="FFFF00"/>
                </a:solidFill>
              </a:rPr>
              <a:t>Endpoint</a:t>
            </a:r>
            <a:r>
              <a:rPr lang="en-US" sz="2400" kern="1200" dirty="0">
                <a:solidFill>
                  <a:srgbClr val="FFFF00"/>
                </a:solidFill>
              </a:rPr>
              <a:t>	</a:t>
            </a:r>
            <a:r>
              <a:rPr lang="en-US" sz="2400" u="sng" kern="1200" dirty="0">
                <a:solidFill>
                  <a:srgbClr val="FFFF00"/>
                </a:solidFill>
              </a:rPr>
              <a:t>AF</a:t>
            </a:r>
            <a:endParaRPr lang="en-US" sz="2400" kern="1200" dirty="0">
              <a:solidFill>
                <a:srgbClr val="FFFF00"/>
              </a:solidFill>
            </a:endParaRPr>
          </a:p>
          <a:p>
            <a:pPr marL="0" indent="0" defTabSz="762000">
              <a:spcBef>
                <a:spcPct val="0"/>
              </a:spcBef>
              <a:buClrTx/>
              <a:buSzTx/>
              <a:buFontTx/>
              <a:buChar char="•"/>
              <a:defRPr/>
            </a:pPr>
            <a:r>
              <a:rPr lang="en-US" sz="2400" kern="1200" dirty="0">
                <a:solidFill>
                  <a:srgbClr val="FFFFFF"/>
                </a:solidFill>
              </a:rPr>
              <a:t>  algae (96 h)			       EC50		100 </a:t>
            </a:r>
          </a:p>
          <a:p>
            <a:pPr marL="0" indent="0" defTabSz="762000">
              <a:spcBef>
                <a:spcPct val="0"/>
              </a:spcBef>
              <a:buClrTx/>
              <a:buSzTx/>
              <a:buFontTx/>
              <a:buChar char="•"/>
              <a:defRPr/>
            </a:pPr>
            <a:r>
              <a:rPr lang="en-US" sz="2400" kern="1200" dirty="0">
                <a:solidFill>
                  <a:srgbClr val="FFFFFF"/>
                </a:solidFill>
              </a:rPr>
              <a:t>  invertebrate (48 h)		       EC50		1000</a:t>
            </a:r>
          </a:p>
          <a:p>
            <a:pPr marL="0" indent="0" defTabSz="762000">
              <a:spcBef>
                <a:spcPct val="0"/>
              </a:spcBef>
              <a:buClrTx/>
              <a:buSzTx/>
              <a:buFontTx/>
              <a:buChar char="•"/>
              <a:defRPr/>
            </a:pPr>
            <a:r>
              <a:rPr lang="en-US" sz="2400" kern="1200" dirty="0">
                <a:solidFill>
                  <a:srgbClr val="FFFFFF"/>
                </a:solidFill>
              </a:rPr>
              <a:t>  fish (96 h)	</a:t>
            </a:r>
            <a:r>
              <a:rPr lang="en-US" sz="2400" kern="1200" dirty="0" smtClean="0">
                <a:solidFill>
                  <a:srgbClr val="FFFFFF"/>
                </a:solidFill>
              </a:rPr>
              <a:t>	</a:t>
            </a:r>
            <a:r>
              <a:rPr lang="en-US" sz="2400" kern="1200" dirty="0">
                <a:solidFill>
                  <a:srgbClr val="FFFFFF"/>
                </a:solidFill>
              </a:rPr>
              <a:t>	       </a:t>
            </a:r>
            <a:r>
              <a:rPr lang="en-US" sz="2400" kern="1200" dirty="0" smtClean="0">
                <a:solidFill>
                  <a:srgbClr val="FFFFFF"/>
                </a:solidFill>
              </a:rPr>
              <a:t>LC50</a:t>
            </a:r>
            <a:r>
              <a:rPr lang="en-US" sz="2400" kern="1200" dirty="0">
                <a:solidFill>
                  <a:srgbClr val="FFFFFF"/>
                </a:solidFill>
              </a:rPr>
              <a:t>		1000</a:t>
            </a:r>
            <a:endParaRPr lang="nl-NL" sz="2400" kern="1200" dirty="0">
              <a:solidFill>
                <a:srgbClr val="FFFFFF"/>
              </a:solidFill>
            </a:endParaRPr>
          </a:p>
          <a:p>
            <a:pPr marL="0" indent="0" defTabSz="762000">
              <a:spcBef>
                <a:spcPct val="0"/>
              </a:spcBef>
              <a:buClrTx/>
              <a:buSzTx/>
              <a:buFont typeface="Wingdings" pitchFamily="2" charset="2"/>
              <a:buNone/>
              <a:defRPr/>
            </a:pPr>
            <a:endParaRPr lang="en-US" sz="2400" u="sng" kern="1200" dirty="0" smtClean="0">
              <a:solidFill>
                <a:srgbClr val="FFFF00"/>
              </a:solidFill>
            </a:endParaRPr>
          </a:p>
          <a:p>
            <a:pPr marL="0" indent="0" defTabSz="762000">
              <a:spcBef>
                <a:spcPct val="0"/>
              </a:spcBef>
              <a:buClrTx/>
              <a:buSzTx/>
              <a:buFont typeface="Wingdings" pitchFamily="2" charset="2"/>
              <a:buNone/>
              <a:defRPr/>
            </a:pPr>
            <a:r>
              <a:rPr lang="en-US" sz="2400" u="sng" kern="1200" dirty="0" smtClean="0">
                <a:solidFill>
                  <a:srgbClr val="FFFF00"/>
                </a:solidFill>
              </a:rPr>
              <a:t>Soil</a:t>
            </a:r>
            <a:endParaRPr lang="en-US" sz="2400" kern="1200" dirty="0">
              <a:solidFill>
                <a:srgbClr val="FFFF00"/>
              </a:solidFill>
            </a:endParaRPr>
          </a:p>
          <a:p>
            <a:pPr marL="0" indent="0" defTabSz="762000">
              <a:spcBef>
                <a:spcPct val="0"/>
              </a:spcBef>
              <a:buClrTx/>
              <a:buSzTx/>
              <a:buFontTx/>
              <a:buChar char="•"/>
              <a:defRPr/>
            </a:pPr>
            <a:r>
              <a:rPr lang="en-US" sz="2400" kern="1200" dirty="0">
                <a:solidFill>
                  <a:srgbClr val="FFFFFF"/>
                </a:solidFill>
              </a:rPr>
              <a:t>  earthworm (chronic)		NOEC	10 </a:t>
            </a:r>
          </a:p>
          <a:p>
            <a:pPr marL="0" indent="0" defTabSz="762000">
              <a:spcBef>
                <a:spcPct val="0"/>
              </a:spcBef>
              <a:buClrTx/>
              <a:buSzTx/>
              <a:buFontTx/>
              <a:buChar char="•"/>
              <a:defRPr/>
            </a:pPr>
            <a:r>
              <a:rPr lang="en-US" sz="2400" kern="1200" dirty="0">
                <a:solidFill>
                  <a:srgbClr val="FFFFFF"/>
                </a:solidFill>
              </a:rPr>
              <a:t>  higher plants (3 species)		EC50		100</a:t>
            </a:r>
          </a:p>
          <a:p>
            <a:pPr marL="0" indent="0" defTabSz="762000">
              <a:spcBef>
                <a:spcPct val="0"/>
              </a:spcBef>
              <a:buClrTx/>
              <a:buSzTx/>
              <a:buFontTx/>
              <a:buChar char="•"/>
              <a:defRPr/>
            </a:pPr>
            <a:r>
              <a:rPr lang="en-US" sz="2400" kern="1200" dirty="0">
                <a:solidFill>
                  <a:srgbClr val="FFFFFF"/>
                </a:solidFill>
              </a:rPr>
              <a:t>  microorganisms (28 days)	</a:t>
            </a:r>
            <a:r>
              <a:rPr lang="en-AU" sz="2400" kern="1200" dirty="0">
                <a:solidFill>
                  <a:srgbClr val="FFFFFF"/>
                </a:solidFill>
              </a:rPr>
              <a:t>&lt;</a:t>
            </a:r>
            <a:r>
              <a:rPr lang="en-AU" sz="2400" kern="1200" dirty="0">
                <a:solidFill>
                  <a:srgbClr val="FFFFFF"/>
                </a:solidFill>
                <a:sym typeface="Symbol" pitchFamily="18" charset="2"/>
              </a:rPr>
              <a:t> </a:t>
            </a:r>
            <a:r>
              <a:rPr lang="en-AU" sz="2400" kern="1200" dirty="0">
                <a:solidFill>
                  <a:srgbClr val="FFFFFF"/>
                </a:solidFill>
              </a:rPr>
              <a:t>25% of control</a:t>
            </a:r>
            <a:r>
              <a:rPr lang="en-US" sz="2400" kern="1200" dirty="0">
                <a:solidFill>
                  <a:srgbClr val="FFFFFF"/>
                </a:solidFill>
              </a:rPr>
              <a:t> </a:t>
            </a:r>
            <a:br>
              <a:rPr lang="en-US" sz="2400" kern="1200" dirty="0">
                <a:solidFill>
                  <a:srgbClr val="FFFFFF"/>
                </a:solidFill>
              </a:rPr>
            </a:br>
            <a:endParaRPr lang="en-US" sz="2400" kern="1200" dirty="0">
              <a:solidFill>
                <a:srgbClr val="FFFFFF"/>
              </a:solidFill>
            </a:endParaRPr>
          </a:p>
          <a:p>
            <a:pPr marL="0" indent="0" defTabSz="762000">
              <a:spcBef>
                <a:spcPct val="0"/>
              </a:spcBef>
              <a:buClrTx/>
              <a:buSzTx/>
              <a:buFont typeface="Wingdings" pitchFamily="2" charset="2"/>
              <a:buNone/>
              <a:defRPr/>
            </a:pPr>
            <a:r>
              <a:rPr lang="en-US" sz="2400" u="sng" kern="1200" dirty="0">
                <a:solidFill>
                  <a:srgbClr val="FFFF00"/>
                </a:solidFill>
              </a:rPr>
              <a:t>Dung (pasture animals)</a:t>
            </a:r>
            <a:endParaRPr lang="en-US" sz="2400" kern="1200" dirty="0">
              <a:solidFill>
                <a:srgbClr val="FFFF00"/>
              </a:solidFill>
            </a:endParaRPr>
          </a:p>
          <a:p>
            <a:pPr marL="0" indent="0" defTabSz="762000">
              <a:spcBef>
                <a:spcPct val="0"/>
              </a:spcBef>
              <a:buClrTx/>
              <a:buSzTx/>
              <a:buFontTx/>
              <a:buChar char="•"/>
              <a:defRPr/>
            </a:pPr>
            <a:r>
              <a:rPr lang="en-US" sz="2400" kern="1200" dirty="0">
                <a:solidFill>
                  <a:srgbClr val="FFFFFF"/>
                </a:solidFill>
              </a:rPr>
              <a:t> dung fly 					EC50		100 </a:t>
            </a:r>
          </a:p>
          <a:p>
            <a:pPr marL="0" indent="0" defTabSz="762000">
              <a:spcBef>
                <a:spcPct val="0"/>
              </a:spcBef>
              <a:buClrTx/>
              <a:buSzTx/>
              <a:buFontTx/>
              <a:buChar char="•"/>
              <a:defRPr/>
            </a:pPr>
            <a:r>
              <a:rPr lang="en-US" sz="2400" kern="1200" dirty="0">
                <a:solidFill>
                  <a:srgbClr val="FFFFFF"/>
                </a:solidFill>
              </a:rPr>
              <a:t> dung beetle 				EC50		100 </a:t>
            </a:r>
            <a:endParaRPr lang="nl-NL" sz="2400" kern="1200" dirty="0">
              <a:solidFill>
                <a:srgbClr val="FFFFFF"/>
              </a:solidFill>
            </a:endParaRPr>
          </a:p>
          <a:p>
            <a:pPr>
              <a:defRPr/>
            </a:pPr>
            <a:endParaRPr lang="en-US" dirty="0"/>
          </a:p>
        </p:txBody>
      </p:sp>
      <p:sp>
        <p:nvSpPr>
          <p:cNvPr id="6" name="Title 5"/>
          <p:cNvSpPr>
            <a:spLocks noGrp="1"/>
          </p:cNvSpPr>
          <p:nvPr>
            <p:ph type="title"/>
          </p:nvPr>
        </p:nvSpPr>
        <p:spPr>
          <a:xfrm>
            <a:off x="457200" y="274638"/>
            <a:ext cx="8229600" cy="944562"/>
          </a:xfrm>
        </p:spPr>
        <p:txBody>
          <a:bodyPr/>
          <a:lstStyle/>
          <a:p>
            <a:pPr>
              <a:defRPr/>
            </a:pPr>
            <a:r>
              <a:rPr lang="en-GB" sz="4000" kern="1200" dirty="0">
                <a:solidFill>
                  <a:srgbClr val="CCFFFF"/>
                </a:solidFill>
                <a:latin typeface="Arial" charset="0"/>
                <a:ea typeface="+mn-ea"/>
              </a:rPr>
              <a:t>PNECs for TIER </a:t>
            </a:r>
            <a:r>
              <a:rPr lang="en-GB" sz="4000" kern="1200" dirty="0" smtClean="0">
                <a:solidFill>
                  <a:srgbClr val="CCFFFF"/>
                </a:solidFill>
                <a:latin typeface="Arial" charset="0"/>
                <a:ea typeface="+mn-ea"/>
              </a:rPr>
              <a:t>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95800"/>
          </a:xfrm>
        </p:spPr>
        <p:txBody>
          <a:bodyPr/>
          <a:lstStyle/>
          <a:p>
            <a:pPr marL="0" indent="0" defTabSz="762000">
              <a:spcBef>
                <a:spcPct val="0"/>
              </a:spcBef>
              <a:buClrTx/>
              <a:buSzTx/>
              <a:buFont typeface="Wingdings" pitchFamily="2" charset="2"/>
              <a:buNone/>
              <a:defRPr/>
            </a:pPr>
            <a:r>
              <a:rPr lang="en-US" sz="2400" u="sng" kern="1200" dirty="0">
                <a:solidFill>
                  <a:srgbClr val="FFFF00"/>
                </a:solidFill>
              </a:rPr>
              <a:t>Surface water</a:t>
            </a:r>
            <a:r>
              <a:rPr lang="en-US" sz="2400" kern="1200" dirty="0">
                <a:solidFill>
                  <a:srgbClr val="FFFF00"/>
                </a:solidFill>
              </a:rPr>
              <a:t>				</a:t>
            </a:r>
            <a:r>
              <a:rPr lang="en-US" sz="2400" u="sng" kern="1200" dirty="0">
                <a:solidFill>
                  <a:srgbClr val="FFFF00"/>
                </a:solidFill>
              </a:rPr>
              <a:t>Endpoint	AF</a:t>
            </a:r>
          </a:p>
          <a:p>
            <a:pPr marL="0" indent="0" defTabSz="762000">
              <a:spcBef>
                <a:spcPct val="0"/>
              </a:spcBef>
              <a:buClrTx/>
              <a:buSzTx/>
              <a:buFontTx/>
              <a:buChar char="•"/>
              <a:defRPr/>
            </a:pPr>
            <a:r>
              <a:rPr lang="en-US" sz="2400" kern="1200" dirty="0">
                <a:solidFill>
                  <a:srgbClr val="FFFFFF"/>
                </a:solidFill>
              </a:rPr>
              <a:t>  algae (96 h)				NOEC	10 </a:t>
            </a:r>
          </a:p>
          <a:p>
            <a:pPr marL="0" indent="0" defTabSz="762000">
              <a:spcBef>
                <a:spcPct val="0"/>
              </a:spcBef>
              <a:buClrTx/>
              <a:buSzTx/>
              <a:buFontTx/>
              <a:buChar char="•"/>
              <a:defRPr/>
            </a:pPr>
            <a:r>
              <a:rPr lang="en-US" sz="2400" kern="1200" dirty="0">
                <a:solidFill>
                  <a:srgbClr val="FFFFFF"/>
                </a:solidFill>
              </a:rPr>
              <a:t>  invertebrate (21 d)			NOEC 	10</a:t>
            </a:r>
          </a:p>
          <a:p>
            <a:pPr marL="0" indent="0" defTabSz="762000">
              <a:spcBef>
                <a:spcPct val="0"/>
              </a:spcBef>
              <a:buClrTx/>
              <a:buSzTx/>
              <a:buFontTx/>
              <a:buChar char="•"/>
              <a:defRPr/>
            </a:pPr>
            <a:r>
              <a:rPr lang="en-US" sz="2400" kern="1200" dirty="0">
                <a:solidFill>
                  <a:srgbClr val="FFFFFF"/>
                </a:solidFill>
              </a:rPr>
              <a:t>  fish (28 d)	</a:t>
            </a:r>
            <a:r>
              <a:rPr lang="en-US" sz="2400" kern="1200" dirty="0" smtClean="0">
                <a:solidFill>
                  <a:srgbClr val="FFFFFF"/>
                </a:solidFill>
              </a:rPr>
              <a:t>      </a:t>
            </a:r>
            <a:r>
              <a:rPr lang="en-US" sz="2400" kern="1200" dirty="0">
                <a:solidFill>
                  <a:srgbClr val="FFFFFF"/>
                </a:solidFill>
              </a:rPr>
              <a:t>		</a:t>
            </a:r>
            <a:r>
              <a:rPr lang="en-US" sz="2400" kern="1200" dirty="0" smtClean="0">
                <a:solidFill>
                  <a:srgbClr val="FFFFFF"/>
                </a:solidFill>
              </a:rPr>
              <a:t>	NOEC </a:t>
            </a:r>
            <a:r>
              <a:rPr lang="en-US" sz="2400" kern="1200" dirty="0">
                <a:solidFill>
                  <a:srgbClr val="FFFFFF"/>
                </a:solidFill>
              </a:rPr>
              <a:t>	10</a:t>
            </a:r>
          </a:p>
          <a:p>
            <a:pPr marL="0" indent="0" defTabSz="762000">
              <a:spcBef>
                <a:spcPct val="0"/>
              </a:spcBef>
              <a:buClrTx/>
              <a:buSzTx/>
              <a:buFontTx/>
              <a:buChar char="•"/>
              <a:defRPr/>
            </a:pPr>
            <a:r>
              <a:rPr lang="en-US" sz="2400" kern="1200" dirty="0">
                <a:solidFill>
                  <a:srgbClr val="FFFFFF"/>
                </a:solidFill>
              </a:rPr>
              <a:t>  sediment species (varies)		NOEC	10</a:t>
            </a:r>
          </a:p>
          <a:p>
            <a:pPr marL="0" indent="0" defTabSz="762000">
              <a:spcBef>
                <a:spcPct val="0"/>
              </a:spcBef>
              <a:buClrTx/>
              <a:buSzTx/>
              <a:buFont typeface="Wingdings" pitchFamily="2" charset="2"/>
              <a:buNone/>
              <a:defRPr/>
            </a:pPr>
            <a:r>
              <a:rPr lang="en-US" sz="2400" u="sng" kern="1200" dirty="0">
                <a:solidFill>
                  <a:srgbClr val="FFFFFF"/>
                </a:solidFill>
              </a:rPr>
              <a:t/>
            </a:r>
            <a:br>
              <a:rPr lang="en-US" sz="2400" u="sng" kern="1200" dirty="0">
                <a:solidFill>
                  <a:srgbClr val="FFFFFF"/>
                </a:solidFill>
              </a:rPr>
            </a:br>
            <a:r>
              <a:rPr lang="en-US" sz="2400" u="sng" kern="1200" dirty="0">
                <a:solidFill>
                  <a:srgbClr val="FFFF00"/>
                </a:solidFill>
              </a:rPr>
              <a:t>Soil </a:t>
            </a:r>
            <a:r>
              <a:rPr lang="en-US" sz="2400" u="sng" kern="1200" dirty="0">
                <a:solidFill>
                  <a:srgbClr val="FFFFFF"/>
                </a:solidFill>
              </a:rPr>
              <a:t> </a:t>
            </a:r>
            <a:endParaRPr lang="en-US" sz="2400" kern="1200" dirty="0">
              <a:solidFill>
                <a:srgbClr val="FFFFFF"/>
              </a:solidFill>
            </a:endParaRPr>
          </a:p>
          <a:p>
            <a:pPr marL="0" indent="0" defTabSz="762000">
              <a:spcBef>
                <a:spcPct val="0"/>
              </a:spcBef>
              <a:buClrTx/>
              <a:buSzTx/>
              <a:buFontTx/>
              <a:buChar char="•"/>
              <a:defRPr/>
            </a:pPr>
            <a:r>
              <a:rPr lang="en-US" sz="2400" kern="1200" dirty="0">
                <a:solidFill>
                  <a:srgbClr val="FFFFFF"/>
                </a:solidFill>
              </a:rPr>
              <a:t>  earthworm 				no recommendation </a:t>
            </a:r>
          </a:p>
          <a:p>
            <a:pPr marL="0" indent="0" defTabSz="762000">
              <a:spcBef>
                <a:spcPct val="0"/>
              </a:spcBef>
              <a:buClrTx/>
              <a:buSzTx/>
              <a:buFontTx/>
              <a:buChar char="•"/>
              <a:defRPr/>
            </a:pPr>
            <a:r>
              <a:rPr lang="en-US" sz="2400" kern="1200" dirty="0">
                <a:solidFill>
                  <a:srgbClr val="FFFFFF"/>
                </a:solidFill>
              </a:rPr>
              <a:t>  higher plants (more species) 	NOEC	10 </a:t>
            </a:r>
          </a:p>
          <a:p>
            <a:pPr marL="0" indent="0" defTabSz="762000">
              <a:spcBef>
                <a:spcPct val="0"/>
              </a:spcBef>
              <a:buClrTx/>
              <a:buSzTx/>
              <a:buFontTx/>
              <a:buChar char="•"/>
              <a:defRPr/>
            </a:pPr>
            <a:r>
              <a:rPr lang="en-US" sz="2400" kern="1200" dirty="0">
                <a:solidFill>
                  <a:srgbClr val="FFFFFF"/>
                </a:solidFill>
              </a:rPr>
              <a:t>  microorganisms (100 days)	</a:t>
            </a:r>
            <a:r>
              <a:rPr lang="en-AU" sz="2400" kern="1200" dirty="0">
                <a:solidFill>
                  <a:srgbClr val="FFFFFF"/>
                </a:solidFill>
              </a:rPr>
              <a:t>&lt; 25% of control</a:t>
            </a:r>
          </a:p>
          <a:p>
            <a:pPr marL="0" indent="0" defTabSz="762000">
              <a:spcBef>
                <a:spcPct val="0"/>
              </a:spcBef>
              <a:buClrTx/>
              <a:buSzTx/>
              <a:buFontTx/>
              <a:buChar char="•"/>
              <a:defRPr/>
            </a:pPr>
            <a:endParaRPr lang="en-AU" sz="2400" kern="1200" dirty="0">
              <a:solidFill>
                <a:srgbClr val="FFFFFF"/>
              </a:solidFill>
            </a:endParaRPr>
          </a:p>
          <a:p>
            <a:pPr marL="0" indent="0" defTabSz="762000" eaLnBrk="1" hangingPunct="1">
              <a:spcBef>
                <a:spcPct val="0"/>
              </a:spcBef>
              <a:buClrTx/>
              <a:buSzTx/>
              <a:buFont typeface="Wingdings" pitchFamily="2" charset="2"/>
              <a:buNone/>
              <a:defRPr/>
            </a:pPr>
            <a:r>
              <a:rPr lang="en-US" sz="2400" u="sng" kern="1200" dirty="0">
                <a:solidFill>
                  <a:srgbClr val="FFFF00"/>
                </a:solidFill>
              </a:rPr>
              <a:t>Bioaccumulation</a:t>
            </a:r>
          </a:p>
          <a:p>
            <a:pPr marL="0" indent="0" defTabSz="762000" eaLnBrk="1" hangingPunct="1">
              <a:spcBef>
                <a:spcPct val="0"/>
              </a:spcBef>
              <a:buClrTx/>
              <a:buSzTx/>
              <a:buFontTx/>
              <a:buChar char="•"/>
              <a:defRPr/>
            </a:pPr>
            <a:r>
              <a:rPr lang="en-US" sz="2400" kern="1200" dirty="0">
                <a:solidFill>
                  <a:srgbClr val="FFFFFF"/>
                </a:solidFill>
              </a:rPr>
              <a:t>  BCF &gt; 1000 l/kg  </a:t>
            </a:r>
            <a:r>
              <a:rPr lang="en-US" sz="2400" kern="1200" dirty="0">
                <a:solidFill>
                  <a:srgbClr val="FFFFFF"/>
                </a:solidFill>
                <a:sym typeface="Wingdings" pitchFamily="2" charset="2"/>
              </a:rPr>
              <a:t>  investigate </a:t>
            </a:r>
            <a:r>
              <a:rPr lang="en-US" sz="2400" kern="1200" dirty="0">
                <a:solidFill>
                  <a:srgbClr val="FFFFFF"/>
                </a:solidFill>
              </a:rPr>
              <a:t>secondary poisoning</a:t>
            </a:r>
            <a:endParaRPr lang="nl-NL" sz="2400" kern="1200" dirty="0">
              <a:solidFill>
                <a:srgbClr val="FFFFFF"/>
              </a:solidFill>
              <a:effectLst/>
              <a:latin typeface="Arial" charset="0"/>
            </a:endParaRPr>
          </a:p>
          <a:p>
            <a:pPr>
              <a:defRPr/>
            </a:pPr>
            <a:endParaRPr lang="en-US" dirty="0"/>
          </a:p>
        </p:txBody>
      </p:sp>
      <p:sp>
        <p:nvSpPr>
          <p:cNvPr id="2" name="Title 1"/>
          <p:cNvSpPr>
            <a:spLocks noGrp="1"/>
          </p:cNvSpPr>
          <p:nvPr>
            <p:ph type="title"/>
          </p:nvPr>
        </p:nvSpPr>
        <p:spPr>
          <a:xfrm>
            <a:off x="457200" y="503238"/>
            <a:ext cx="8229600" cy="1020762"/>
          </a:xfrm>
        </p:spPr>
        <p:txBody>
          <a:bodyPr/>
          <a:lstStyle/>
          <a:p>
            <a:pPr>
              <a:defRPr/>
            </a:pPr>
            <a:r>
              <a:rPr lang="en-GB" sz="4000" kern="1200" dirty="0">
                <a:solidFill>
                  <a:srgbClr val="CCFFFF"/>
                </a:solidFill>
                <a:latin typeface="Arial" charset="0"/>
                <a:ea typeface="+mn-ea"/>
              </a:rPr>
              <a:t>PNECs for TIER B</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type="body" idx="4294967295"/>
          </p:nvPr>
        </p:nvSpPr>
        <p:spPr>
          <a:xfrm>
            <a:off x="457200" y="1524000"/>
            <a:ext cx="8458200" cy="5181600"/>
          </a:xfrm>
        </p:spPr>
        <p:txBody>
          <a:bodyPr/>
          <a:lstStyle/>
          <a:p>
            <a:pPr eaLnBrk="1" hangingPunct="1">
              <a:lnSpc>
                <a:spcPct val="80000"/>
              </a:lnSpc>
              <a:defRPr/>
            </a:pPr>
            <a:r>
              <a:rPr lang="en-US" sz="2400" dirty="0" smtClean="0">
                <a:solidFill>
                  <a:schemeClr val="hlink"/>
                </a:solidFill>
                <a:latin typeface="Arial" charset="0"/>
              </a:rPr>
              <a:t>Specialized Laboratory and/or Field Testing</a:t>
            </a:r>
          </a:p>
          <a:p>
            <a:pPr lvl="1" eaLnBrk="1" hangingPunct="1">
              <a:lnSpc>
                <a:spcPct val="80000"/>
              </a:lnSpc>
              <a:defRPr/>
            </a:pPr>
            <a:r>
              <a:rPr lang="en-US" sz="1600" dirty="0" smtClean="0">
                <a:latin typeface="Arial" charset="0"/>
              </a:rPr>
              <a:t> </a:t>
            </a:r>
            <a:r>
              <a:rPr lang="en-US" sz="2000" dirty="0" smtClean="0">
                <a:latin typeface="Arial" charset="0"/>
              </a:rPr>
              <a:t>Pulsed exposure studies</a:t>
            </a:r>
          </a:p>
          <a:p>
            <a:pPr lvl="1" eaLnBrk="1" hangingPunct="1">
              <a:lnSpc>
                <a:spcPct val="80000"/>
              </a:lnSpc>
              <a:defRPr/>
            </a:pPr>
            <a:r>
              <a:rPr lang="en-US" sz="2000" dirty="0" smtClean="0">
                <a:latin typeface="Arial" charset="0"/>
              </a:rPr>
              <a:t> Microcosm and </a:t>
            </a:r>
            <a:r>
              <a:rPr lang="en-US" sz="2000" dirty="0" err="1" smtClean="0">
                <a:latin typeface="Arial" charset="0"/>
              </a:rPr>
              <a:t>mesocosm</a:t>
            </a:r>
            <a:r>
              <a:rPr lang="en-US" sz="2000" dirty="0" smtClean="0">
                <a:latin typeface="Arial" charset="0"/>
              </a:rPr>
              <a:t> studies</a:t>
            </a:r>
          </a:p>
          <a:p>
            <a:pPr lvl="1" eaLnBrk="1" hangingPunct="1">
              <a:lnSpc>
                <a:spcPct val="80000"/>
              </a:lnSpc>
              <a:defRPr/>
            </a:pPr>
            <a:r>
              <a:rPr lang="en-US" sz="2000" dirty="0" smtClean="0">
                <a:latin typeface="Arial" charset="0"/>
              </a:rPr>
              <a:t> In-stream studies</a:t>
            </a:r>
          </a:p>
          <a:p>
            <a:pPr lvl="1" eaLnBrk="1" hangingPunct="1">
              <a:lnSpc>
                <a:spcPct val="80000"/>
              </a:lnSpc>
              <a:defRPr/>
            </a:pPr>
            <a:r>
              <a:rPr lang="en-US" sz="2000" dirty="0" smtClean="0">
                <a:latin typeface="Arial" charset="0"/>
              </a:rPr>
              <a:t> Test additional species</a:t>
            </a:r>
          </a:p>
          <a:p>
            <a:pPr eaLnBrk="1" hangingPunct="1">
              <a:lnSpc>
                <a:spcPct val="80000"/>
              </a:lnSpc>
              <a:defRPr/>
            </a:pPr>
            <a:endParaRPr lang="en-US" sz="2400" dirty="0" smtClean="0">
              <a:solidFill>
                <a:schemeClr val="hlink"/>
              </a:solidFill>
              <a:latin typeface="Arial" charset="0"/>
            </a:endParaRPr>
          </a:p>
          <a:p>
            <a:pPr eaLnBrk="1" hangingPunct="1">
              <a:lnSpc>
                <a:spcPct val="80000"/>
              </a:lnSpc>
              <a:defRPr/>
            </a:pPr>
            <a:r>
              <a:rPr lang="en-US" sz="2400" dirty="0" smtClean="0">
                <a:solidFill>
                  <a:schemeClr val="hlink"/>
                </a:solidFill>
                <a:latin typeface="Arial" charset="0"/>
              </a:rPr>
              <a:t>Refined Risk Analysis</a:t>
            </a:r>
          </a:p>
          <a:p>
            <a:pPr lvl="1" eaLnBrk="1" hangingPunct="1">
              <a:lnSpc>
                <a:spcPct val="80000"/>
              </a:lnSpc>
              <a:defRPr/>
            </a:pPr>
            <a:r>
              <a:rPr lang="en-US" sz="2000" dirty="0" smtClean="0">
                <a:latin typeface="Arial" charset="0"/>
              </a:rPr>
              <a:t>Species sensitivity distribution analysis </a:t>
            </a:r>
          </a:p>
          <a:p>
            <a:pPr lvl="1" eaLnBrk="1" hangingPunct="1">
              <a:lnSpc>
                <a:spcPct val="80000"/>
              </a:lnSpc>
              <a:defRPr/>
            </a:pPr>
            <a:r>
              <a:rPr lang="en-US" sz="2000" dirty="0" smtClean="0">
                <a:latin typeface="Arial" charset="0"/>
              </a:rPr>
              <a:t>Probabilistic exposure analyses</a:t>
            </a:r>
          </a:p>
          <a:p>
            <a:pPr lvl="1" eaLnBrk="1" hangingPunct="1">
              <a:lnSpc>
                <a:spcPct val="80000"/>
              </a:lnSpc>
              <a:defRPr/>
            </a:pPr>
            <a:r>
              <a:rPr lang="en-US" sz="2000" dirty="0" smtClean="0">
                <a:latin typeface="Arial" charset="0"/>
              </a:rPr>
              <a:t>Specialized environmental fate modeling</a:t>
            </a:r>
          </a:p>
          <a:p>
            <a:pPr lvl="1" eaLnBrk="1" hangingPunct="1">
              <a:lnSpc>
                <a:spcPct val="80000"/>
              </a:lnSpc>
              <a:defRPr/>
            </a:pPr>
            <a:endParaRPr lang="en-US" sz="2000" dirty="0" smtClean="0">
              <a:latin typeface="Arial" charset="0"/>
            </a:endParaRPr>
          </a:p>
          <a:p>
            <a:pPr eaLnBrk="1" hangingPunct="1">
              <a:lnSpc>
                <a:spcPct val="80000"/>
              </a:lnSpc>
              <a:defRPr/>
            </a:pPr>
            <a:r>
              <a:rPr lang="en-US" sz="2400" dirty="0" smtClean="0">
                <a:solidFill>
                  <a:schemeClr val="hlink"/>
                </a:solidFill>
                <a:latin typeface="Arial" charset="0"/>
              </a:rPr>
              <a:t>Risk Mitigation and Management (Labeling)</a:t>
            </a:r>
            <a:r>
              <a:rPr lang="en-US" sz="2400" dirty="0" smtClean="0">
                <a:latin typeface="Arial" charset="0"/>
              </a:rPr>
              <a:t> </a:t>
            </a:r>
          </a:p>
          <a:p>
            <a:pPr lvl="1" eaLnBrk="1" hangingPunct="1">
              <a:lnSpc>
                <a:spcPct val="80000"/>
              </a:lnSpc>
              <a:defRPr/>
            </a:pPr>
            <a:r>
              <a:rPr lang="en-US" sz="2000" dirty="0" smtClean="0">
                <a:latin typeface="Arial" charset="0"/>
              </a:rPr>
              <a:t>Use and/or disposal restrictions</a:t>
            </a:r>
          </a:p>
          <a:p>
            <a:pPr lvl="1" eaLnBrk="1" hangingPunct="1">
              <a:lnSpc>
                <a:spcPct val="80000"/>
              </a:lnSpc>
              <a:defRPr/>
            </a:pPr>
            <a:r>
              <a:rPr lang="en-US" sz="2000" dirty="0" smtClean="0">
                <a:latin typeface="Arial" charset="0"/>
              </a:rPr>
              <a:t>Mandatory treatment requirements</a:t>
            </a:r>
          </a:p>
          <a:p>
            <a:pPr lvl="1" eaLnBrk="1" hangingPunct="1">
              <a:lnSpc>
                <a:spcPct val="80000"/>
              </a:lnSpc>
              <a:defRPr/>
            </a:pPr>
            <a:r>
              <a:rPr lang="en-US" sz="2000" dirty="0" smtClean="0">
                <a:latin typeface="Arial" charset="0"/>
              </a:rPr>
              <a:t>Water quality benchmarks for use in effluent discharge permitting</a:t>
            </a:r>
          </a:p>
        </p:txBody>
      </p:sp>
      <p:sp>
        <p:nvSpPr>
          <p:cNvPr id="231426" name="Rectangle 2"/>
          <p:cNvSpPr>
            <a:spLocks noGrp="1" noChangeArrowheads="1"/>
          </p:cNvSpPr>
          <p:nvPr>
            <p:ph type="title" idx="4294967295"/>
          </p:nvPr>
        </p:nvSpPr>
        <p:spPr>
          <a:xfrm>
            <a:off x="685800" y="274638"/>
            <a:ext cx="7924800" cy="790575"/>
          </a:xfrm>
        </p:spPr>
        <p:txBody>
          <a:bodyPr/>
          <a:lstStyle/>
          <a:p>
            <a:pPr eaLnBrk="1" hangingPunct="1">
              <a:defRPr/>
            </a:pPr>
            <a:r>
              <a:rPr lang="en-GB" sz="4000" smtClean="0">
                <a:latin typeface="Arial" charset="0"/>
              </a:rPr>
              <a:t>Tier C – Further Assessment</a:t>
            </a:r>
            <a:endParaRPr lang="en-US" sz="4000" smtClean="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Lst>
        </p:spPr>
        <p:txBody>
          <a:bodyPr/>
          <a:lstStyle/>
          <a:p>
            <a:r>
              <a:rPr lang="en-US" sz="4000" smtClean="0">
                <a:effectLst/>
              </a:rPr>
              <a:t>FDA Regulatory Process for Conducting Environmental   Reviews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228600" y="2286000"/>
            <a:ext cx="8686800" cy="4343400"/>
          </a:xfrm>
        </p:spPr>
        <p:txBody>
          <a:bodyPr lIns="90488" tIns="44450" rIns="90488" bIns="44450"/>
          <a:lstStyle/>
          <a:p>
            <a:pPr marL="461963" indent="-461963" eaLnBrk="1" hangingPunct="1">
              <a:lnSpc>
                <a:spcPct val="150000"/>
              </a:lnSpc>
              <a:spcBef>
                <a:spcPct val="0"/>
              </a:spcBef>
              <a:buSzTx/>
              <a:defRPr/>
            </a:pPr>
            <a:r>
              <a:rPr lang="en-US" dirty="0" smtClean="0">
                <a:latin typeface="Arial" charset="0"/>
              </a:rPr>
              <a:t>Legal Mandate:</a:t>
            </a:r>
            <a:r>
              <a:rPr lang="en-US" sz="2800" dirty="0" smtClean="0"/>
              <a:t> Basic U.S. Charter for the protection of the environment</a:t>
            </a:r>
          </a:p>
          <a:p>
            <a:pPr marL="461963" indent="-461963" eaLnBrk="1" hangingPunct="1">
              <a:lnSpc>
                <a:spcPct val="150000"/>
              </a:lnSpc>
              <a:spcBef>
                <a:spcPct val="0"/>
              </a:spcBef>
              <a:buSzTx/>
              <a:defRPr/>
            </a:pPr>
            <a:r>
              <a:rPr lang="en-US" sz="2800" dirty="0" smtClean="0"/>
              <a:t>NEPA requires all US Federal agencies to consider the potential environment impacts of their actions</a:t>
            </a:r>
          </a:p>
          <a:p>
            <a:pPr marL="461963" indent="-461963" eaLnBrk="1" hangingPunct="1">
              <a:lnSpc>
                <a:spcPct val="150000"/>
              </a:lnSpc>
              <a:spcBef>
                <a:spcPct val="0"/>
              </a:spcBef>
              <a:buSzTx/>
              <a:defRPr/>
            </a:pPr>
            <a:r>
              <a:rPr lang="en-US" sz="2800" dirty="0" smtClean="0"/>
              <a:t>21 Code of Federal Regulations (CFR) Part 25 – Environmental Impact Considerations for FDA</a:t>
            </a:r>
          </a:p>
        </p:txBody>
      </p:sp>
      <p:sp>
        <p:nvSpPr>
          <p:cNvPr id="161794" name="Rectangle 2"/>
          <p:cNvSpPr>
            <a:spLocks noGrp="1" noChangeArrowheads="1"/>
          </p:cNvSpPr>
          <p:nvPr>
            <p:ph type="title"/>
          </p:nvPr>
        </p:nvSpPr>
        <p:spPr>
          <a:xfrm>
            <a:off x="381000" y="533400"/>
            <a:ext cx="8458200" cy="1600200"/>
          </a:xfrm>
        </p:spPr>
        <p:txBody>
          <a:bodyPr lIns="90488" tIns="44450" rIns="90488" bIns="44450"/>
          <a:lstStyle/>
          <a:p>
            <a:pPr eaLnBrk="1" hangingPunct="1">
              <a:defRPr/>
            </a:pPr>
            <a:r>
              <a:rPr lang="en-US" sz="4000" dirty="0" smtClean="0">
                <a:latin typeface="Arial" charset="0"/>
              </a:rPr>
              <a:t>National Environmental Policy Act (NEPA, 1969)</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environmental impact statement"/>
          <p:cNvGrpSpPr/>
          <p:nvPr/>
        </p:nvGrpSpPr>
        <p:grpSpPr>
          <a:xfrm>
            <a:off x="6172200" y="1676400"/>
            <a:ext cx="2590800" cy="4283075"/>
            <a:chOff x="6172200" y="1676400"/>
            <a:chExt cx="2590800" cy="4283075"/>
          </a:xfrm>
        </p:grpSpPr>
        <p:sp>
          <p:nvSpPr>
            <p:cNvPr id="29704" name="Text Box 15"/>
            <p:cNvSpPr txBox="1">
              <a:spLocks noChangeArrowheads="1"/>
            </p:cNvSpPr>
            <p:nvPr/>
          </p:nvSpPr>
          <p:spPr bwMode="auto">
            <a:xfrm>
              <a:off x="6172200" y="1676400"/>
              <a:ext cx="2514600" cy="1187450"/>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spcBef>
                  <a:spcPct val="50000"/>
                </a:spcBef>
              </a:pPr>
              <a:r>
                <a:rPr lang="en-US" b="1">
                  <a:solidFill>
                    <a:schemeClr val="tx1"/>
                  </a:solidFill>
                  <a:latin typeface="Arial" charset="0"/>
                </a:rPr>
                <a:t>Environmental Impact Statement (EIS)</a:t>
              </a:r>
            </a:p>
          </p:txBody>
        </p:sp>
        <p:sp>
          <p:nvSpPr>
            <p:cNvPr id="29706" name="Text Box 12"/>
            <p:cNvSpPr txBox="1">
              <a:spLocks noChangeArrowheads="1"/>
            </p:cNvSpPr>
            <p:nvPr/>
          </p:nvSpPr>
          <p:spPr bwMode="auto">
            <a:xfrm>
              <a:off x="6248400" y="3429000"/>
              <a:ext cx="2514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sz="2000" i="1">
                  <a:solidFill>
                    <a:schemeClr val="hlink"/>
                  </a:solidFill>
                </a:rPr>
                <a:t>Complex analysis of the effects of the proposed action and any alternatives to it that is prepared with public input and participation</a:t>
              </a:r>
            </a:p>
          </p:txBody>
        </p:sp>
        <p:sp>
          <p:nvSpPr>
            <p:cNvPr id="29708" name="Line 20"/>
            <p:cNvSpPr>
              <a:spLocks noChangeShapeType="1"/>
            </p:cNvSpPr>
            <p:nvPr/>
          </p:nvSpPr>
          <p:spPr bwMode="auto">
            <a:xfrm>
              <a:off x="7467600" y="2895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3" descr="environmental assessment"/>
          <p:cNvGrpSpPr/>
          <p:nvPr/>
        </p:nvGrpSpPr>
        <p:grpSpPr>
          <a:xfrm>
            <a:off x="3352800" y="1676400"/>
            <a:ext cx="2438400" cy="4892675"/>
            <a:chOff x="3352800" y="1676400"/>
            <a:chExt cx="2438400" cy="4892675"/>
          </a:xfrm>
        </p:grpSpPr>
        <p:sp>
          <p:nvSpPr>
            <p:cNvPr id="29701" name="Rectangle 12"/>
            <p:cNvSpPr>
              <a:spLocks noChangeArrowheads="1"/>
            </p:cNvSpPr>
            <p:nvPr/>
          </p:nvSpPr>
          <p:spPr bwMode="auto">
            <a:xfrm>
              <a:off x="3352800" y="1676400"/>
              <a:ext cx="2311400" cy="1187450"/>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p>
              <a:pPr algn="ctr"/>
              <a:r>
                <a:rPr lang="en-US" b="1">
                  <a:solidFill>
                    <a:schemeClr val="tx1"/>
                  </a:solidFill>
                  <a:latin typeface="Arial" charset="0"/>
                </a:rPr>
                <a:t>Environmental Assessment (EA)</a:t>
              </a:r>
            </a:p>
          </p:txBody>
        </p:sp>
        <p:sp>
          <p:nvSpPr>
            <p:cNvPr id="29705" name="Text Box 11"/>
            <p:cNvSpPr txBox="1">
              <a:spLocks noChangeArrowheads="1"/>
            </p:cNvSpPr>
            <p:nvPr/>
          </p:nvSpPr>
          <p:spPr bwMode="auto">
            <a:xfrm>
              <a:off x="3352800" y="3429000"/>
              <a:ext cx="2438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spcBef>
                  <a:spcPct val="50000"/>
                </a:spcBef>
              </a:pPr>
              <a:r>
                <a:rPr lang="en-US" sz="2000" i="1">
                  <a:solidFill>
                    <a:schemeClr val="hlink"/>
                  </a:solidFill>
                </a:rPr>
                <a:t>Concise analysis document prepared to determine  whether the proposed action will cause significant environmental effects</a:t>
              </a:r>
            </a:p>
          </p:txBody>
        </p:sp>
        <p:sp>
          <p:nvSpPr>
            <p:cNvPr id="29707" name="Line 20"/>
            <p:cNvSpPr>
              <a:spLocks noChangeShapeType="1"/>
            </p:cNvSpPr>
            <p:nvPr/>
          </p:nvSpPr>
          <p:spPr bwMode="auto">
            <a:xfrm>
              <a:off x="4495800" y="2895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2" descr="categorical exclusion"/>
          <p:cNvGrpSpPr/>
          <p:nvPr/>
        </p:nvGrpSpPr>
        <p:grpSpPr>
          <a:xfrm>
            <a:off x="533400" y="1676400"/>
            <a:ext cx="2362200" cy="4283075"/>
            <a:chOff x="533400" y="1676400"/>
            <a:chExt cx="2362200" cy="4283075"/>
          </a:xfrm>
        </p:grpSpPr>
        <p:sp>
          <p:nvSpPr>
            <p:cNvPr id="29700" name="Rectangle 7"/>
            <p:cNvSpPr>
              <a:spLocks noChangeArrowheads="1"/>
            </p:cNvSpPr>
            <p:nvPr/>
          </p:nvSpPr>
          <p:spPr bwMode="auto">
            <a:xfrm>
              <a:off x="533400" y="1676400"/>
              <a:ext cx="2286000" cy="1187450"/>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p>
              <a:pPr algn="ctr"/>
              <a:r>
                <a:rPr lang="en-US" b="1">
                  <a:solidFill>
                    <a:schemeClr val="tx1"/>
                  </a:solidFill>
                  <a:latin typeface="Arial" charset="0"/>
                </a:rPr>
                <a:t>Categorical</a:t>
              </a:r>
            </a:p>
            <a:p>
              <a:pPr algn="ctr"/>
              <a:r>
                <a:rPr lang="en-US" b="1">
                  <a:solidFill>
                    <a:schemeClr val="tx1"/>
                  </a:solidFill>
                  <a:latin typeface="Arial" charset="0"/>
                </a:rPr>
                <a:t>Exclusion</a:t>
              </a:r>
            </a:p>
            <a:p>
              <a:pPr algn="ctr"/>
              <a:r>
                <a:rPr lang="en-US" b="1">
                  <a:solidFill>
                    <a:schemeClr val="tx1"/>
                  </a:solidFill>
                  <a:latin typeface="Arial" charset="0"/>
                </a:rPr>
                <a:t>(CE)</a:t>
              </a:r>
            </a:p>
          </p:txBody>
        </p:sp>
        <p:sp>
          <p:nvSpPr>
            <p:cNvPr id="129042" name="Text Box 18"/>
            <p:cNvSpPr txBox="1">
              <a:spLocks noChangeArrowheads="1"/>
            </p:cNvSpPr>
            <p:nvPr/>
          </p:nvSpPr>
          <p:spPr bwMode="auto">
            <a:xfrm>
              <a:off x="533400" y="3429000"/>
              <a:ext cx="2362200" cy="2530475"/>
            </a:xfrm>
            <a:prstGeom prst="rect">
              <a:avLst/>
            </a:prstGeom>
            <a:noFill/>
            <a:ln>
              <a:noFill/>
            </a:ln>
            <a:effectLs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eaLnBrk="1" hangingPunct="1">
                <a:spcBef>
                  <a:spcPct val="20000"/>
                </a:spcBef>
                <a:buClr>
                  <a:schemeClr val="hlink"/>
                </a:buClr>
                <a:buSzPct val="80000"/>
                <a:buFont typeface="Wingdings" pitchFamily="2" charset="2"/>
                <a:buNone/>
                <a:defRPr/>
              </a:pPr>
              <a:r>
                <a:rPr lang="en-US" sz="2000" i="1" dirty="0" smtClean="0">
                  <a:solidFill>
                    <a:schemeClr val="hlink"/>
                  </a:solidFill>
                  <a:effectLst>
                    <a:outerShdw blurRad="38100" dist="38100" dir="2700000" algn="tl">
                      <a:srgbClr val="000000"/>
                    </a:outerShdw>
                  </a:effectLst>
                </a:rPr>
                <a:t>Exclusion from the need to prepare an EA or EIS based on specific conditions, criteria, or types of actions</a:t>
              </a:r>
              <a:endParaRPr lang="en-US" sz="2000" i="1" dirty="0" smtClean="0">
                <a:solidFill>
                  <a:schemeClr val="hlink"/>
                </a:solidFill>
              </a:endParaRPr>
            </a:p>
          </p:txBody>
        </p:sp>
        <p:sp>
          <p:nvSpPr>
            <p:cNvPr id="29703" name="Line 20"/>
            <p:cNvSpPr>
              <a:spLocks noChangeShapeType="1"/>
            </p:cNvSpPr>
            <p:nvPr/>
          </p:nvSpPr>
          <p:spPr bwMode="auto">
            <a:xfrm>
              <a:off x="1676400" y="28956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129026" name="Rectangle 2"/>
          <p:cNvSpPr>
            <a:spLocks noGrp="1" noChangeArrowheads="1"/>
          </p:cNvSpPr>
          <p:nvPr>
            <p:ph type="title"/>
          </p:nvPr>
        </p:nvSpPr>
        <p:spPr/>
        <p:txBody>
          <a:bodyPr lIns="90488" tIns="44450" rIns="90488" bIns="44450"/>
          <a:lstStyle/>
          <a:p>
            <a:pPr eaLnBrk="1" hangingPunct="1">
              <a:defRPr/>
            </a:pPr>
            <a:r>
              <a:rPr lang="en-US" sz="3600" dirty="0" smtClean="0">
                <a:latin typeface="Arial" pitchFamily="34" charset="0"/>
              </a:rPr>
              <a:t>Regulatory Tools Under NEPA</a:t>
            </a:r>
            <a:endParaRPr lang="en-US" sz="24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1295400"/>
            <a:ext cx="8534400" cy="5562600"/>
          </a:xfrm>
        </p:spPr>
        <p:txBody>
          <a:bodyPr/>
          <a:lstStyle/>
          <a:p>
            <a:pPr eaLnBrk="1" hangingPunct="1">
              <a:lnSpc>
                <a:spcPct val="80000"/>
              </a:lnSpc>
              <a:spcBef>
                <a:spcPct val="50000"/>
              </a:spcBef>
              <a:buFont typeface="Wingdings" pitchFamily="2" charset="2"/>
              <a:buNone/>
              <a:defRPr/>
            </a:pPr>
            <a:endParaRPr lang="en-US" sz="1400" dirty="0" smtClean="0"/>
          </a:p>
          <a:p>
            <a:pPr eaLnBrk="1" hangingPunct="1">
              <a:lnSpc>
                <a:spcPct val="80000"/>
              </a:lnSpc>
              <a:defRPr/>
            </a:pPr>
            <a:r>
              <a:rPr lang="en-US" sz="2800" dirty="0" smtClean="0"/>
              <a:t>Actions which the agency has predetermined do not individually or cumulatively have a significant effect on the human environment; and </a:t>
            </a:r>
            <a:r>
              <a:rPr lang="en-US" sz="2800" dirty="0" smtClean="0">
                <a:latin typeface="Arial" charset="0"/>
              </a:rPr>
              <a:t>therefore, </a:t>
            </a:r>
            <a:r>
              <a:rPr lang="en-US" sz="2800" dirty="0" smtClean="0">
                <a:solidFill>
                  <a:srgbClr val="FFFF00"/>
                </a:solidFill>
                <a:latin typeface="Arial" charset="0"/>
              </a:rPr>
              <a:t>ordinarily</a:t>
            </a:r>
            <a:r>
              <a:rPr lang="en-US" sz="2800" dirty="0" smtClean="0">
                <a:latin typeface="Arial" charset="0"/>
              </a:rPr>
              <a:t> do not require the preparation of an EA or EIS</a:t>
            </a:r>
          </a:p>
          <a:p>
            <a:pPr eaLnBrk="1" hangingPunct="1">
              <a:lnSpc>
                <a:spcPct val="80000"/>
              </a:lnSpc>
              <a:defRPr/>
            </a:pPr>
            <a:endParaRPr lang="en-US" sz="2800" dirty="0">
              <a:latin typeface="Arial" charset="0"/>
            </a:endParaRPr>
          </a:p>
          <a:p>
            <a:pPr eaLnBrk="1" hangingPunct="1">
              <a:lnSpc>
                <a:spcPct val="80000"/>
              </a:lnSpc>
              <a:defRPr/>
            </a:pPr>
            <a:endParaRPr lang="en-US" sz="2800" dirty="0" smtClean="0">
              <a:latin typeface="Arial" charset="0"/>
            </a:endParaRPr>
          </a:p>
          <a:p>
            <a:pPr eaLnBrk="1" hangingPunct="1">
              <a:lnSpc>
                <a:spcPct val="80000"/>
              </a:lnSpc>
              <a:defRPr/>
            </a:pPr>
            <a:endParaRPr lang="en-US" sz="2800" dirty="0">
              <a:latin typeface="Arial" charset="0"/>
            </a:endParaRPr>
          </a:p>
          <a:p>
            <a:pPr eaLnBrk="1" hangingPunct="1">
              <a:lnSpc>
                <a:spcPct val="80000"/>
              </a:lnSpc>
              <a:defRPr/>
            </a:pPr>
            <a:endParaRPr lang="en-US" sz="2800" dirty="0" smtClean="0">
              <a:latin typeface="Arial" charset="0"/>
            </a:endParaRPr>
          </a:p>
          <a:p>
            <a:pPr eaLnBrk="1" hangingPunct="1">
              <a:lnSpc>
                <a:spcPct val="80000"/>
              </a:lnSpc>
              <a:defRPr/>
            </a:pPr>
            <a:endParaRPr lang="en-US" sz="2800" dirty="0">
              <a:latin typeface="Arial" charset="0"/>
            </a:endParaRPr>
          </a:p>
          <a:p>
            <a:pPr marL="0" indent="0" eaLnBrk="1" hangingPunct="1">
              <a:lnSpc>
                <a:spcPct val="80000"/>
              </a:lnSpc>
              <a:buFont typeface="Wingdings" pitchFamily="2" charset="2"/>
              <a:buNone/>
              <a:defRPr/>
            </a:pPr>
            <a:endParaRPr lang="en-US" sz="2800" dirty="0" smtClean="0">
              <a:latin typeface="Arial" charset="0"/>
            </a:endParaRPr>
          </a:p>
          <a:p>
            <a:pPr marL="0" indent="0" eaLnBrk="1" hangingPunct="1">
              <a:buClr>
                <a:srgbClr val="FFE701"/>
              </a:buClr>
              <a:buFont typeface="Wingdings" pitchFamily="2" charset="2"/>
              <a:buChar char="Ø"/>
              <a:defRPr/>
            </a:pPr>
            <a:r>
              <a:rPr lang="en-US" sz="2400" i="1" kern="1200" dirty="0">
                <a:solidFill>
                  <a:srgbClr val="FFFF00"/>
                </a:solidFill>
              </a:rPr>
              <a:t> </a:t>
            </a:r>
            <a:r>
              <a:rPr lang="en-US" sz="2400" kern="1200" dirty="0">
                <a:solidFill>
                  <a:srgbClr val="FFFF00"/>
                </a:solidFill>
              </a:rPr>
              <a:t>If FDA believes an action may result in</a:t>
            </a:r>
            <a:r>
              <a:rPr lang="en-US" sz="2400" i="1" kern="1200" dirty="0">
                <a:solidFill>
                  <a:srgbClr val="FFFF00"/>
                </a:solidFill>
              </a:rPr>
              <a:t> Extraordinary Circumstances</a:t>
            </a:r>
            <a:r>
              <a:rPr lang="en-US" sz="2400" kern="1200" dirty="0">
                <a:solidFill>
                  <a:srgbClr val="FFFF00"/>
                </a:solidFill>
              </a:rPr>
              <a:t>, preparation of an EA is needed</a:t>
            </a:r>
          </a:p>
          <a:p>
            <a:pPr eaLnBrk="1" hangingPunct="1">
              <a:lnSpc>
                <a:spcPct val="80000"/>
              </a:lnSpc>
              <a:defRPr/>
            </a:pPr>
            <a:endParaRPr lang="en-US" sz="2800" dirty="0" smtClean="0">
              <a:latin typeface="Arial" charset="0"/>
            </a:endParaRPr>
          </a:p>
        </p:txBody>
      </p:sp>
      <p:grpSp>
        <p:nvGrpSpPr>
          <p:cNvPr id="30724" name="Group 1" descr="Images of puppy, cat, and bird (parrot) provide the example of the approval of drugs intended for use in non-food animals"/>
          <p:cNvGrpSpPr>
            <a:grpSpLocks/>
          </p:cNvGrpSpPr>
          <p:nvPr/>
        </p:nvGrpSpPr>
        <p:grpSpPr bwMode="auto">
          <a:xfrm>
            <a:off x="922338" y="3362325"/>
            <a:ext cx="7154862" cy="2352675"/>
            <a:chOff x="922338" y="3362325"/>
            <a:chExt cx="7154862" cy="2352675"/>
          </a:xfrm>
        </p:grpSpPr>
        <p:pic>
          <p:nvPicPr>
            <p:cNvPr id="30725" name="Picture 4" descr="Decorative photograph of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050" y="3667125"/>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Decorative photograph of bird (par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8" y="3362325"/>
              <a:ext cx="1317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Images of puppy, cat, and bird (parrot) provide the example of the approval of drugs intended for use in non-food animals"/>
            <p:cNvPicPr>
              <a:picLocks noChangeAspect="1" noChangeArrowheads="1"/>
            </p:cNvPicPr>
            <p:nvPr/>
          </p:nvPicPr>
          <p:blipFill>
            <a:blip r:embed="rId4">
              <a:extLst>
                <a:ext uri="{28A0092B-C50C-407E-A947-70E740481C1C}">
                  <a14:useLocalDpi xmlns:a14="http://schemas.microsoft.com/office/drawing/2010/main" val="0"/>
                </a:ext>
              </a:extLst>
            </a:blip>
            <a:srcRect l="14301" t="9778"/>
            <a:stretch>
              <a:fillRect/>
            </a:stretch>
          </p:blipFill>
          <p:spPr bwMode="auto">
            <a:xfrm>
              <a:off x="1855788" y="3670300"/>
              <a:ext cx="213518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7"/>
            <p:cNvSpPr txBox="1">
              <a:spLocks noChangeArrowheads="1"/>
            </p:cNvSpPr>
            <p:nvPr/>
          </p:nvSpPr>
          <p:spPr bwMode="auto">
            <a:xfrm>
              <a:off x="922338" y="44751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a:solidFill>
                    <a:schemeClr val="tx1"/>
                  </a:solidFill>
                </a:rPr>
                <a:t>e.g.,</a:t>
              </a:r>
            </a:p>
          </p:txBody>
        </p:sp>
        <p:sp>
          <p:nvSpPr>
            <p:cNvPr id="30729" name="Text Box 8" descr="Approval of drugs intended for use in non-food animals"/>
            <p:cNvSpPr txBox="1">
              <a:spLocks noChangeArrowheads="1"/>
            </p:cNvSpPr>
            <p:nvPr/>
          </p:nvSpPr>
          <p:spPr bwMode="auto">
            <a:xfrm>
              <a:off x="1374775" y="5318125"/>
              <a:ext cx="670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US" sz="2000">
                  <a:solidFill>
                    <a:schemeClr val="tx1"/>
                  </a:solidFill>
                  <a:latin typeface="Tahoma" pitchFamily="34" charset="0"/>
                </a:rPr>
                <a:t>Approval of drugs intended for use in non-food animals</a:t>
              </a:r>
            </a:p>
          </p:txBody>
        </p:sp>
      </p:grpSp>
      <p:sp>
        <p:nvSpPr>
          <p:cNvPr id="164867" name="Rectangle 3"/>
          <p:cNvSpPr>
            <a:spLocks noGrp="1" noChangeArrowheads="1"/>
          </p:cNvSpPr>
          <p:nvPr>
            <p:ph type="title"/>
          </p:nvPr>
        </p:nvSpPr>
        <p:spPr/>
        <p:txBody>
          <a:bodyPr/>
          <a:lstStyle/>
          <a:p>
            <a:pPr eaLnBrk="1" hangingPunct="1">
              <a:defRPr/>
            </a:pPr>
            <a:r>
              <a:rPr lang="en-US" dirty="0" smtClean="0"/>
              <a:t>Categorical Exclusions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1676400"/>
            <a:ext cx="8229600" cy="4495800"/>
          </a:xfrm>
        </p:spPr>
        <p:txBody>
          <a:bodyPr/>
          <a:lstStyle/>
          <a:p>
            <a:pPr eaLnBrk="1" hangingPunct="1">
              <a:lnSpc>
                <a:spcPct val="90000"/>
              </a:lnSpc>
              <a:defRPr/>
            </a:pPr>
            <a:r>
              <a:rPr lang="en-US" dirty="0" smtClean="0">
                <a:solidFill>
                  <a:schemeClr val="hlink"/>
                </a:solidFill>
                <a:latin typeface="Arial" charset="0"/>
              </a:rPr>
              <a:t>Defined in 21 CFR</a:t>
            </a:r>
            <a:r>
              <a:rPr lang="en-US" baseline="30000" dirty="0" smtClean="0">
                <a:solidFill>
                  <a:schemeClr val="hlink"/>
                </a:solidFill>
                <a:latin typeface="Arial" charset="0"/>
              </a:rPr>
              <a:t>*</a:t>
            </a:r>
            <a:r>
              <a:rPr lang="en-US" dirty="0" smtClean="0">
                <a:solidFill>
                  <a:schemeClr val="hlink"/>
                </a:solidFill>
                <a:latin typeface="Arial" charset="0"/>
              </a:rPr>
              <a:t> 25.40(a),</a:t>
            </a:r>
            <a:r>
              <a:rPr lang="en-US" dirty="0" smtClean="0">
                <a:latin typeface="Arial" charset="0"/>
              </a:rPr>
              <a:t> …an EA is a concise </a:t>
            </a:r>
            <a:r>
              <a:rPr lang="en-US" u="sng" dirty="0" smtClean="0">
                <a:latin typeface="Arial" charset="0"/>
              </a:rPr>
              <a:t>public document</a:t>
            </a:r>
            <a:r>
              <a:rPr lang="en-US" dirty="0" smtClean="0">
                <a:latin typeface="Arial" charset="0"/>
              </a:rPr>
              <a:t> that serves to provide sufficient evidence and analysis for an agency to determine whether to prepare an Environmental Impact Statement (EIS) or a Finding of No Significant Impact (FONSI).</a:t>
            </a:r>
          </a:p>
          <a:p>
            <a:pPr lvl="1" eaLnBrk="1" hangingPunct="1">
              <a:lnSpc>
                <a:spcPct val="90000"/>
              </a:lnSpc>
              <a:buFontTx/>
              <a:buNone/>
              <a:defRPr/>
            </a:pPr>
            <a:endParaRPr lang="en-US" dirty="0" smtClean="0">
              <a:latin typeface="Arial" charset="0"/>
            </a:endParaRPr>
          </a:p>
          <a:p>
            <a:pPr lvl="1" eaLnBrk="1" hangingPunct="1">
              <a:lnSpc>
                <a:spcPct val="90000"/>
              </a:lnSpc>
              <a:buFontTx/>
              <a:buNone/>
              <a:defRPr/>
            </a:pPr>
            <a:r>
              <a:rPr lang="en-US" dirty="0" smtClean="0">
                <a:solidFill>
                  <a:srgbClr val="FF6600"/>
                </a:solidFill>
                <a:latin typeface="Arial" charset="0"/>
              </a:rPr>
              <a:t>*</a:t>
            </a:r>
            <a:r>
              <a:rPr lang="en-US" dirty="0" smtClean="0">
                <a:latin typeface="Arial" charset="0"/>
              </a:rPr>
              <a:t> CFR = U.S. Code of Federal Regulations</a:t>
            </a:r>
          </a:p>
          <a:p>
            <a:pPr lvl="1" eaLnBrk="1" hangingPunct="1">
              <a:lnSpc>
                <a:spcPct val="90000"/>
              </a:lnSpc>
              <a:defRPr/>
            </a:pPr>
            <a:endParaRPr lang="en-US" dirty="0" smtClean="0">
              <a:latin typeface="Arial" charset="0"/>
            </a:endParaRPr>
          </a:p>
        </p:txBody>
      </p:sp>
      <p:sp>
        <p:nvSpPr>
          <p:cNvPr id="88066" name="Rectangle 2"/>
          <p:cNvSpPr>
            <a:spLocks noGrp="1" noChangeArrowheads="1"/>
          </p:cNvSpPr>
          <p:nvPr>
            <p:ph type="title"/>
          </p:nvPr>
        </p:nvSpPr>
        <p:spPr/>
        <p:txBody>
          <a:bodyPr/>
          <a:lstStyle/>
          <a:p>
            <a:pPr eaLnBrk="1" hangingPunct="1">
              <a:defRPr/>
            </a:pPr>
            <a:r>
              <a:rPr lang="en-US" dirty="0" smtClean="0">
                <a:latin typeface="Arial" charset="0"/>
              </a:rPr>
              <a:t>Environmental Assessments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0"/>
          </a:xfrm>
        </p:spPr>
        <p:txBody>
          <a:bodyPr/>
          <a:lstStyle/>
          <a:p>
            <a:pPr eaLnBrk="1" hangingPunct="1">
              <a:lnSpc>
                <a:spcPct val="85000"/>
              </a:lnSpc>
              <a:buClr>
                <a:srgbClr val="FFE701"/>
              </a:buClr>
              <a:defRPr/>
            </a:pPr>
            <a:r>
              <a:rPr lang="en-US" sz="2300" dirty="0">
                <a:solidFill>
                  <a:srgbClr val="FFFFFF"/>
                </a:solidFill>
              </a:rPr>
              <a:t>International Cooperation on </a:t>
            </a:r>
            <a:r>
              <a:rPr lang="en-US" sz="2300" dirty="0" err="1">
                <a:solidFill>
                  <a:srgbClr val="FFFFFF"/>
                </a:solidFill>
              </a:rPr>
              <a:t>Harmonisation</a:t>
            </a:r>
            <a:r>
              <a:rPr lang="en-US" sz="2300" dirty="0">
                <a:solidFill>
                  <a:srgbClr val="FFFFFF"/>
                </a:solidFill>
              </a:rPr>
              <a:t> of Technical Requirements for Registration of Veterinary Medicinal Products (VICH for short)</a:t>
            </a:r>
          </a:p>
          <a:p>
            <a:pPr lvl="1" eaLnBrk="1" hangingPunct="1">
              <a:lnSpc>
                <a:spcPct val="85000"/>
              </a:lnSpc>
              <a:buClr>
                <a:srgbClr val="FFFFFF"/>
              </a:buClr>
              <a:defRPr/>
            </a:pPr>
            <a:r>
              <a:rPr lang="en-US" sz="2300" dirty="0" smtClean="0">
                <a:solidFill>
                  <a:srgbClr val="FFFFFF"/>
                </a:solidFill>
                <a:hlinkClick r:id="rId2"/>
              </a:rPr>
              <a:t>http://www.vichsec.org</a:t>
            </a:r>
            <a:endParaRPr lang="en-US" sz="2300" dirty="0">
              <a:solidFill>
                <a:srgbClr val="FFFFFF"/>
              </a:solidFill>
            </a:endParaRPr>
          </a:p>
          <a:p>
            <a:pPr eaLnBrk="1" hangingPunct="1">
              <a:lnSpc>
                <a:spcPct val="85000"/>
              </a:lnSpc>
              <a:buClr>
                <a:srgbClr val="FFE701"/>
              </a:buClr>
              <a:defRPr/>
            </a:pPr>
            <a:r>
              <a:rPr lang="en-US" sz="2300" dirty="0">
                <a:solidFill>
                  <a:srgbClr val="FFFFFF"/>
                </a:solidFill>
              </a:rPr>
              <a:t>Members: European Union (EU), Japan and U.S.</a:t>
            </a:r>
          </a:p>
          <a:p>
            <a:pPr eaLnBrk="1" hangingPunct="1">
              <a:lnSpc>
                <a:spcPct val="85000"/>
              </a:lnSpc>
              <a:buClr>
                <a:srgbClr val="FFE701"/>
              </a:buClr>
              <a:defRPr/>
            </a:pPr>
            <a:r>
              <a:rPr lang="en-US" sz="2300" dirty="0">
                <a:solidFill>
                  <a:srgbClr val="FFFFFF"/>
                </a:solidFill>
              </a:rPr>
              <a:t>Observers: Australia, New Zealand and Canada</a:t>
            </a:r>
          </a:p>
          <a:p>
            <a:pPr eaLnBrk="1" hangingPunct="1">
              <a:lnSpc>
                <a:spcPct val="85000"/>
              </a:lnSpc>
              <a:buClr>
                <a:srgbClr val="FFE701"/>
              </a:buClr>
              <a:defRPr/>
            </a:pPr>
            <a:r>
              <a:rPr lang="en-US" sz="2300" dirty="0">
                <a:solidFill>
                  <a:srgbClr val="FFFFFF"/>
                </a:solidFill>
              </a:rPr>
              <a:t>1</a:t>
            </a:r>
            <a:r>
              <a:rPr lang="en-US" sz="2300" baseline="30000" dirty="0">
                <a:solidFill>
                  <a:srgbClr val="FFFFFF"/>
                </a:solidFill>
              </a:rPr>
              <a:t>st</a:t>
            </a:r>
            <a:r>
              <a:rPr lang="en-US" sz="2300" dirty="0">
                <a:solidFill>
                  <a:srgbClr val="FFFFFF"/>
                </a:solidFill>
              </a:rPr>
              <a:t> Steering Committee, Paris, 1996</a:t>
            </a:r>
          </a:p>
          <a:p>
            <a:pPr eaLnBrk="1" hangingPunct="1">
              <a:lnSpc>
                <a:spcPct val="85000"/>
              </a:lnSpc>
              <a:buClr>
                <a:srgbClr val="FFE701"/>
              </a:buClr>
              <a:defRPr/>
            </a:pPr>
            <a:r>
              <a:rPr lang="en-US" sz="2300" dirty="0">
                <a:solidFill>
                  <a:srgbClr val="FFFFFF"/>
                </a:solidFill>
              </a:rPr>
              <a:t>Initial topics</a:t>
            </a:r>
          </a:p>
          <a:p>
            <a:pPr lvl="1" eaLnBrk="1" hangingPunct="1">
              <a:lnSpc>
                <a:spcPct val="85000"/>
              </a:lnSpc>
              <a:buClr>
                <a:srgbClr val="FFFFFF"/>
              </a:buClr>
              <a:defRPr/>
            </a:pPr>
            <a:r>
              <a:rPr lang="en-US" sz="2300" dirty="0">
                <a:solidFill>
                  <a:srgbClr val="FFFFFF"/>
                </a:solidFill>
              </a:rPr>
              <a:t>Quality </a:t>
            </a:r>
          </a:p>
          <a:p>
            <a:pPr lvl="1" eaLnBrk="1" hangingPunct="1">
              <a:lnSpc>
                <a:spcPct val="85000"/>
              </a:lnSpc>
              <a:buClr>
                <a:srgbClr val="FFFFFF"/>
              </a:buClr>
              <a:defRPr/>
            </a:pPr>
            <a:r>
              <a:rPr lang="en-US" sz="2300" dirty="0">
                <a:solidFill>
                  <a:srgbClr val="FFFFFF"/>
                </a:solidFill>
              </a:rPr>
              <a:t>Safety </a:t>
            </a:r>
          </a:p>
          <a:p>
            <a:pPr lvl="1" eaLnBrk="1" hangingPunct="1">
              <a:lnSpc>
                <a:spcPct val="85000"/>
              </a:lnSpc>
              <a:buClr>
                <a:srgbClr val="FFFFFF"/>
              </a:buClr>
              <a:defRPr/>
            </a:pPr>
            <a:r>
              <a:rPr lang="en-US" sz="2300" dirty="0" err="1">
                <a:solidFill>
                  <a:srgbClr val="FFE701"/>
                </a:solidFill>
              </a:rPr>
              <a:t>Ecotoxicity</a:t>
            </a:r>
            <a:r>
              <a:rPr lang="en-US" sz="2300" dirty="0">
                <a:solidFill>
                  <a:srgbClr val="FFE701"/>
                </a:solidFill>
              </a:rPr>
              <a:t> / Environmental Impact</a:t>
            </a:r>
          </a:p>
          <a:p>
            <a:pPr lvl="1" eaLnBrk="1" hangingPunct="1">
              <a:lnSpc>
                <a:spcPct val="85000"/>
              </a:lnSpc>
              <a:buClr>
                <a:srgbClr val="FFFFFF"/>
              </a:buClr>
              <a:defRPr/>
            </a:pPr>
            <a:r>
              <a:rPr lang="en-US" sz="2300" dirty="0">
                <a:solidFill>
                  <a:srgbClr val="FFFFFF"/>
                </a:solidFill>
              </a:rPr>
              <a:t>Good Clinical Practices </a:t>
            </a:r>
          </a:p>
          <a:p>
            <a:pPr lvl="1" eaLnBrk="1" hangingPunct="1">
              <a:lnSpc>
                <a:spcPct val="85000"/>
              </a:lnSpc>
              <a:buClr>
                <a:srgbClr val="FFFFFF"/>
              </a:buClr>
              <a:defRPr/>
            </a:pPr>
            <a:r>
              <a:rPr lang="en-US" sz="2300" dirty="0" err="1" smtClean="0">
                <a:solidFill>
                  <a:srgbClr val="FFFFFF"/>
                </a:solidFill>
              </a:rPr>
              <a:t>Anthelmintics</a:t>
            </a:r>
            <a:endParaRPr lang="en-US" dirty="0"/>
          </a:p>
        </p:txBody>
      </p:sp>
      <p:sp>
        <p:nvSpPr>
          <p:cNvPr id="2" name="Title 1"/>
          <p:cNvSpPr>
            <a:spLocks noGrp="1"/>
          </p:cNvSpPr>
          <p:nvPr>
            <p:ph type="title"/>
          </p:nvPr>
        </p:nvSpPr>
        <p:spPr/>
        <p:txBody>
          <a:bodyPr/>
          <a:lstStyle/>
          <a:p>
            <a:pPr>
              <a:defRPr/>
            </a:pPr>
            <a:r>
              <a:rPr lang="en-US" dirty="0" smtClean="0"/>
              <a:t>International Harmonization under VICH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457200" y="1676400"/>
            <a:ext cx="8305800" cy="4724400"/>
          </a:xfrm>
        </p:spPr>
        <p:txBody>
          <a:bodyPr/>
          <a:lstStyle/>
          <a:p>
            <a:pPr marL="914400" indent="-914400" algn="l">
              <a:defRPr/>
            </a:pPr>
            <a:r>
              <a:rPr lang="en-US" dirty="0" smtClean="0">
                <a:solidFill>
                  <a:srgbClr val="FFFF00"/>
                </a:solidFill>
              </a:rPr>
              <a:t>FONSI </a:t>
            </a:r>
            <a:endParaRPr lang="en-US" sz="2800" dirty="0" smtClean="0">
              <a:solidFill>
                <a:srgbClr val="FFFF00"/>
              </a:solidFill>
            </a:endParaRPr>
          </a:p>
          <a:p>
            <a:pPr marL="914400" indent="-914400" algn="l">
              <a:defRPr/>
            </a:pPr>
            <a:r>
              <a:rPr lang="en-US" sz="2800" i="1" dirty="0" smtClean="0"/>
              <a:t>	</a:t>
            </a:r>
            <a:r>
              <a:rPr lang="en-US" sz="2800" dirty="0" smtClean="0"/>
              <a:t>Decision document that</a:t>
            </a:r>
            <a:r>
              <a:rPr lang="en-US" sz="2800" i="1" dirty="0" smtClean="0"/>
              <a:t> </a:t>
            </a:r>
            <a:r>
              <a:rPr lang="en-US" sz="2800" dirty="0" smtClean="0"/>
              <a:t>briefly presents the reasons why an action will not have a significant effect on the human environment </a:t>
            </a:r>
          </a:p>
          <a:p>
            <a:pPr marL="914400" indent="-914400" algn="l">
              <a:defRPr/>
            </a:pPr>
            <a:r>
              <a:rPr lang="en-US" dirty="0" smtClean="0">
                <a:solidFill>
                  <a:srgbClr val="FFFF00"/>
                </a:solidFill>
              </a:rPr>
              <a:t>EIS </a:t>
            </a:r>
          </a:p>
          <a:p>
            <a:pPr marL="914400" indent="-914400" algn="l">
              <a:defRPr/>
            </a:pPr>
            <a:r>
              <a:rPr lang="en-US" sz="2800" dirty="0" smtClean="0"/>
              <a:t>	Extensive analysis document prepared with public input that provides a full and fair discussion of an action’s significant environmental impacts plus those of reasonable alternatives</a:t>
            </a:r>
          </a:p>
        </p:txBody>
      </p:sp>
      <p:sp>
        <p:nvSpPr>
          <p:cNvPr id="3" name="Title 2"/>
          <p:cNvSpPr>
            <a:spLocks noGrp="1"/>
          </p:cNvSpPr>
          <p:nvPr>
            <p:ph type="ctrTitle" sz="quarter"/>
          </p:nvPr>
        </p:nvSpPr>
        <p:spPr>
          <a:xfrm>
            <a:off x="685800" y="609600"/>
            <a:ext cx="7772400" cy="685800"/>
          </a:xfrm>
        </p:spPr>
        <p:txBody>
          <a:bodyPr/>
          <a:lstStyle/>
          <a:p>
            <a:pPr>
              <a:defRPr/>
            </a:pPr>
            <a:r>
              <a:rPr lang="en-US" sz="4400" dirty="0" smtClean="0"/>
              <a:t>FONSI and EIS</a:t>
            </a:r>
            <a:endParaRPr lang="en-US"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Flowchart showing an overview of the CVM regulatory process for environmental impact assessment."/>
          <p:cNvGrpSpPr/>
          <p:nvPr/>
        </p:nvGrpSpPr>
        <p:grpSpPr>
          <a:xfrm>
            <a:off x="457200" y="1325563"/>
            <a:ext cx="8248650" cy="5227637"/>
            <a:chOff x="457200" y="1325563"/>
            <a:chExt cx="8248650" cy="5227637"/>
          </a:xfrm>
        </p:grpSpPr>
        <p:cxnSp>
          <p:nvCxnSpPr>
            <p:cNvPr id="33795" name="AutoShape 19"/>
            <p:cNvCxnSpPr>
              <a:cxnSpLocks noChangeShapeType="1"/>
              <a:stCxn id="33799" idx="2"/>
              <a:endCxn id="33804" idx="0"/>
            </p:cNvCxnSpPr>
            <p:nvPr/>
          </p:nvCxnSpPr>
          <p:spPr bwMode="auto">
            <a:xfrm>
              <a:off x="6515100" y="3981450"/>
              <a:ext cx="0" cy="7620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cxnSp>
        <p:cxnSp>
          <p:nvCxnSpPr>
            <p:cNvPr id="33796" name="AutoShape 22"/>
            <p:cNvCxnSpPr>
              <a:cxnSpLocks noChangeShapeType="1"/>
              <a:stCxn id="33804" idx="1"/>
            </p:cNvCxnSpPr>
            <p:nvPr/>
          </p:nvCxnSpPr>
          <p:spPr bwMode="auto">
            <a:xfrm flipH="1" flipV="1">
              <a:off x="3657600" y="4270375"/>
              <a:ext cx="1600200" cy="8842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cxnSp>
        <p:cxnSp>
          <p:nvCxnSpPr>
            <p:cNvPr id="33797" name="AutoShape 25"/>
            <p:cNvCxnSpPr>
              <a:cxnSpLocks noChangeShapeType="1"/>
            </p:cNvCxnSpPr>
            <p:nvPr/>
          </p:nvCxnSpPr>
          <p:spPr bwMode="auto">
            <a:xfrm rot="16200000">
              <a:off x="6362700" y="5676900"/>
              <a:ext cx="7620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cxnSp>
        <p:grpSp>
          <p:nvGrpSpPr>
            <p:cNvPr id="33798" name="Group 29"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
            <p:cNvGrpSpPr>
              <a:grpSpLocks/>
            </p:cNvGrpSpPr>
            <p:nvPr/>
          </p:nvGrpSpPr>
          <p:grpSpPr bwMode="auto">
            <a:xfrm>
              <a:off x="457200" y="1325563"/>
              <a:ext cx="8248650" cy="5227637"/>
              <a:chOff x="240" y="871"/>
              <a:chExt cx="5196" cy="3293"/>
            </a:xfrm>
          </p:grpSpPr>
          <p:sp>
            <p:nvSpPr>
              <p:cNvPr id="33799" name="Rectangle 2"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a:spLocks noChangeArrowheads="1"/>
              </p:cNvSpPr>
              <p:nvPr/>
            </p:nvSpPr>
            <p:spPr bwMode="auto">
              <a:xfrm>
                <a:off x="2784" y="912"/>
                <a:ext cx="2544" cy="16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800">
                    <a:solidFill>
                      <a:schemeClr val="tx1"/>
                    </a:solidFill>
                    <a:latin typeface="Arial" charset="0"/>
                  </a:rPr>
                  <a:t>Environmental </a:t>
                </a:r>
              </a:p>
              <a:p>
                <a:pPr algn="ctr" eaLnBrk="1" hangingPunct="1"/>
                <a:r>
                  <a:rPr lang="en-US" sz="2800">
                    <a:solidFill>
                      <a:schemeClr val="tx1"/>
                    </a:solidFill>
                    <a:latin typeface="Arial" charset="0"/>
                  </a:rPr>
                  <a:t>Assessment (EA)</a:t>
                </a:r>
              </a:p>
              <a:p>
                <a:pPr algn="ctr" eaLnBrk="1" hangingPunct="1"/>
                <a:r>
                  <a:rPr lang="en-US" sz="2800">
                    <a:solidFill>
                      <a:schemeClr val="tx1"/>
                    </a:solidFill>
                    <a:latin typeface="Arial" charset="0"/>
                  </a:rPr>
                  <a:t>Phase II – </a:t>
                </a:r>
              </a:p>
              <a:p>
                <a:pPr algn="ctr" eaLnBrk="1" hangingPunct="1"/>
                <a:r>
                  <a:rPr lang="en-US" sz="2800">
                    <a:solidFill>
                      <a:schemeClr val="tx1"/>
                    </a:solidFill>
                    <a:latin typeface="Arial" charset="0"/>
                  </a:rPr>
                  <a:t>Tier A, B, or C </a:t>
                </a:r>
              </a:p>
              <a:p>
                <a:pPr algn="ctr" eaLnBrk="1" hangingPunct="1"/>
                <a:r>
                  <a:rPr lang="en-US" sz="2800">
                    <a:solidFill>
                      <a:schemeClr val="tx1"/>
                    </a:solidFill>
                    <a:latin typeface="Arial" charset="0"/>
                  </a:rPr>
                  <a:t>as appropriate</a:t>
                </a:r>
              </a:p>
              <a:p>
                <a:pPr algn="ctr" eaLnBrk="1" hangingPunct="1"/>
                <a:endParaRPr lang="en-US" sz="1800">
                  <a:solidFill>
                    <a:schemeClr val="tx1"/>
                  </a:solidFill>
                  <a:latin typeface="Arial" charset="0"/>
                </a:endParaRPr>
              </a:p>
            </p:txBody>
          </p:sp>
          <p:sp>
            <p:nvSpPr>
              <p:cNvPr id="33800" name="Text Box 4"/>
              <p:cNvSpPr txBox="1">
                <a:spLocks noChangeArrowheads="1"/>
              </p:cNvSpPr>
              <p:nvPr/>
            </p:nvSpPr>
            <p:spPr bwMode="auto">
              <a:xfrm>
                <a:off x="240" y="871"/>
                <a:ext cx="1872" cy="524"/>
              </a:xfrm>
              <a:prstGeom prst="rect">
                <a:avLst/>
              </a:prstGeom>
              <a:solidFill>
                <a:schemeClr val="tx2"/>
              </a:solidFill>
              <a:ln w="9525" algn="ctr">
                <a:solidFill>
                  <a:schemeClr val="tx1"/>
                </a:solidFill>
                <a:miter lim="800000"/>
                <a:headEnd/>
                <a:tailEnd/>
              </a:ln>
            </p:spPr>
            <p:txBody>
              <a:bodyPr anchor="ct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eaLnBrk="1" hangingPunct="1"/>
                <a:r>
                  <a:rPr lang="en-US">
                    <a:solidFill>
                      <a:srgbClr val="000000"/>
                    </a:solidFill>
                    <a:latin typeface="Arial" charset="0"/>
                  </a:rPr>
                  <a:t>Proposed Action (e.g., new drug use)</a:t>
                </a:r>
              </a:p>
            </p:txBody>
          </p:sp>
          <p:sp>
            <p:nvSpPr>
              <p:cNvPr id="33801" name="Text Box 5"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432" y="1680"/>
                <a:ext cx="1488" cy="518"/>
              </a:xfrm>
              <a:prstGeom prst="rect">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spcBef>
                    <a:spcPct val="50000"/>
                  </a:spcBef>
                </a:pPr>
                <a:r>
                  <a:rPr lang="en-US">
                    <a:solidFill>
                      <a:schemeClr val="tx1"/>
                    </a:solidFill>
                    <a:latin typeface="Arial" charset="0"/>
                  </a:rPr>
                  <a:t>Categorical Exclusion</a:t>
                </a:r>
              </a:p>
            </p:txBody>
          </p:sp>
          <p:cxnSp>
            <p:nvCxnSpPr>
              <p:cNvPr id="33802" name="AutoShape 6"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CxnSpPr>
                <a:cxnSpLocks noChangeShapeType="1"/>
                <a:stCxn id="33800" idx="2"/>
                <a:endCxn id="33801" idx="0"/>
              </p:cNvCxnSpPr>
              <p:nvPr/>
            </p:nvCxnSpPr>
            <p:spPr bwMode="auto">
              <a:xfrm>
                <a:off x="1176" y="1395"/>
                <a:ext cx="0" cy="285"/>
              </a:xfrm>
              <a:prstGeom prst="straightConnector1">
                <a:avLst/>
              </a:prstGeom>
              <a:noFill/>
              <a:ln w="50800">
                <a:solidFill>
                  <a:srgbClr val="FFFF00"/>
                </a:solidFill>
                <a:round/>
                <a:headEnd/>
                <a:tailEnd type="triangle" w="lg" len="med"/>
              </a:ln>
              <a:extLst>
                <a:ext uri="{909E8E84-426E-40DD-AFC4-6F175D3DCCD1}">
                  <a14:hiddenFill xmlns:a14="http://schemas.microsoft.com/office/drawing/2010/main">
                    <a:noFill/>
                  </a14:hiddenFill>
                </a:ext>
              </a:extLst>
            </p:spPr>
          </p:cxnSp>
          <p:sp>
            <p:nvSpPr>
              <p:cNvPr id="33803" name="Text Box 7"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240" y="2544"/>
                <a:ext cx="1776" cy="748"/>
              </a:xfrm>
              <a:prstGeom prst="rect">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spcBef>
                    <a:spcPct val="50000"/>
                  </a:spcBef>
                </a:pPr>
                <a:r>
                  <a:rPr lang="en-US">
                    <a:solidFill>
                      <a:schemeClr val="tx1"/>
                    </a:solidFill>
                    <a:latin typeface="Arial" charset="0"/>
                  </a:rPr>
                  <a:t>Finding of No Significant Impact (FONSI)</a:t>
                </a:r>
              </a:p>
            </p:txBody>
          </p:sp>
          <p:sp>
            <p:nvSpPr>
              <p:cNvPr id="33804" name="Text Box 8"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3264" y="3024"/>
                <a:ext cx="1584" cy="518"/>
              </a:xfrm>
              <a:prstGeom prst="rect">
                <a:avLst/>
              </a:prstGeom>
              <a:solidFill>
                <a:schemeClr val="hlink"/>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spcBef>
                    <a:spcPct val="50000"/>
                  </a:spcBef>
                </a:pPr>
                <a:r>
                  <a:rPr lang="en-US">
                    <a:solidFill>
                      <a:srgbClr val="000000"/>
                    </a:solidFill>
                    <a:latin typeface="Arial" charset="0"/>
                  </a:rPr>
                  <a:t>Risk Mitigation Options</a:t>
                </a:r>
              </a:p>
            </p:txBody>
          </p:sp>
          <p:sp>
            <p:nvSpPr>
              <p:cNvPr id="33805" name="Text Box 10"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4176" y="2688"/>
                <a:ext cx="1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sz="1800">
                    <a:solidFill>
                      <a:schemeClr val="tx1"/>
                    </a:solidFill>
                    <a:latin typeface="Arial" charset="0"/>
                  </a:rPr>
                  <a:t>Unacceptable risk</a:t>
                </a:r>
              </a:p>
            </p:txBody>
          </p:sp>
          <p:sp>
            <p:nvSpPr>
              <p:cNvPr id="33806" name="Text Box 12"/>
              <p:cNvSpPr txBox="1">
                <a:spLocks noChangeArrowheads="1"/>
              </p:cNvSpPr>
              <p:nvPr/>
            </p:nvSpPr>
            <p:spPr bwMode="auto">
              <a:xfrm>
                <a:off x="1344" y="1440"/>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sz="1800">
                    <a:solidFill>
                      <a:schemeClr val="tx1"/>
                    </a:solidFill>
                    <a:latin typeface="Arial" charset="0"/>
                  </a:rPr>
                  <a:t>Meets criteria</a:t>
                </a:r>
              </a:p>
            </p:txBody>
          </p:sp>
          <p:sp>
            <p:nvSpPr>
              <p:cNvPr id="33807" name="Line 15"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a:spLocks noChangeShapeType="1"/>
              </p:cNvSpPr>
              <p:nvPr/>
            </p:nvSpPr>
            <p:spPr bwMode="auto">
              <a:xfrm flipV="1">
                <a:off x="2112" y="1152"/>
                <a:ext cx="672" cy="0"/>
              </a:xfrm>
              <a:prstGeom prst="line">
                <a:avLst/>
              </a:prstGeom>
              <a:noFill/>
              <a:ln w="50800">
                <a:solidFill>
                  <a:schemeClr val="hlink"/>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3808" name="Text Box 16"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480" y="3408"/>
                <a:ext cx="2496" cy="756"/>
              </a:xfrm>
              <a:prstGeom prst="rect">
                <a:avLst/>
              </a:prstGeom>
              <a:solidFill>
                <a:srgbClr val="FF9900"/>
              </a:solidFill>
              <a:ln w="12700">
                <a:solidFill>
                  <a:schemeClr val="tx1"/>
                </a:solidFill>
                <a:miter lim="800000"/>
                <a:headEnd/>
                <a:tailEnd/>
              </a:ln>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r>
                  <a:rPr lang="en-US">
                    <a:solidFill>
                      <a:srgbClr val="000000"/>
                    </a:solidFill>
                    <a:latin typeface="Arial" charset="0"/>
                  </a:rPr>
                  <a:t>Environmental Impact Statement (EIS) &amp; </a:t>
                </a:r>
              </a:p>
              <a:p>
                <a:pPr algn="ctr"/>
                <a:r>
                  <a:rPr lang="en-US">
                    <a:solidFill>
                      <a:srgbClr val="000000"/>
                    </a:solidFill>
                    <a:latin typeface="Arial" charset="0"/>
                  </a:rPr>
                  <a:t>Record of Decision (ROD)</a:t>
                </a:r>
              </a:p>
            </p:txBody>
          </p:sp>
          <p:sp>
            <p:nvSpPr>
              <p:cNvPr id="33809" name="Text Box 17"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2256" y="2688"/>
                <a:ext cx="10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sz="1800">
                    <a:solidFill>
                      <a:schemeClr val="tx1"/>
                    </a:solidFill>
                    <a:latin typeface="Tahoma" pitchFamily="34" charset="0"/>
                  </a:rPr>
                  <a:t>Acceptable risk</a:t>
                </a:r>
              </a:p>
            </p:txBody>
          </p:sp>
          <p:cxnSp>
            <p:nvCxnSpPr>
              <p:cNvPr id="33810" name="AutoShape 20"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CxnSpPr>
                <a:cxnSpLocks noChangeShapeType="1"/>
                <a:stCxn id="33799" idx="2"/>
                <a:endCxn id="33804" idx="0"/>
              </p:cNvCxnSpPr>
              <p:nvPr/>
            </p:nvCxnSpPr>
            <p:spPr bwMode="auto">
              <a:xfrm>
                <a:off x="4056" y="2544"/>
                <a:ext cx="0" cy="480"/>
              </a:xfrm>
              <a:prstGeom prst="straightConnector1">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33811" name="Line 24"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a:spLocks noChangeShapeType="1"/>
              </p:cNvSpPr>
              <p:nvPr/>
            </p:nvSpPr>
            <p:spPr bwMode="auto">
              <a:xfrm flipH="1">
                <a:off x="2016" y="2352"/>
                <a:ext cx="768" cy="48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cxnSp>
            <p:nvCxnSpPr>
              <p:cNvPr id="33812" name="AutoShape 26"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CxnSpPr>
                <a:cxnSpLocks noChangeShapeType="1"/>
                <a:stCxn id="33804" idx="2"/>
                <a:endCxn id="33808" idx="3"/>
              </p:cNvCxnSpPr>
              <p:nvPr/>
            </p:nvCxnSpPr>
            <p:spPr bwMode="auto">
              <a:xfrm rot="5400000">
                <a:off x="3394" y="3124"/>
                <a:ext cx="244" cy="1080"/>
              </a:xfrm>
              <a:prstGeom prst="bentConnector2">
                <a:avLst/>
              </a:prstGeom>
              <a:noFill/>
              <a:ln w="508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33813" name="Text Box 10"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txBox="1">
                <a:spLocks noChangeArrowheads="1"/>
              </p:cNvSpPr>
              <p:nvPr/>
            </p:nvSpPr>
            <p:spPr bwMode="auto">
              <a:xfrm>
                <a:off x="3552" y="3888"/>
                <a:ext cx="1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r>
                  <a:rPr lang="en-US" sz="1800">
                    <a:solidFill>
                      <a:schemeClr val="tx1"/>
                    </a:solidFill>
                    <a:latin typeface="Arial" charset="0"/>
                  </a:rPr>
                  <a:t>Unacceptable risk</a:t>
                </a:r>
              </a:p>
            </p:txBody>
          </p:sp>
          <p:sp>
            <p:nvSpPr>
              <p:cNvPr id="33814" name="Line 28" descr="Flowchart showing an overview of the CVM regulatory process for environmental impact assessment.  The flowchart starts with a proposed action (for example an approval of a new drug use) which may be granted a categorical exclusion if it meets appropriate criteria or it could trigger the need for preparation of an environmental assessment (EA) if the action does not meet the criteia for categorical exclusion.  The outcome of the EA is either an acceptable risk or an unacceptable risk.  If the risk is acceptable, this leads to preparation of a Finding of No Significant Impact , also known as a FONSI.  If he risk is unacceptable, various risk mitigation options may be evaluated.  If this evaluation indicates that risks are acceptable with mitigation, a FONSI is prepared. If the risks continue to be unacceptable, an Environmental Impact Statement  (EIS) and Record of Decision (ROD) are prepared. &#10;"/>
              <p:cNvSpPr>
                <a:spLocks noChangeShapeType="1"/>
              </p:cNvSpPr>
              <p:nvPr/>
            </p:nvSpPr>
            <p:spPr bwMode="auto">
              <a:xfrm flipH="1" flipV="1">
                <a:off x="2016" y="2928"/>
                <a:ext cx="1248" cy="336"/>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pSp>
      </p:grpSp>
      <p:sp>
        <p:nvSpPr>
          <p:cNvPr id="189443" name="Rectangle 3"/>
          <p:cNvSpPr>
            <a:spLocks noGrp="1" noChangeArrowheads="1"/>
          </p:cNvSpPr>
          <p:nvPr>
            <p:ph type="title"/>
          </p:nvPr>
        </p:nvSpPr>
        <p:spPr/>
        <p:txBody>
          <a:bodyPr/>
          <a:lstStyle/>
          <a:p>
            <a:pPr eaLnBrk="1" hangingPunct="1">
              <a:defRPr/>
            </a:pPr>
            <a:r>
              <a:rPr lang="en-US" sz="4000" dirty="0" smtClean="0">
                <a:latin typeface="Arial" pitchFamily="34" charset="0"/>
              </a:rPr>
              <a:t>Overview of CVM Process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828800"/>
            <a:ext cx="8229600" cy="4572000"/>
          </a:xfrm>
          <a:noFill/>
          <a:extLst>
            <a:ext uri="{909E8E84-426E-40DD-AFC4-6F175D3DCCD1}">
              <a14:hiddenFill xmlns:a14="http://schemas.microsoft.com/office/drawing/2010/main">
                <a:solidFill>
                  <a:srgbClr val="FFFFFF"/>
                </a:solidFill>
              </a14:hiddenFill>
            </a:ext>
          </a:extLst>
        </p:spPr>
        <p:txBody>
          <a:bodyPr/>
          <a:lstStyle/>
          <a:p>
            <a:r>
              <a:rPr lang="en-US" sz="2800" smtClean="0">
                <a:effectLst/>
              </a:rPr>
              <a:t>New Animal Drug Applications (NADAs)</a:t>
            </a:r>
          </a:p>
          <a:p>
            <a:r>
              <a:rPr lang="en-US" sz="2800" smtClean="0">
                <a:effectLst/>
              </a:rPr>
              <a:t>Supplemental NADAs (new indications)</a:t>
            </a:r>
          </a:p>
          <a:p>
            <a:r>
              <a:rPr lang="en-US" sz="2800" smtClean="0">
                <a:effectLst/>
              </a:rPr>
              <a:t>Food Additive Petitions</a:t>
            </a:r>
          </a:p>
          <a:p>
            <a:r>
              <a:rPr lang="en-US" sz="2800" smtClean="0">
                <a:effectLst/>
              </a:rPr>
              <a:t>Import Tolerances</a:t>
            </a:r>
          </a:p>
          <a:p>
            <a:r>
              <a:rPr lang="en-US" sz="2800" smtClean="0">
                <a:effectLst/>
              </a:rPr>
              <a:t>Generic drug applications (normally excluded)</a:t>
            </a:r>
          </a:p>
          <a:p>
            <a:pPr>
              <a:buFont typeface="Wingdings" pitchFamily="2" charset="2"/>
              <a:buNone/>
            </a:pPr>
            <a:r>
              <a:rPr lang="en-US" sz="2800" smtClean="0">
                <a:effectLst/>
              </a:rPr>
              <a:t>	Note: Drug sponsors are typically required to conduct testing and prepare the EA under FDA’s direction; however, FDA is ultimately responsible for the scope and content of the EA</a:t>
            </a:r>
          </a:p>
        </p:txBody>
      </p:sp>
      <p:sp>
        <p:nvSpPr>
          <p:cNvPr id="34818" name="Rectangle 2"/>
          <p:cNvSpPr>
            <a:spLocks noGrp="1" noChangeArrowheads="1"/>
          </p:cNvSpPr>
          <p:nvPr>
            <p:ph type="title"/>
          </p:nvPr>
        </p:nvSpPr>
        <p:spPr>
          <a:xfrm>
            <a:off x="457200" y="381000"/>
            <a:ext cx="8229600" cy="1143000"/>
          </a:xfrm>
          <a:noFill/>
          <a:extLst>
            <a:ext uri="{909E8E84-426E-40DD-AFC4-6F175D3DCCD1}">
              <a14:hiddenFill xmlns:a14="http://schemas.microsoft.com/office/drawing/2010/main">
                <a:solidFill>
                  <a:srgbClr val="FFFFFF"/>
                </a:solidFill>
              </a14:hiddenFill>
            </a:ext>
          </a:extLst>
        </p:spPr>
        <p:txBody>
          <a:bodyPr/>
          <a:lstStyle/>
          <a:p>
            <a:r>
              <a:rPr lang="en-US" sz="4000" smtClean="0">
                <a:effectLst/>
              </a:rPr>
              <a:t>Types of Actions Potentially Requiring Preparation of an EA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457200" y="1447800"/>
            <a:ext cx="8458200" cy="4876800"/>
          </a:xfrm>
        </p:spPr>
        <p:txBody>
          <a:bodyPr/>
          <a:lstStyle/>
          <a:p>
            <a:pPr eaLnBrk="1" hangingPunct="1">
              <a:defRPr/>
            </a:pPr>
            <a:r>
              <a:rPr lang="en-US" sz="3000" dirty="0" smtClean="0">
                <a:latin typeface="Arial" charset="0"/>
              </a:rPr>
              <a:t>Generally follows the risk assessment process</a:t>
            </a:r>
          </a:p>
          <a:p>
            <a:pPr lvl="2" eaLnBrk="1" hangingPunct="1">
              <a:defRPr/>
            </a:pPr>
            <a:r>
              <a:rPr lang="en-US" sz="2800" dirty="0" smtClean="0">
                <a:latin typeface="Arial" charset="0"/>
              </a:rPr>
              <a:t>Description of proposed action</a:t>
            </a:r>
          </a:p>
          <a:p>
            <a:pPr lvl="2" eaLnBrk="1" hangingPunct="1">
              <a:defRPr/>
            </a:pPr>
            <a:r>
              <a:rPr lang="en-US" sz="2800" dirty="0" smtClean="0">
                <a:latin typeface="Arial" charset="0"/>
              </a:rPr>
              <a:t>Hazard identification</a:t>
            </a:r>
          </a:p>
          <a:p>
            <a:pPr lvl="2" eaLnBrk="1" hangingPunct="1">
              <a:defRPr/>
            </a:pPr>
            <a:r>
              <a:rPr lang="en-US" sz="2800" dirty="0" smtClean="0">
                <a:latin typeface="Arial" charset="0"/>
              </a:rPr>
              <a:t>Exposure characterization</a:t>
            </a:r>
          </a:p>
          <a:p>
            <a:pPr lvl="2" eaLnBrk="1" hangingPunct="1">
              <a:defRPr/>
            </a:pPr>
            <a:r>
              <a:rPr lang="en-US" sz="2800" dirty="0" smtClean="0">
                <a:latin typeface="Arial" charset="0"/>
              </a:rPr>
              <a:t>Effects characterization</a:t>
            </a:r>
          </a:p>
          <a:p>
            <a:pPr lvl="2" eaLnBrk="1" hangingPunct="1">
              <a:defRPr/>
            </a:pPr>
            <a:r>
              <a:rPr lang="en-US" sz="2800" dirty="0" smtClean="0">
                <a:latin typeface="Arial" charset="0"/>
              </a:rPr>
              <a:t>Risk characterization</a:t>
            </a:r>
          </a:p>
          <a:p>
            <a:pPr lvl="2" eaLnBrk="1" hangingPunct="1">
              <a:defRPr/>
            </a:pPr>
            <a:r>
              <a:rPr lang="en-US" sz="2800" dirty="0" smtClean="0">
                <a:latin typeface="Arial" charset="0"/>
              </a:rPr>
              <a:t>Risk mitigations / management</a:t>
            </a:r>
          </a:p>
          <a:p>
            <a:pPr lvl="1" eaLnBrk="1" hangingPunct="1">
              <a:defRPr/>
            </a:pPr>
            <a:r>
              <a:rPr lang="en-US" sz="2600" dirty="0" smtClean="0">
                <a:latin typeface="Arial" charset="0"/>
              </a:rPr>
              <a:t>Appropriate for public display and allow the public to understand the agency’s analysis</a:t>
            </a:r>
          </a:p>
          <a:p>
            <a:pPr lvl="1" eaLnBrk="1" hangingPunct="1">
              <a:defRPr/>
            </a:pPr>
            <a:r>
              <a:rPr lang="en-US" sz="2600" dirty="0" smtClean="0">
                <a:latin typeface="Arial" charset="0"/>
              </a:rPr>
              <a:t>Does not contain confidential business information</a:t>
            </a:r>
          </a:p>
        </p:txBody>
      </p:sp>
      <p:sp>
        <p:nvSpPr>
          <p:cNvPr id="173058" name="Rectangle 2"/>
          <p:cNvSpPr>
            <a:spLocks noGrp="1" noChangeArrowheads="1"/>
          </p:cNvSpPr>
          <p:nvPr>
            <p:ph type="title"/>
          </p:nvPr>
        </p:nvSpPr>
        <p:spPr/>
        <p:txBody>
          <a:bodyPr/>
          <a:lstStyle/>
          <a:p>
            <a:pPr eaLnBrk="1" hangingPunct="1">
              <a:defRPr/>
            </a:pPr>
            <a:r>
              <a:rPr lang="en-US" dirty="0" smtClean="0">
                <a:latin typeface="Arial" pitchFamily="34" charset="0"/>
              </a:rPr>
              <a:t>Format of an 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457200" y="1981200"/>
            <a:ext cx="8229600" cy="4495800"/>
          </a:xfrm>
        </p:spPr>
        <p:txBody>
          <a:bodyPr/>
          <a:lstStyle/>
          <a:p>
            <a:pPr eaLnBrk="1" hangingPunct="1">
              <a:defRPr/>
            </a:pPr>
            <a:r>
              <a:rPr lang="en-US" dirty="0" smtClean="0">
                <a:solidFill>
                  <a:schemeClr val="hlink"/>
                </a:solidFill>
                <a:latin typeface="Arial" charset="0"/>
              </a:rPr>
              <a:t>CVM Environmental Assessments</a:t>
            </a:r>
          </a:p>
          <a:p>
            <a:pPr lvl="1" eaLnBrk="1" hangingPunct="1">
              <a:defRPr/>
            </a:pPr>
            <a:r>
              <a:rPr lang="en-US" dirty="0" smtClean="0">
                <a:latin typeface="Arial" charset="0"/>
              </a:rPr>
              <a:t>Following an approval, the EA and FONSI are placed on public display and can be accessed through CVM’s environmental website:</a:t>
            </a:r>
            <a:r>
              <a:rPr lang="en-US" sz="2400" dirty="0" smtClean="0">
                <a:latin typeface="Arial" charset="0"/>
              </a:rPr>
              <a:t> </a:t>
            </a:r>
          </a:p>
          <a:p>
            <a:pPr lvl="1" eaLnBrk="1" hangingPunct="1">
              <a:defRPr/>
            </a:pPr>
            <a:endParaRPr lang="en-US" sz="2400" dirty="0" smtClean="0">
              <a:latin typeface="Arial" charset="0"/>
            </a:endParaRPr>
          </a:p>
          <a:p>
            <a:pPr lvl="1" eaLnBrk="1" hangingPunct="1">
              <a:buFontTx/>
              <a:buNone/>
              <a:defRPr/>
            </a:pPr>
            <a:r>
              <a:rPr lang="en-US" sz="2400" dirty="0" smtClean="0">
                <a:latin typeface="Arial" charset="0"/>
              </a:rPr>
              <a:t>	</a:t>
            </a:r>
            <a:r>
              <a:rPr lang="en-US" dirty="0" smtClean="0">
                <a:latin typeface="Arial" charset="0"/>
                <a:hlinkClick r:id="rId2"/>
              </a:rPr>
              <a:t>http://www.fda.gov/AnimalVeterinary/DevelopmentApprovalProcess/EnvironmentalAssessments/default.htm</a:t>
            </a:r>
            <a:endParaRPr lang="en-US" dirty="0" smtClean="0">
              <a:latin typeface="Arial" charset="0"/>
            </a:endParaRPr>
          </a:p>
        </p:txBody>
      </p:sp>
      <p:sp>
        <p:nvSpPr>
          <p:cNvPr id="181250" name="Rectangle 2"/>
          <p:cNvSpPr>
            <a:spLocks noGrp="1" noChangeArrowheads="1"/>
          </p:cNvSpPr>
          <p:nvPr>
            <p:ph type="title"/>
          </p:nvPr>
        </p:nvSpPr>
        <p:spPr/>
        <p:txBody>
          <a:bodyPr/>
          <a:lstStyle/>
          <a:p>
            <a:pPr eaLnBrk="1" hangingPunct="1">
              <a:defRPr/>
            </a:pPr>
            <a:r>
              <a:rPr lang="en-US" sz="4000" dirty="0" smtClean="0">
                <a:latin typeface="Arial" pitchFamily="34" charset="0"/>
              </a:rPr>
              <a:t>Public Availability of </a:t>
            </a:r>
            <a:br>
              <a:rPr lang="en-US" sz="4000" dirty="0" smtClean="0">
                <a:latin typeface="Arial" pitchFamily="34" charset="0"/>
              </a:rPr>
            </a:br>
            <a:r>
              <a:rPr lang="en-US" sz="4000" dirty="0" smtClean="0">
                <a:latin typeface="Arial" pitchFamily="34" charset="0"/>
              </a:rPr>
              <a:t>Environmental Assessments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p:txBody>
          <a:bodyPr/>
          <a:lstStyle/>
          <a:p>
            <a:pPr lvl="1" eaLnBrk="1" hangingPunct="1">
              <a:buFontTx/>
              <a:buNone/>
              <a:defRPr/>
            </a:pPr>
            <a:r>
              <a:rPr lang="en-US" dirty="0" smtClean="0">
                <a:hlinkClick r:id="rId2"/>
              </a:rPr>
              <a:t>http://www.fda.gov/AnimalVeterinary/DevelopmentApprovalProcess/EnvironmentalAssessments/default.htm</a:t>
            </a:r>
            <a:endParaRPr lang="en-US" dirty="0" smtClean="0"/>
          </a:p>
          <a:p>
            <a:pPr lvl="1" eaLnBrk="1" hangingPunct="1">
              <a:buFontTx/>
              <a:buNone/>
              <a:defRPr/>
            </a:pPr>
            <a:endParaRPr lang="en-US" dirty="0" smtClean="0"/>
          </a:p>
          <a:p>
            <a:pPr lvl="1" eaLnBrk="1" hangingPunct="1">
              <a:buFontTx/>
              <a:buNone/>
              <a:defRPr/>
            </a:pPr>
            <a:r>
              <a:rPr lang="en-US" dirty="0" smtClean="0">
                <a:hlinkClick r:id="rId3"/>
              </a:rPr>
              <a:t>http://www.vichsec.org/en/guidelines.htm</a:t>
            </a:r>
            <a:endParaRPr lang="en-US" dirty="0" smtClean="0">
              <a:latin typeface="Arial" charset="0"/>
            </a:endParaRPr>
          </a:p>
          <a:p>
            <a:pPr>
              <a:defRPr/>
            </a:pPr>
            <a:endParaRPr lang="en-US" dirty="0" smtClean="0">
              <a:effectLst/>
            </a:endParaRPr>
          </a:p>
        </p:txBody>
      </p:sp>
      <p:sp>
        <p:nvSpPr>
          <p:cNvPr id="378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smtClean="0">
                <a:effectLst/>
              </a:rPr>
              <a:t>For Further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1027"/>
          <p:cNvSpPr>
            <a:spLocks noGrp="1" noChangeArrowheads="1"/>
          </p:cNvSpPr>
          <p:nvPr>
            <p:ph type="body" idx="1"/>
          </p:nvPr>
        </p:nvSpPr>
        <p:spPr>
          <a:xfrm>
            <a:off x="533400" y="1150938"/>
            <a:ext cx="8229600" cy="5097462"/>
          </a:xfrm>
        </p:spPr>
        <p:txBody>
          <a:bodyPr/>
          <a:lstStyle/>
          <a:p>
            <a:pPr eaLnBrk="1" hangingPunct="1">
              <a:lnSpc>
                <a:spcPct val="85000"/>
              </a:lnSpc>
              <a:defRPr/>
            </a:pPr>
            <a:r>
              <a:rPr lang="en-US" sz="2600" dirty="0" smtClean="0">
                <a:solidFill>
                  <a:srgbClr val="FFFF00"/>
                </a:solidFill>
              </a:rPr>
              <a:t>US FDA/CVM</a:t>
            </a:r>
          </a:p>
          <a:p>
            <a:pPr lvl="1" eaLnBrk="1" hangingPunct="1">
              <a:lnSpc>
                <a:spcPct val="85000"/>
              </a:lnSpc>
              <a:defRPr/>
            </a:pPr>
            <a:r>
              <a:rPr lang="en-US" sz="2400" dirty="0" smtClean="0"/>
              <a:t>FDA reviewed &amp; revised its environmental impact regulations based on 20+ years of experience</a:t>
            </a:r>
          </a:p>
          <a:p>
            <a:pPr lvl="1" eaLnBrk="1" hangingPunct="1">
              <a:lnSpc>
                <a:spcPct val="85000"/>
              </a:lnSpc>
              <a:defRPr/>
            </a:pPr>
            <a:r>
              <a:rPr lang="en-US" sz="2400" dirty="0" smtClean="0"/>
              <a:t>New regulations implemented August 1997</a:t>
            </a:r>
          </a:p>
          <a:p>
            <a:pPr lvl="1" eaLnBrk="1" hangingPunct="1">
              <a:lnSpc>
                <a:spcPct val="85000"/>
              </a:lnSpc>
              <a:defRPr/>
            </a:pPr>
            <a:r>
              <a:rPr lang="en-US" sz="2400" dirty="0" smtClean="0"/>
              <a:t>Eliminated environmental assessment requirements for certain types of veterinary drugs when they are not expected to significantly affect the environment</a:t>
            </a:r>
          </a:p>
          <a:p>
            <a:pPr eaLnBrk="1" hangingPunct="1">
              <a:lnSpc>
                <a:spcPct val="85000"/>
              </a:lnSpc>
              <a:defRPr/>
            </a:pPr>
            <a:r>
              <a:rPr lang="en-US" sz="2600" dirty="0" smtClean="0">
                <a:solidFill>
                  <a:srgbClr val="FFFF00"/>
                </a:solidFill>
              </a:rPr>
              <a:t>European Union</a:t>
            </a:r>
          </a:p>
          <a:p>
            <a:pPr lvl="1" eaLnBrk="1" hangingPunct="1">
              <a:lnSpc>
                <a:spcPct val="85000"/>
              </a:lnSpc>
              <a:defRPr/>
            </a:pPr>
            <a:r>
              <a:rPr lang="en-US" sz="2400" dirty="0" smtClean="0"/>
              <a:t>EU January 1998 Note </a:t>
            </a:r>
            <a:r>
              <a:rPr lang="en-US" sz="2400" smtClean="0"/>
              <a:t>for Guidance</a:t>
            </a:r>
            <a:endParaRPr lang="en-US" sz="2200" dirty="0" smtClean="0"/>
          </a:p>
          <a:p>
            <a:pPr lvl="2" eaLnBrk="1" hangingPunct="1">
              <a:lnSpc>
                <a:spcPct val="85000"/>
              </a:lnSpc>
              <a:defRPr/>
            </a:pPr>
            <a:r>
              <a:rPr lang="en-US" dirty="0" smtClean="0"/>
              <a:t>Driven by legislation (Directive 2001/82/EEC)</a:t>
            </a:r>
          </a:p>
          <a:p>
            <a:pPr lvl="2" eaLnBrk="1" hangingPunct="1">
              <a:lnSpc>
                <a:spcPct val="85000"/>
              </a:lnSpc>
              <a:defRPr/>
            </a:pPr>
            <a:r>
              <a:rPr lang="en-US" dirty="0" smtClean="0"/>
              <a:t>Required testing for most veterinary drugs</a:t>
            </a:r>
          </a:p>
          <a:p>
            <a:pPr lvl="1" eaLnBrk="1" hangingPunct="1">
              <a:lnSpc>
                <a:spcPct val="85000"/>
              </a:lnSpc>
              <a:defRPr/>
            </a:pPr>
            <a:r>
              <a:rPr lang="en-US" sz="2400" dirty="0" smtClean="0"/>
              <a:t>New requirements in other regions (e.g., Japan, Australia, Canada) for </a:t>
            </a:r>
            <a:r>
              <a:rPr lang="en-US" sz="2400" dirty="0" err="1" smtClean="0"/>
              <a:t>ecotoxicity</a:t>
            </a:r>
            <a:r>
              <a:rPr lang="en-US" sz="2400" dirty="0" smtClean="0"/>
              <a:t> testing</a:t>
            </a:r>
          </a:p>
          <a:p>
            <a:pPr lvl="1" eaLnBrk="1" hangingPunct="1">
              <a:lnSpc>
                <a:spcPct val="85000"/>
              </a:lnSpc>
              <a:defRPr/>
            </a:pPr>
            <a:endParaRPr lang="en-US" sz="2400" dirty="0" smtClean="0"/>
          </a:p>
        </p:txBody>
      </p:sp>
      <p:sp>
        <p:nvSpPr>
          <p:cNvPr id="138242" name="Rectangle 1026"/>
          <p:cNvSpPr>
            <a:spLocks noGrp="1" noChangeArrowheads="1"/>
          </p:cNvSpPr>
          <p:nvPr>
            <p:ph type="title"/>
          </p:nvPr>
        </p:nvSpPr>
        <p:spPr>
          <a:xfrm>
            <a:off x="303213" y="328613"/>
            <a:ext cx="8612187" cy="606425"/>
          </a:xfrm>
        </p:spPr>
        <p:txBody>
          <a:bodyPr/>
          <a:lstStyle/>
          <a:p>
            <a:pPr eaLnBrk="1" hangingPunct="1">
              <a:defRPr/>
            </a:pPr>
            <a:r>
              <a:rPr lang="en-US" sz="3600" dirty="0" smtClean="0"/>
              <a:t>Why </a:t>
            </a:r>
            <a:r>
              <a:rPr lang="en-US" sz="3600" dirty="0" err="1" smtClean="0"/>
              <a:t>Ecotoxicity</a:t>
            </a:r>
            <a:r>
              <a:rPr lang="en-US" sz="3600" dirty="0" smtClean="0"/>
              <a:t> / Environmental Impact?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457200" y="1293813"/>
            <a:ext cx="8229600" cy="5183187"/>
          </a:xfrm>
        </p:spPr>
        <p:txBody>
          <a:bodyPr/>
          <a:lstStyle/>
          <a:p>
            <a:pPr eaLnBrk="1" hangingPunct="1">
              <a:lnSpc>
                <a:spcPct val="85000"/>
              </a:lnSpc>
              <a:buFont typeface="Wingdings" pitchFamily="2" charset="2"/>
              <a:buNone/>
              <a:defRPr/>
            </a:pPr>
            <a:r>
              <a:rPr lang="en-US" dirty="0" smtClean="0"/>
              <a:t>9</a:t>
            </a:r>
            <a:r>
              <a:rPr lang="en-US" baseline="30000" dirty="0" smtClean="0"/>
              <a:t>th</a:t>
            </a:r>
            <a:r>
              <a:rPr lang="en-US" dirty="0" smtClean="0"/>
              <a:t> ITCVDR</a:t>
            </a:r>
            <a:r>
              <a:rPr lang="en-US" baseline="30000" dirty="0" smtClean="0">
                <a:solidFill>
                  <a:srgbClr val="FFFF00"/>
                </a:solidFill>
              </a:rPr>
              <a:t>*</a:t>
            </a:r>
            <a:r>
              <a:rPr lang="en-US" dirty="0" smtClean="0"/>
              <a:t> in Prague (1996)</a:t>
            </a:r>
          </a:p>
          <a:p>
            <a:pPr lvl="1" eaLnBrk="1" hangingPunct="1">
              <a:lnSpc>
                <a:spcPct val="85000"/>
              </a:lnSpc>
              <a:defRPr/>
            </a:pPr>
            <a:r>
              <a:rPr lang="en-US" dirty="0" smtClean="0"/>
              <a:t>Changes in regulations &amp; guidance led to major uncertainties</a:t>
            </a:r>
          </a:p>
          <a:p>
            <a:pPr lvl="1" eaLnBrk="1" hangingPunct="1">
              <a:lnSpc>
                <a:spcPct val="85000"/>
              </a:lnSpc>
              <a:defRPr/>
            </a:pPr>
            <a:r>
              <a:rPr lang="en-US" dirty="0" smtClean="0"/>
              <a:t>Highlighted differences in requirements</a:t>
            </a:r>
          </a:p>
          <a:p>
            <a:pPr lvl="1" eaLnBrk="1" hangingPunct="1">
              <a:lnSpc>
                <a:spcPct val="85000"/>
              </a:lnSpc>
              <a:defRPr/>
            </a:pPr>
            <a:r>
              <a:rPr lang="en-US" dirty="0" err="1" smtClean="0"/>
              <a:t>Ecotoxicity</a:t>
            </a:r>
            <a:r>
              <a:rPr lang="en-US" dirty="0" smtClean="0"/>
              <a:t> least harmonized of the initial VICH topics</a:t>
            </a:r>
          </a:p>
          <a:p>
            <a:pPr lvl="1" eaLnBrk="1" hangingPunct="1">
              <a:lnSpc>
                <a:spcPct val="85000"/>
              </a:lnSpc>
              <a:defRPr/>
            </a:pPr>
            <a:r>
              <a:rPr lang="en-US" dirty="0" smtClean="0"/>
              <a:t>Emphasized values of harmonized guidance to regulators &amp; applicants</a:t>
            </a:r>
          </a:p>
          <a:p>
            <a:pPr lvl="1" eaLnBrk="1" hangingPunct="1">
              <a:lnSpc>
                <a:spcPct val="85000"/>
              </a:lnSpc>
              <a:defRPr/>
            </a:pPr>
            <a:r>
              <a:rPr lang="en-US" dirty="0" smtClean="0"/>
              <a:t>Urged acceptance &amp; follow-through on VICH process to harmonize </a:t>
            </a:r>
            <a:r>
              <a:rPr lang="en-US" dirty="0" err="1" smtClean="0"/>
              <a:t>ecotoxicity</a:t>
            </a:r>
            <a:r>
              <a:rPr lang="en-US" dirty="0" smtClean="0"/>
              <a:t> guidance </a:t>
            </a:r>
          </a:p>
          <a:p>
            <a:pPr lvl="1" eaLnBrk="1" hangingPunct="1">
              <a:lnSpc>
                <a:spcPct val="85000"/>
              </a:lnSpc>
              <a:buFontTx/>
              <a:buNone/>
              <a:defRPr/>
            </a:pPr>
            <a:endParaRPr lang="en-US" dirty="0" smtClean="0"/>
          </a:p>
          <a:p>
            <a:pPr lvl="1" eaLnBrk="1" hangingPunct="1">
              <a:lnSpc>
                <a:spcPct val="85000"/>
              </a:lnSpc>
              <a:buFontTx/>
              <a:buNone/>
              <a:defRPr/>
            </a:pPr>
            <a:r>
              <a:rPr lang="en-US" sz="1800" baseline="30000" dirty="0" smtClean="0">
                <a:solidFill>
                  <a:srgbClr val="FFFF00"/>
                </a:solidFill>
              </a:rPr>
              <a:t>* </a:t>
            </a:r>
            <a:r>
              <a:rPr lang="en-US" sz="1800" dirty="0" smtClean="0"/>
              <a:t>International Technical Consultation on Veterinary Drug Registration</a:t>
            </a:r>
          </a:p>
        </p:txBody>
      </p:sp>
      <p:sp>
        <p:nvSpPr>
          <p:cNvPr id="154626" name="Rectangle 2"/>
          <p:cNvSpPr>
            <a:spLocks noGrp="1" noChangeArrowheads="1"/>
          </p:cNvSpPr>
          <p:nvPr>
            <p:ph type="title"/>
          </p:nvPr>
        </p:nvSpPr>
        <p:spPr>
          <a:xfrm>
            <a:off x="303213" y="328613"/>
            <a:ext cx="8612187" cy="606425"/>
          </a:xfrm>
        </p:spPr>
        <p:txBody>
          <a:bodyPr/>
          <a:lstStyle/>
          <a:p>
            <a:pPr eaLnBrk="1" hangingPunct="1">
              <a:defRPr/>
            </a:pPr>
            <a:r>
              <a:rPr lang="en-US" sz="3600" dirty="0" smtClean="0"/>
              <a:t>Why </a:t>
            </a:r>
            <a:r>
              <a:rPr lang="en-US" sz="3600" dirty="0" err="1" smtClean="0"/>
              <a:t>Ecotoxicity</a:t>
            </a:r>
            <a:r>
              <a:rPr lang="en-US" sz="3600" dirty="0" smtClean="0"/>
              <a:t> / Environmental Impact?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3363" indent="-233363" eaLnBrk="1" hangingPunct="1">
              <a:spcBef>
                <a:spcPct val="0"/>
              </a:spcBef>
              <a:buClrTx/>
              <a:buFont typeface="Wingdings" pitchFamily="2" charset="2"/>
              <a:buNone/>
              <a:defRPr/>
            </a:pPr>
            <a:r>
              <a:rPr lang="en-US" sz="2600" dirty="0">
                <a:solidFill>
                  <a:srgbClr val="FFFFFF"/>
                </a:solidFill>
              </a:rPr>
              <a:t>“ to elaborate tripartite guidelines on the design of studies and the evaluation of the environmental impact assessment of veterinary medicinal products [VMPs].  It is suggested </a:t>
            </a:r>
            <a:r>
              <a:rPr lang="en-US" sz="2600" dirty="0">
                <a:solidFill>
                  <a:srgbClr val="FFE701"/>
                </a:solidFill>
              </a:rPr>
              <a:t>to follow a tiered approach based on the principle of risk analysis</a:t>
            </a:r>
            <a:r>
              <a:rPr lang="en-US" sz="2600" dirty="0">
                <a:solidFill>
                  <a:srgbClr val="FFFFFF"/>
                </a:solidFill>
              </a:rPr>
              <a:t>.  Categories of products to be covered by the different tiers of the guideline should be specified.  Existing or draft guidelines in the EU, the US and Japan should be taken into account</a:t>
            </a:r>
            <a:r>
              <a:rPr lang="en-US" sz="2600" dirty="0" smtClean="0">
                <a:solidFill>
                  <a:srgbClr val="FFFFFF"/>
                </a:solidFill>
              </a:rPr>
              <a:t>.”</a:t>
            </a:r>
            <a:endParaRPr lang="en-US" sz="2600" dirty="0">
              <a:solidFill>
                <a:srgbClr val="FFFFFF"/>
              </a:solidFill>
            </a:endParaRPr>
          </a:p>
        </p:txBody>
      </p:sp>
      <p:sp>
        <p:nvSpPr>
          <p:cNvPr id="2" name="Title 1"/>
          <p:cNvSpPr>
            <a:spLocks noGrp="1"/>
          </p:cNvSpPr>
          <p:nvPr>
            <p:ph type="title"/>
          </p:nvPr>
        </p:nvSpPr>
        <p:spPr>
          <a:xfrm>
            <a:off x="457200" y="274638"/>
            <a:ext cx="8382000" cy="1143000"/>
          </a:xfrm>
        </p:spPr>
        <p:txBody>
          <a:bodyPr/>
          <a:lstStyle/>
          <a:p>
            <a:pPr>
              <a:defRPr/>
            </a:pPr>
            <a:r>
              <a:rPr lang="en-US" dirty="0" smtClean="0"/>
              <a:t>VICH </a:t>
            </a:r>
            <a:r>
              <a:rPr lang="en-US" dirty="0" err="1" smtClean="0"/>
              <a:t>Ecotoxicity</a:t>
            </a:r>
            <a:r>
              <a:rPr lang="en-US" dirty="0" smtClean="0"/>
              <a:t> Working Group:</a:t>
            </a:r>
            <a:br>
              <a:rPr lang="en-US" dirty="0" smtClean="0"/>
            </a:br>
            <a:r>
              <a:rPr lang="en-US" dirty="0" smtClean="0"/>
              <a:t>Mandate and Scope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152400" y="1981200"/>
            <a:ext cx="8839200" cy="4495800"/>
          </a:xfrm>
        </p:spPr>
        <p:txBody>
          <a:bodyPr/>
          <a:lstStyle/>
          <a:p>
            <a:pPr eaLnBrk="1" hangingPunct="1">
              <a:lnSpc>
                <a:spcPct val="80000"/>
              </a:lnSpc>
              <a:spcBef>
                <a:spcPct val="5000"/>
              </a:spcBef>
              <a:spcAft>
                <a:spcPct val="5000"/>
              </a:spcAft>
              <a:buFont typeface="Wingdings" pitchFamily="2" charset="2"/>
              <a:buNone/>
              <a:defRPr/>
            </a:pPr>
            <a:r>
              <a:rPr lang="en-US" dirty="0" smtClean="0">
                <a:effectLst/>
              </a:rPr>
              <a:t>Environmental Impact Assessments for</a:t>
            </a:r>
            <a:r>
              <a:rPr lang="en-US" dirty="0" smtClean="0"/>
              <a:t> </a:t>
            </a:r>
            <a:r>
              <a:rPr lang="en-US" dirty="0" smtClean="0">
                <a:effectLst/>
              </a:rPr>
              <a:t>Veterinary Medicinal Products</a:t>
            </a:r>
          </a:p>
          <a:p>
            <a:pPr eaLnBrk="1" hangingPunct="1">
              <a:lnSpc>
                <a:spcPct val="80000"/>
              </a:lnSpc>
              <a:spcBef>
                <a:spcPct val="5000"/>
              </a:spcBef>
              <a:spcAft>
                <a:spcPct val="5000"/>
              </a:spcAft>
              <a:buFont typeface="Wingdings" pitchFamily="2" charset="2"/>
              <a:buNone/>
              <a:defRPr/>
            </a:pPr>
            <a:endParaRPr lang="en-US" sz="1800" dirty="0" smtClean="0">
              <a:solidFill>
                <a:schemeClr val="hlink"/>
              </a:solidFill>
              <a:latin typeface="Arial" charset="0"/>
            </a:endParaRPr>
          </a:p>
          <a:p>
            <a:pPr eaLnBrk="1" hangingPunct="1">
              <a:lnSpc>
                <a:spcPct val="80000"/>
              </a:lnSpc>
              <a:spcBef>
                <a:spcPct val="5000"/>
              </a:spcBef>
              <a:spcAft>
                <a:spcPct val="5000"/>
              </a:spcAft>
              <a:defRPr/>
            </a:pPr>
            <a:r>
              <a:rPr lang="en-US" sz="2400" dirty="0" smtClean="0">
                <a:solidFill>
                  <a:schemeClr val="hlink"/>
                </a:solidFill>
                <a:latin typeface="Arial" charset="0"/>
              </a:rPr>
              <a:t>Phase I (VICH GL6, CVM Guidance for Industry 89, 2001)</a:t>
            </a:r>
          </a:p>
          <a:p>
            <a:pPr lvl="1" eaLnBrk="1" hangingPunct="1">
              <a:lnSpc>
                <a:spcPct val="80000"/>
              </a:lnSpc>
              <a:spcBef>
                <a:spcPct val="5000"/>
              </a:spcBef>
              <a:spcAft>
                <a:spcPct val="5000"/>
              </a:spcAft>
              <a:buFontTx/>
              <a:buNone/>
              <a:defRPr/>
            </a:pPr>
            <a:r>
              <a:rPr lang="en-US" sz="1600" dirty="0" smtClean="0">
                <a:latin typeface="Arial" charset="0"/>
                <a:hlinkClick r:id="rId2"/>
              </a:rPr>
              <a:t>http://www.fda.gov/downloads/AnimalVeterinary/GuidanceComplianceEnforcement/GuidanceforIndustry/UCM052424.pdf</a:t>
            </a:r>
            <a:endParaRPr lang="en-US" sz="1600" dirty="0" smtClean="0">
              <a:latin typeface="Arial" charset="0"/>
            </a:endParaRPr>
          </a:p>
          <a:p>
            <a:pPr lvl="1" eaLnBrk="1" hangingPunct="1">
              <a:lnSpc>
                <a:spcPct val="80000"/>
              </a:lnSpc>
              <a:spcBef>
                <a:spcPct val="5000"/>
              </a:spcBef>
              <a:spcAft>
                <a:spcPct val="5000"/>
              </a:spcAft>
              <a:buFontTx/>
              <a:buNone/>
              <a:defRPr/>
            </a:pPr>
            <a:endParaRPr lang="en-US" sz="1600" dirty="0" smtClean="0">
              <a:latin typeface="Arial" charset="0"/>
            </a:endParaRPr>
          </a:p>
          <a:p>
            <a:pPr eaLnBrk="1" hangingPunct="1">
              <a:lnSpc>
                <a:spcPct val="80000"/>
              </a:lnSpc>
              <a:spcBef>
                <a:spcPct val="5000"/>
              </a:spcBef>
              <a:spcAft>
                <a:spcPct val="5000"/>
              </a:spcAft>
              <a:defRPr/>
            </a:pPr>
            <a:r>
              <a:rPr lang="en-US" sz="2400" dirty="0" smtClean="0">
                <a:solidFill>
                  <a:schemeClr val="hlink"/>
                </a:solidFill>
                <a:latin typeface="Arial" charset="0"/>
              </a:rPr>
              <a:t>Phase II (VICH GL38; CVM Guidance for Industry 166, 2006)</a:t>
            </a:r>
          </a:p>
          <a:p>
            <a:pPr lvl="1" eaLnBrk="1" hangingPunct="1">
              <a:lnSpc>
                <a:spcPct val="80000"/>
              </a:lnSpc>
              <a:spcBef>
                <a:spcPct val="5000"/>
              </a:spcBef>
              <a:spcAft>
                <a:spcPct val="5000"/>
              </a:spcAft>
              <a:buFontTx/>
              <a:buNone/>
              <a:defRPr/>
            </a:pPr>
            <a:r>
              <a:rPr lang="en-US" sz="1600" dirty="0" smtClean="0">
                <a:hlinkClick r:id="rId3"/>
              </a:rPr>
              <a:t>http://www.fda.gov/downloads/AnimalVeterinary/GuidanceComplianceEnforcement/GuidanceforIndustry/UCM052500.pdf</a:t>
            </a:r>
            <a:endParaRPr lang="en-US" sz="1600" dirty="0" smtClean="0">
              <a:latin typeface="Arial" charset="0"/>
            </a:endParaRPr>
          </a:p>
          <a:p>
            <a:pPr lvl="1" eaLnBrk="1" hangingPunct="1">
              <a:lnSpc>
                <a:spcPct val="80000"/>
              </a:lnSpc>
              <a:spcBef>
                <a:spcPct val="5000"/>
              </a:spcBef>
              <a:spcAft>
                <a:spcPct val="5000"/>
              </a:spcAft>
              <a:buFontTx/>
              <a:buNone/>
              <a:defRPr/>
            </a:pPr>
            <a:endParaRPr lang="en-US" sz="1600" dirty="0" smtClean="0">
              <a:latin typeface="Arial" charset="0"/>
            </a:endParaRPr>
          </a:p>
          <a:p>
            <a:pPr eaLnBrk="1" hangingPunct="1">
              <a:lnSpc>
                <a:spcPct val="80000"/>
              </a:lnSpc>
              <a:spcBef>
                <a:spcPct val="5000"/>
              </a:spcBef>
              <a:spcAft>
                <a:spcPct val="5000"/>
              </a:spcAft>
              <a:defRPr/>
            </a:pPr>
            <a:r>
              <a:rPr lang="en-US" sz="2400" dirty="0" smtClean="0">
                <a:latin typeface="Arial" charset="0"/>
              </a:rPr>
              <a:t>These guidance documents were developed by VICH to harmonize the data requirements and basic risk assessment process for approval of veterinary drug products in participating nations</a:t>
            </a:r>
          </a:p>
        </p:txBody>
      </p:sp>
      <p:sp>
        <p:nvSpPr>
          <p:cNvPr id="165890" name="Rectangle 2"/>
          <p:cNvSpPr>
            <a:spLocks noGrp="1" noChangeArrowheads="1"/>
          </p:cNvSpPr>
          <p:nvPr>
            <p:ph type="title"/>
          </p:nvPr>
        </p:nvSpPr>
        <p:spPr/>
        <p:txBody>
          <a:bodyPr/>
          <a:lstStyle/>
          <a:p>
            <a:pPr eaLnBrk="1" hangingPunct="1">
              <a:defRPr/>
            </a:pPr>
            <a:r>
              <a:rPr lang="en-US" dirty="0" smtClean="0">
                <a:latin typeface="Arial" pitchFamily="34" charset="0"/>
              </a:rPr>
              <a:t>Harmonized Guidance for Environmental Assessment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quaculture"/>
          <p:cNvGrpSpPr/>
          <p:nvPr/>
        </p:nvGrpSpPr>
        <p:grpSpPr>
          <a:xfrm>
            <a:off x="5334000" y="4191000"/>
            <a:ext cx="2743200" cy="2514600"/>
            <a:chOff x="5334000" y="4191000"/>
            <a:chExt cx="2743200" cy="2514600"/>
          </a:xfrm>
        </p:grpSpPr>
        <p:sp>
          <p:nvSpPr>
            <p:cNvPr id="10248" name="Text Box 8"/>
            <p:cNvSpPr txBox="1">
              <a:spLocks noChangeArrowheads="1"/>
            </p:cNvSpPr>
            <p:nvPr/>
          </p:nvSpPr>
          <p:spPr bwMode="auto">
            <a:xfrm>
              <a:off x="5715000" y="4191000"/>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r>
                <a:rPr lang="en-US">
                  <a:solidFill>
                    <a:srgbClr val="FFFF00"/>
                  </a:solidFill>
                  <a:latin typeface="Arial" charset="0"/>
                </a:rPr>
                <a:t>Aquaculture</a:t>
              </a:r>
            </a:p>
          </p:txBody>
        </p:sp>
        <p:pic>
          <p:nvPicPr>
            <p:cNvPr id="10249" name="Picture 9" descr="Photograph of fish in a circular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48200"/>
              <a:ext cx="2743200"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2" descr="storage"/>
          <p:cNvGrpSpPr/>
          <p:nvPr/>
        </p:nvGrpSpPr>
        <p:grpSpPr>
          <a:xfrm>
            <a:off x="304800" y="3886200"/>
            <a:ext cx="3687763" cy="2743200"/>
            <a:chOff x="304800" y="3886200"/>
            <a:chExt cx="3687763" cy="2743200"/>
          </a:xfrm>
        </p:grpSpPr>
        <p:pic>
          <p:nvPicPr>
            <p:cNvPr id="10244" name="Picture 4" descr="Photograph of farm cropland"/>
            <p:cNvPicPr>
              <a:picLocks noChangeAspect="1" noChangeArrowheads="1"/>
            </p:cNvPicPr>
            <p:nvPr/>
          </p:nvPicPr>
          <p:blipFill>
            <a:blip r:embed="rId3">
              <a:extLst>
                <a:ext uri="{28A0092B-C50C-407E-A947-70E740481C1C}">
                  <a14:useLocalDpi xmlns:a14="http://schemas.microsoft.com/office/drawing/2010/main" val="0"/>
                </a:ext>
              </a:extLst>
            </a:blip>
            <a:srcRect t="21400" b="7277"/>
            <a:stretch>
              <a:fillRect/>
            </a:stretch>
          </p:blipFill>
          <p:spPr bwMode="auto">
            <a:xfrm>
              <a:off x="1143000" y="5105400"/>
              <a:ext cx="2849563" cy="152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50" name="AutoShape 10"/>
            <p:cNvSpPr>
              <a:spLocks noChangeArrowheads="1"/>
            </p:cNvSpPr>
            <p:nvPr/>
          </p:nvSpPr>
          <p:spPr bwMode="auto">
            <a:xfrm>
              <a:off x="304800" y="5181600"/>
              <a:ext cx="1905000" cy="609600"/>
            </a:xfrm>
            <a:prstGeom prst="can">
              <a:avLst>
                <a:gd name="adj" fmla="val 25000"/>
              </a:avLst>
            </a:prstGeom>
            <a:solidFill>
              <a:schemeClr val="tx1"/>
            </a:solidFill>
            <a:ln w="28575">
              <a:solidFill>
                <a:srgbClr val="000000"/>
              </a:solidFill>
              <a:round/>
              <a:headEnd/>
              <a:tailEnd/>
            </a:ln>
          </p:spPr>
          <p:txBody>
            <a:bodyPr wrap="none" anchor="ctr">
              <a:spAutoFit/>
            </a:bodyPr>
            <a:lstStyle/>
            <a:p>
              <a:endParaRPr lang="en-US"/>
            </a:p>
          </p:txBody>
        </p:sp>
        <p:grpSp>
          <p:nvGrpSpPr>
            <p:cNvPr id="10251" name="Group 2"/>
            <p:cNvGrpSpPr>
              <a:grpSpLocks/>
            </p:cNvGrpSpPr>
            <p:nvPr/>
          </p:nvGrpSpPr>
          <p:grpSpPr bwMode="auto">
            <a:xfrm>
              <a:off x="381000" y="3886200"/>
              <a:ext cx="2514600" cy="2209800"/>
              <a:chOff x="381000" y="3886200"/>
              <a:chExt cx="2514600" cy="2209800"/>
            </a:xfrm>
          </p:grpSpPr>
          <p:sp>
            <p:nvSpPr>
              <p:cNvPr id="10252" name="Oval 11"/>
              <p:cNvSpPr>
                <a:spLocks noChangeArrowheads="1"/>
              </p:cNvSpPr>
              <p:nvPr/>
            </p:nvSpPr>
            <p:spPr bwMode="auto">
              <a:xfrm>
                <a:off x="381000" y="4724400"/>
                <a:ext cx="1830388" cy="608013"/>
              </a:xfrm>
              <a:prstGeom prst="ellipse">
                <a:avLst/>
              </a:prstGeom>
              <a:solidFill>
                <a:srgbClr val="996633"/>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p>
                <a:endParaRPr lang="en-US"/>
              </a:p>
            </p:txBody>
          </p:sp>
          <p:sp>
            <p:nvSpPr>
              <p:cNvPr id="10253" name="WordArt 12"/>
              <p:cNvSpPr>
                <a:spLocks noChangeArrowheads="1" noChangeShapeType="1" noTextEdit="1"/>
              </p:cNvSpPr>
              <p:nvPr/>
            </p:nvSpPr>
            <p:spPr bwMode="auto">
              <a:xfrm>
                <a:off x="762000" y="5334000"/>
                <a:ext cx="1143000" cy="457200"/>
              </a:xfrm>
              <a:prstGeom prst="rect">
                <a:avLst/>
              </a:prstGeom>
            </p:spPr>
            <p:txBody>
              <a:bodyPr wrap="none" fromWordArt="1">
                <a:prstTxWarp prst="textCanDown">
                  <a:avLst>
                    <a:gd name="adj" fmla="val 15972"/>
                  </a:avLst>
                </a:prstTxWarp>
              </a:bodyPr>
              <a:lstStyle/>
              <a:p>
                <a:pPr algn="ctr"/>
                <a:r>
                  <a:rPr lang="en-US" sz="3600" kern="10">
                    <a:ln w="9525">
                      <a:solidFill>
                        <a:srgbClr val="000000"/>
                      </a:solidFill>
                      <a:round/>
                      <a:headEnd/>
                      <a:tailEnd/>
                    </a:ln>
                    <a:solidFill>
                      <a:srgbClr val="000000"/>
                    </a:solidFill>
                    <a:latin typeface="Times New Roman"/>
                    <a:cs typeface="Times New Roman"/>
                  </a:rPr>
                  <a:t>Storage</a:t>
                </a:r>
              </a:p>
            </p:txBody>
          </p:sp>
          <p:sp>
            <p:nvSpPr>
              <p:cNvPr id="10254" name="AutoShape 13"/>
              <p:cNvSpPr>
                <a:spLocks noChangeArrowheads="1"/>
              </p:cNvSpPr>
              <p:nvPr/>
            </p:nvSpPr>
            <p:spPr bwMode="auto">
              <a:xfrm rot="2684140">
                <a:off x="609600" y="3886200"/>
                <a:ext cx="838200" cy="1524000"/>
              </a:xfrm>
              <a:prstGeom prst="curvedRightArrow">
                <a:avLst>
                  <a:gd name="adj1" fmla="val 36364"/>
                  <a:gd name="adj2" fmla="val 72727"/>
                  <a:gd name="adj3" fmla="val 33333"/>
                </a:avLst>
              </a:prstGeom>
              <a:solidFill>
                <a:srgbClr val="FF0000"/>
              </a:solidFill>
              <a:ln w="12700">
                <a:solidFill>
                  <a:srgbClr val="000000"/>
                </a:solidFill>
                <a:miter lim="800000"/>
                <a:headEnd/>
                <a:tailEnd/>
              </a:ln>
            </p:spPr>
            <p:txBody>
              <a:bodyPr wrap="none" anchor="ctr">
                <a:spAutoFit/>
              </a:bodyPr>
              <a:lstStyle/>
              <a:p>
                <a:endParaRPr lang="en-US"/>
              </a:p>
            </p:txBody>
          </p:sp>
          <p:sp>
            <p:nvSpPr>
              <p:cNvPr id="10255" name="AutoShape 14"/>
              <p:cNvSpPr>
                <a:spLocks noChangeArrowheads="1"/>
              </p:cNvSpPr>
              <p:nvPr/>
            </p:nvSpPr>
            <p:spPr bwMode="auto">
              <a:xfrm rot="2985818">
                <a:off x="1562100" y="4762500"/>
                <a:ext cx="1295400" cy="1371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60" y="10552"/>
                    </a:moveTo>
                    <a:cubicBezTo>
                      <a:pt x="16527" y="7411"/>
                      <a:pt x="13943" y="4934"/>
                      <a:pt x="10800" y="4934"/>
                    </a:cubicBezTo>
                    <a:cubicBezTo>
                      <a:pt x="7560" y="4934"/>
                      <a:pt x="4934" y="7560"/>
                      <a:pt x="4934" y="10800"/>
                    </a:cubicBezTo>
                    <a:lnTo>
                      <a:pt x="0" y="10800"/>
                    </a:lnTo>
                    <a:cubicBezTo>
                      <a:pt x="0" y="4835"/>
                      <a:pt x="4835" y="0"/>
                      <a:pt x="10800" y="0"/>
                    </a:cubicBezTo>
                    <a:cubicBezTo>
                      <a:pt x="16587" y="0"/>
                      <a:pt x="21345" y="4561"/>
                      <a:pt x="21590" y="10343"/>
                    </a:cubicBezTo>
                    <a:lnTo>
                      <a:pt x="24287" y="10229"/>
                    </a:lnTo>
                    <a:lnTo>
                      <a:pt x="19344" y="15609"/>
                    </a:lnTo>
                    <a:lnTo>
                      <a:pt x="13963" y="10666"/>
                    </a:lnTo>
                    <a:lnTo>
                      <a:pt x="16660" y="10552"/>
                    </a:lnTo>
                    <a:close/>
                  </a:path>
                </a:pathLst>
              </a:custGeom>
              <a:solidFill>
                <a:srgbClr val="FF0000"/>
              </a:solidFill>
              <a:ln w="12700" algn="ctr">
                <a:solidFill>
                  <a:srgbClr val="000000"/>
                </a:solidFill>
                <a:miter lim="800000"/>
                <a:headEnd/>
                <a:tailEnd/>
              </a:ln>
            </p:spPr>
            <p:txBody>
              <a:bodyPr anchor="ctr">
                <a:spAutoFit/>
              </a:bodyPr>
              <a:lstStyle/>
              <a:p>
                <a:endParaRPr lang="en-US"/>
              </a:p>
            </p:txBody>
          </p:sp>
        </p:grpSp>
      </p:grpSp>
      <p:grpSp>
        <p:nvGrpSpPr>
          <p:cNvPr id="5" name="Group 4" descr="pasture animals"/>
          <p:cNvGrpSpPr/>
          <p:nvPr/>
        </p:nvGrpSpPr>
        <p:grpSpPr>
          <a:xfrm>
            <a:off x="4876800" y="1295400"/>
            <a:ext cx="3429000" cy="2817813"/>
            <a:chOff x="4876800" y="1295400"/>
            <a:chExt cx="3429000" cy="2817813"/>
          </a:xfrm>
        </p:grpSpPr>
        <p:pic>
          <p:nvPicPr>
            <p:cNvPr id="10242" name="Picture 2" descr="Photograph of cows in a pas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28800"/>
              <a:ext cx="3429000" cy="228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545138" y="1295400"/>
              <a:ext cx="240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r>
                <a:rPr lang="en-US">
                  <a:solidFill>
                    <a:srgbClr val="FFFF00"/>
                  </a:solidFill>
                  <a:latin typeface="Arial" charset="0"/>
                </a:rPr>
                <a:t>Pasture Animals</a:t>
              </a:r>
            </a:p>
          </p:txBody>
        </p:sp>
      </p:grpSp>
      <p:grpSp>
        <p:nvGrpSpPr>
          <p:cNvPr id="4" name="Group 3" descr="intensively reared animals"/>
          <p:cNvGrpSpPr/>
          <p:nvPr/>
        </p:nvGrpSpPr>
        <p:grpSpPr>
          <a:xfrm>
            <a:off x="228600" y="1524000"/>
            <a:ext cx="3881438" cy="3028950"/>
            <a:chOff x="228600" y="1524000"/>
            <a:chExt cx="3881438" cy="3028950"/>
          </a:xfrm>
        </p:grpSpPr>
        <p:pic>
          <p:nvPicPr>
            <p:cNvPr id="10243" name="Picture 3" descr="Photograph of chicken house with thousands of chicke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8120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228600" y="1524000"/>
              <a:ext cx="3881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r>
                <a:rPr lang="en-US">
                  <a:solidFill>
                    <a:srgbClr val="FFFF00"/>
                  </a:solidFill>
                  <a:latin typeface="Arial" charset="0"/>
                </a:rPr>
                <a:t>Intensively Reared Animals</a:t>
              </a:r>
            </a:p>
          </p:txBody>
        </p:sp>
      </p:grpSp>
      <p:sp>
        <p:nvSpPr>
          <p:cNvPr id="185349" name="Rectangle 5"/>
          <p:cNvSpPr>
            <a:spLocks noGrp="1" noChangeArrowheads="1"/>
          </p:cNvSpPr>
          <p:nvPr>
            <p:ph type="title"/>
          </p:nvPr>
        </p:nvSpPr>
        <p:spPr/>
        <p:txBody>
          <a:bodyPr/>
          <a:lstStyle/>
          <a:p>
            <a:pPr eaLnBrk="1" hangingPunct="1">
              <a:defRPr/>
            </a:pPr>
            <a:r>
              <a:rPr lang="en-US" sz="4000" dirty="0" smtClean="0"/>
              <a:t>Veterinary Use Scenarios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81000" y="2438400"/>
            <a:ext cx="8458200" cy="3429000"/>
          </a:xfrm>
        </p:spPr>
        <p:txBody>
          <a:bodyPr/>
          <a:lstStyle/>
          <a:p>
            <a:pPr eaLnBrk="1" hangingPunct="1">
              <a:defRPr/>
            </a:pPr>
            <a:r>
              <a:rPr lang="en-US" sz="2800" i="1" dirty="0" smtClean="0">
                <a:solidFill>
                  <a:schemeClr val="tx1"/>
                </a:solidFill>
              </a:rPr>
              <a:t>Risk = chance of losing something we value</a:t>
            </a:r>
            <a:br>
              <a:rPr lang="en-US" sz="2800" i="1" dirty="0" smtClean="0">
                <a:solidFill>
                  <a:schemeClr val="tx1"/>
                </a:solidFill>
              </a:rPr>
            </a:br>
            <a:r>
              <a:rPr lang="en-US" sz="2800" i="1" dirty="0" smtClean="0">
                <a:solidFill>
                  <a:schemeClr val="tx1"/>
                </a:solidFill>
              </a:rPr>
              <a:t>Risk = probability of an adverse outcome (impact)</a:t>
            </a:r>
            <a:br>
              <a:rPr lang="en-US" sz="2800" i="1" dirty="0" smtClean="0">
                <a:solidFill>
                  <a:schemeClr val="tx1"/>
                </a:solidFill>
              </a:rPr>
            </a:br>
            <a:r>
              <a:rPr lang="en-US" sz="2000" i="1" dirty="0" smtClean="0"/>
              <a:t/>
            </a:r>
            <a:br>
              <a:rPr lang="en-US" sz="2000" i="1" dirty="0" smtClean="0"/>
            </a:br>
            <a:r>
              <a:rPr lang="en-US" sz="4000" dirty="0" smtClean="0">
                <a:solidFill>
                  <a:schemeClr val="hlink"/>
                </a:solidFill>
                <a:effectLst/>
              </a:rPr>
              <a:t>Risk = Hazard x Exposure</a:t>
            </a:r>
            <a:r>
              <a:rPr lang="en-US" sz="4000" dirty="0" smtClean="0">
                <a:solidFill>
                  <a:srgbClr val="F63008"/>
                </a:solidFill>
                <a:effectLst/>
              </a:rPr>
              <a:t/>
            </a:r>
            <a:br>
              <a:rPr lang="en-US" sz="4000" dirty="0" smtClean="0">
                <a:solidFill>
                  <a:srgbClr val="F63008"/>
                </a:solidFill>
                <a:effectLst/>
              </a:rPr>
            </a:br>
            <a:r>
              <a:rPr lang="en-US" sz="2000" dirty="0" smtClean="0">
                <a:solidFill>
                  <a:srgbClr val="F63008"/>
                </a:solidFill>
                <a:effectLst/>
              </a:rPr>
              <a:t/>
            </a:r>
            <a:br>
              <a:rPr lang="en-US" sz="2000" dirty="0" smtClean="0">
                <a:solidFill>
                  <a:srgbClr val="F63008"/>
                </a:solidFill>
                <a:effectLst/>
              </a:rPr>
            </a:br>
            <a:r>
              <a:rPr lang="en-US" sz="2800" dirty="0" smtClean="0">
                <a:solidFill>
                  <a:schemeClr val="tx1"/>
                </a:solidFill>
                <a:effectLst/>
              </a:rPr>
              <a:t>Hazard = intrinsic toxic properties</a:t>
            </a:r>
            <a:br>
              <a:rPr lang="en-US" sz="28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800" dirty="0" smtClean="0">
                <a:solidFill>
                  <a:schemeClr val="tx1"/>
                </a:solidFill>
                <a:effectLst/>
              </a:rPr>
              <a:t>Environmental Risk Assessment = systematic scientific characterization of potential adverse effects (impacts) resulting from environmental exposures to a hazardous agent or situation</a:t>
            </a:r>
          </a:p>
        </p:txBody>
      </p:sp>
      <p:sp>
        <p:nvSpPr>
          <p:cNvPr id="11267" name="TextBox 1"/>
          <p:cNvSpPr txBox="1">
            <a:spLocks noChangeArrowheads="1"/>
          </p:cNvSpPr>
          <p:nvPr/>
        </p:nvSpPr>
        <p:spPr bwMode="auto">
          <a:xfrm>
            <a:off x="517525" y="590550"/>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63008"/>
                </a:solidFill>
                <a:latin typeface="Verdana" pitchFamily="34" charset="0"/>
                <a:cs typeface="Arial" charset="0"/>
              </a:defRPr>
            </a:lvl1pPr>
            <a:lvl2pPr marL="742950" indent="-285750">
              <a:defRPr sz="2400">
                <a:solidFill>
                  <a:srgbClr val="F63008"/>
                </a:solidFill>
                <a:latin typeface="Verdana" pitchFamily="34" charset="0"/>
                <a:cs typeface="Arial" charset="0"/>
              </a:defRPr>
            </a:lvl2pPr>
            <a:lvl3pPr marL="1143000" indent="-228600">
              <a:defRPr sz="2400">
                <a:solidFill>
                  <a:srgbClr val="F63008"/>
                </a:solidFill>
                <a:latin typeface="Verdana" pitchFamily="34" charset="0"/>
                <a:cs typeface="Arial" charset="0"/>
              </a:defRPr>
            </a:lvl3pPr>
            <a:lvl4pPr marL="1600200" indent="-228600">
              <a:defRPr sz="2400">
                <a:solidFill>
                  <a:srgbClr val="F63008"/>
                </a:solidFill>
                <a:latin typeface="Verdana" pitchFamily="34" charset="0"/>
                <a:cs typeface="Arial" charset="0"/>
              </a:defRPr>
            </a:lvl4pPr>
            <a:lvl5pPr marL="2057400" indent="-228600">
              <a:defRPr sz="2400">
                <a:solidFill>
                  <a:srgbClr val="F63008"/>
                </a:solidFill>
                <a:latin typeface="Verdana" pitchFamily="34" charset="0"/>
                <a:cs typeface="Arial" charset="0"/>
              </a:defRPr>
            </a:lvl5pPr>
            <a:lvl6pPr marL="2514600" indent="-228600" eaLnBrk="0" fontAlgn="base" hangingPunct="0">
              <a:spcBef>
                <a:spcPct val="0"/>
              </a:spcBef>
              <a:spcAft>
                <a:spcPct val="0"/>
              </a:spcAft>
              <a:defRPr sz="2400">
                <a:solidFill>
                  <a:srgbClr val="F63008"/>
                </a:solidFill>
                <a:latin typeface="Verdana" pitchFamily="34" charset="0"/>
                <a:cs typeface="Arial" charset="0"/>
              </a:defRPr>
            </a:lvl6pPr>
            <a:lvl7pPr marL="2971800" indent="-228600" eaLnBrk="0" fontAlgn="base" hangingPunct="0">
              <a:spcBef>
                <a:spcPct val="0"/>
              </a:spcBef>
              <a:spcAft>
                <a:spcPct val="0"/>
              </a:spcAft>
              <a:defRPr sz="2400">
                <a:solidFill>
                  <a:srgbClr val="F63008"/>
                </a:solidFill>
                <a:latin typeface="Verdana" pitchFamily="34" charset="0"/>
                <a:cs typeface="Arial" charset="0"/>
              </a:defRPr>
            </a:lvl7pPr>
            <a:lvl8pPr marL="3429000" indent="-228600" eaLnBrk="0" fontAlgn="base" hangingPunct="0">
              <a:spcBef>
                <a:spcPct val="0"/>
              </a:spcBef>
              <a:spcAft>
                <a:spcPct val="0"/>
              </a:spcAft>
              <a:defRPr sz="2400">
                <a:solidFill>
                  <a:srgbClr val="F63008"/>
                </a:solidFill>
                <a:latin typeface="Verdana" pitchFamily="34" charset="0"/>
                <a:cs typeface="Arial" charset="0"/>
              </a:defRPr>
            </a:lvl8pPr>
            <a:lvl9pPr marL="3886200" indent="-228600" eaLnBrk="0" fontAlgn="base" hangingPunct="0">
              <a:spcBef>
                <a:spcPct val="0"/>
              </a:spcBef>
              <a:spcAft>
                <a:spcPct val="0"/>
              </a:spcAft>
              <a:defRPr sz="2400">
                <a:solidFill>
                  <a:srgbClr val="F63008"/>
                </a:solidFill>
                <a:latin typeface="Verdana" pitchFamily="34" charset="0"/>
                <a:cs typeface="Arial" charset="0"/>
              </a:defRPr>
            </a:lvl9pPr>
          </a:lstStyle>
          <a:p>
            <a:pPr algn="ctr"/>
            <a:r>
              <a:rPr lang="en-US" sz="3600">
                <a:solidFill>
                  <a:schemeClr val="tx2"/>
                </a:solidFill>
              </a:rPr>
              <a:t>Risk Assessment Principles Underlying the VICH Guidelines</a:t>
            </a:r>
          </a:p>
        </p:txBody>
      </p:sp>
    </p:spTree>
  </p:cSld>
  <p:clrMapOvr>
    <a:masterClrMapping/>
  </p:clrMapOvr>
  <p:transition spd="slow" advTm="9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63008"/>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63008"/>
            </a:solidFill>
            <a:effectLst/>
            <a:latin typeface="Verdana" pitchFamily="34"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4846</TotalTime>
  <Words>2330</Words>
  <Application>Microsoft Office PowerPoint</Application>
  <PresentationFormat>On-screen Show (4:3)</PresentationFormat>
  <Paragraphs>393</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Slit</vt:lpstr>
      <vt:lpstr>Environmental Impact (Risk) Assessment of  Veterinary Pharmaceuticals</vt:lpstr>
      <vt:lpstr>Presentation Outline</vt:lpstr>
      <vt:lpstr>International Harmonization under VICH</vt:lpstr>
      <vt:lpstr>Why Ecotoxicity / Environmental Impact?</vt:lpstr>
      <vt:lpstr>Why Ecotoxicity / Environmental Impact?</vt:lpstr>
      <vt:lpstr>VICH Ecotoxicity Working Group: Mandate and Scope</vt:lpstr>
      <vt:lpstr>Harmonized Guidance for Environmental Assessment</vt:lpstr>
      <vt:lpstr>Veterinary Use Scenarios</vt:lpstr>
      <vt:lpstr>Risk = chance of losing something we value Risk = probability of an adverse outcome (impact)  Risk = Hazard x Exposure  Hazard = intrinsic toxic properties  Environmental Risk Assessment = systematic scientific characterization of potential adverse effects (impacts) resulting from environmental exposures to a hazardous agent or situation</vt:lpstr>
      <vt:lpstr>Phase I Guidance: Exposure-based Screening</vt:lpstr>
      <vt:lpstr>Phase I - Highlights</vt:lpstr>
      <vt:lpstr>Phase I - Highlights</vt:lpstr>
      <vt:lpstr>Phase II Guidance:  Quantitative Risk Assessment </vt:lpstr>
      <vt:lpstr>Phase II Guidance:  Quantitative Risk Assessment </vt:lpstr>
      <vt:lpstr>Phase II: Quantitative Risk Assessment Using Risk Quotients</vt:lpstr>
      <vt:lpstr>Exposure Assessment</vt:lpstr>
      <vt:lpstr>Exposure Assessment</vt:lpstr>
      <vt:lpstr>Effects Assessment</vt:lpstr>
      <vt:lpstr>TIER A Studies</vt:lpstr>
      <vt:lpstr>Tier B Studies</vt:lpstr>
      <vt:lpstr>Risk Characterization</vt:lpstr>
      <vt:lpstr>PNECs for TIER A</vt:lpstr>
      <vt:lpstr>PNECs for TIER B</vt:lpstr>
      <vt:lpstr>Tier C – Further Assessment</vt:lpstr>
      <vt:lpstr>FDA Regulatory Process for Conducting Environmental   Reviews</vt:lpstr>
      <vt:lpstr>National Environmental Policy Act (NEPA, 1969)</vt:lpstr>
      <vt:lpstr>Regulatory Tools Under NEPA</vt:lpstr>
      <vt:lpstr>Categorical Exclusions</vt:lpstr>
      <vt:lpstr>Environmental Assessments</vt:lpstr>
      <vt:lpstr>FONSI and EIS</vt:lpstr>
      <vt:lpstr>Overview of CVM Process</vt:lpstr>
      <vt:lpstr>Types of Actions Potentially Requiring Preparation of an EA </vt:lpstr>
      <vt:lpstr>Format of an EA</vt:lpstr>
      <vt:lpstr>Public Availability of  Environmental Assessments</vt:lpstr>
      <vt:lpstr>For Further Information</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Risk Assessment for veterinary pharmaceuticals: international harmonization</dc:title>
  <dc:subject>environmental risk assessment</dc:subject>
  <dc:creator>FDA/CVM/ONADE</dc:creator>
  <cp:keywords>environmental risk assessment, veterinary drugs,</cp:keywords>
  <cp:lastModifiedBy>Almeter, Brian </cp:lastModifiedBy>
  <cp:revision>234</cp:revision>
  <dcterms:created xsi:type="dcterms:W3CDTF">2010-07-09T17:49:42Z</dcterms:created>
  <dcterms:modified xsi:type="dcterms:W3CDTF">2013-03-08T20:32:13Z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