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6" r:id="rId1"/>
  </p:sldMasterIdLst>
  <p:notesMasterIdLst>
    <p:notesMasterId r:id="rId21"/>
  </p:notesMasterIdLst>
  <p:sldIdLst>
    <p:sldId id="256" r:id="rId2"/>
    <p:sldId id="260" r:id="rId3"/>
    <p:sldId id="257" r:id="rId4"/>
    <p:sldId id="265" r:id="rId5"/>
    <p:sldId id="296" r:id="rId6"/>
    <p:sldId id="261" r:id="rId7"/>
    <p:sldId id="262" r:id="rId8"/>
    <p:sldId id="268" r:id="rId9"/>
    <p:sldId id="263" r:id="rId10"/>
    <p:sldId id="264" r:id="rId11"/>
    <p:sldId id="269" r:id="rId12"/>
    <p:sldId id="271" r:id="rId13"/>
    <p:sldId id="282" r:id="rId14"/>
    <p:sldId id="266" r:id="rId15"/>
    <p:sldId id="270" r:id="rId16"/>
    <p:sldId id="285" r:id="rId17"/>
    <p:sldId id="283" r:id="rId18"/>
    <p:sldId id="274" r:id="rId19"/>
    <p:sldId id="284" r:id="rId20"/>
  </p:sldIdLst>
  <p:sldSz cx="9144000" cy="6858000" type="screen4x3"/>
  <p:notesSz cx="6858000" cy="9296400"/>
  <p:custDataLst>
    <p:tags r:id="rId22"/>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323" autoAdjust="0"/>
  </p:normalViewPr>
  <p:slideViewPr>
    <p:cSldViewPr>
      <p:cViewPr varScale="1">
        <p:scale>
          <a:sx n="77" d="100"/>
          <a:sy n="77" d="100"/>
        </p:scale>
        <p:origin x="-1474" y="-86"/>
      </p:cViewPr>
      <p:guideLst>
        <p:guide orient="horz" pos="2160"/>
        <p:guide pos="2880"/>
      </p:guideLst>
    </p:cSldViewPr>
  </p:slideViewPr>
  <p:outlineViewPr>
    <p:cViewPr>
      <p:scale>
        <a:sx n="33" d="100"/>
        <a:sy n="33" d="100"/>
      </p:scale>
      <p:origin x="0" y="14568"/>
    </p:cViewPr>
  </p:outlineViewPr>
  <p:notesTextViewPr>
    <p:cViewPr>
      <p:scale>
        <a:sx n="100" d="100"/>
        <a:sy n="100" d="100"/>
      </p:scale>
      <p:origin x="0" y="0"/>
    </p:cViewPr>
  </p:notesTextViewPr>
  <p:sorterViewPr>
    <p:cViewPr>
      <p:scale>
        <a:sx n="66" d="100"/>
        <a:sy n="66" d="100"/>
      </p:scale>
      <p:origin x="0" y="1872"/>
    </p:cViewPr>
  </p:sorterViewPr>
  <p:notesViewPr>
    <p:cSldViewPr>
      <p:cViewPr varScale="1">
        <p:scale>
          <a:sx n="55" d="100"/>
          <a:sy n="55" d="100"/>
        </p:scale>
        <p:origin x="-1830" y="-84"/>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513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7651" name="Rectangle 3"/>
          <p:cNvSpPr>
            <a:spLocks noGrp="1" noChangeArrowheads="1"/>
          </p:cNvSpPr>
          <p:nvPr>
            <p:ph type="dt" idx="1"/>
          </p:nvPr>
        </p:nvSpPr>
        <p:spPr bwMode="auto">
          <a:xfrm>
            <a:off x="3884613" y="0"/>
            <a:ext cx="2971800" cy="46513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3" name="Rectangle 5"/>
          <p:cNvSpPr>
            <a:spLocks noGrp="1" noChangeArrowheads="1"/>
          </p:cNvSpPr>
          <p:nvPr>
            <p:ph type="body" sz="quarter" idx="3"/>
          </p:nvPr>
        </p:nvSpPr>
        <p:spPr bwMode="auto">
          <a:xfrm>
            <a:off x="685800" y="4416425"/>
            <a:ext cx="5486400" cy="4183063"/>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7654" name="Rectangle 6"/>
          <p:cNvSpPr>
            <a:spLocks noGrp="1" noChangeArrowheads="1"/>
          </p:cNvSpPr>
          <p:nvPr>
            <p:ph type="ftr" sz="quarter" idx="4"/>
          </p:nvPr>
        </p:nvSpPr>
        <p:spPr bwMode="auto">
          <a:xfrm>
            <a:off x="0" y="8829675"/>
            <a:ext cx="2971800" cy="46513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7655" name="Rectangle 7"/>
          <p:cNvSpPr>
            <a:spLocks noGrp="1" noChangeArrowheads="1"/>
          </p:cNvSpPr>
          <p:nvPr>
            <p:ph type="sldNum" sz="quarter" idx="5"/>
          </p:nvPr>
        </p:nvSpPr>
        <p:spPr bwMode="auto">
          <a:xfrm>
            <a:off x="3884613" y="8829675"/>
            <a:ext cx="2971800" cy="46513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vl1pPr>
          </a:lstStyle>
          <a:p>
            <a:pPr>
              <a:defRPr/>
            </a:pPr>
            <a:fld id="{A64E57DA-F4DE-4168-9135-C96A7C38D2E8}" type="slidenum">
              <a:rPr lang="en-US"/>
              <a:pPr>
                <a:defRPr/>
              </a:pPr>
              <a:t>‹#›</a:t>
            </a:fld>
            <a:endParaRPr lang="en-US"/>
          </a:p>
        </p:txBody>
      </p:sp>
    </p:spTree>
    <p:extLst>
      <p:ext uri="{BB962C8B-B14F-4D97-AF65-F5344CB8AC3E}">
        <p14:creationId xmlns:p14="http://schemas.microsoft.com/office/powerpoint/2010/main" val="18166854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733E3194-15B9-4A75-A848-5F15DAC9B345}" type="slidenum">
              <a:rPr lang="en-US" smtClean="0"/>
              <a:pPr eaLnBrk="1" hangingPunct="1"/>
              <a:t>1</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845B76D6-B966-4495-82D9-9830B31495B2}" type="slidenum">
              <a:rPr lang="en-US" smtClean="0"/>
              <a:pPr eaLnBrk="1" hangingPunct="1"/>
              <a:t>17</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F552190E-4A84-47E3-9CDD-CDFD361F7E14}" type="slidenum">
              <a:rPr lang="en-US" smtClean="0"/>
              <a:pPr eaLnBrk="1" hangingPunct="1"/>
              <a:t>3</a:t>
            </a:fld>
            <a:endParaRPr 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5571ABC2-2AE3-436C-99A6-9C57384604EA}" type="slidenum">
              <a:rPr lang="en-US" smtClean="0"/>
              <a:pPr eaLnBrk="1" hangingPunct="1"/>
              <a:t>4</a:t>
            </a:fld>
            <a:endParaRPr 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BC6C9F79-CFEB-49EE-9275-385F530C070B}" type="slidenum">
              <a:rPr lang="en-US" smtClean="0"/>
              <a:pPr eaLnBrk="1" hangingPunct="1"/>
              <a:t>8</a:t>
            </a:fld>
            <a:endParaRPr 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9AAF409-2B4A-4F37-8576-5D1CB2C8F3F4}" type="slidenum">
              <a:rPr lang="en-US" smtClean="0"/>
              <a:pPr eaLnBrk="1" hangingPunct="1"/>
              <a:t>9</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A176D7D-71BF-483B-A7C5-4CDD01AE9D8D}" type="slidenum">
              <a:rPr lang="en-US" smtClean="0"/>
              <a:pPr eaLnBrk="1" hangingPunct="1"/>
              <a:t>10</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877A2465-04ED-4339-9B83-374A2F1BD839}" type="slidenum">
              <a:rPr lang="en-US" smtClean="0"/>
              <a:pPr eaLnBrk="1" hangingPunct="1"/>
              <a:t>11</a:t>
            </a:fld>
            <a:endParaRPr 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655B56F-8EC5-4296-9C98-A558D1A80728}" type="slidenum">
              <a:rPr lang="en-US" smtClean="0"/>
              <a:pPr eaLnBrk="1" hangingPunct="1"/>
              <a:t>12</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047B8F00-47FC-48B5-92A5-D25F2261605D}" type="slidenum">
              <a:rPr lang="en-US" smtClean="0"/>
              <a:pPr eaLnBrk="1" hangingPunct="1"/>
              <a:t>14</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353282" name="Rectangle 2"/>
          <p:cNvSpPr>
            <a:spLocks noGrp="1" noRot="1" noChangeArrowheads="1"/>
          </p:cNvSpPr>
          <p:nvPr>
            <p:ph type="ctrTitle"/>
          </p:nvPr>
        </p:nvSpPr>
        <p:spPr>
          <a:xfrm>
            <a:off x="685800" y="1981200"/>
            <a:ext cx="7772400" cy="1600200"/>
          </a:xfrm>
        </p:spPr>
        <p:txBody>
          <a:bodyPr/>
          <a:lstStyle>
            <a:lvl1pPr>
              <a:defRPr/>
            </a:lvl1pPr>
          </a:lstStyle>
          <a:p>
            <a:pPr lvl="0"/>
            <a:r>
              <a:rPr lang="en-US" noProof="0" smtClean="0"/>
              <a:t>Click to edit Master title style</a:t>
            </a:r>
          </a:p>
        </p:txBody>
      </p:sp>
      <p:sp>
        <p:nvSpPr>
          <p:cNvPr id="353283"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4" name="Rectangle 4"/>
          <p:cNvSpPr>
            <a:spLocks noGrp="1" noChangeArrowheads="1"/>
          </p:cNvSpPr>
          <p:nvPr>
            <p:ph type="dt" sz="quarter"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7CDF3478-C98C-49A0-A4D6-132F9599AADC}" type="slidenum">
              <a:rPr lang="en-US"/>
              <a:pPr>
                <a:defRPr/>
              </a:pPr>
              <a:t>‹#›</a:t>
            </a:fld>
            <a:endParaRPr lang="en-US"/>
          </a:p>
        </p:txBody>
      </p:sp>
    </p:spTree>
    <p:extLst>
      <p:ext uri="{BB962C8B-B14F-4D97-AF65-F5344CB8AC3E}">
        <p14:creationId xmlns:p14="http://schemas.microsoft.com/office/powerpoint/2010/main" val="181501499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6AF3426-2CE0-4BF2-B36D-7AC13FC61996}" type="slidenum">
              <a:rPr lang="en-US"/>
              <a:pPr>
                <a:defRPr/>
              </a:pPr>
              <a:t>‹#›</a:t>
            </a:fld>
            <a:endParaRPr lang="en-US"/>
          </a:p>
        </p:txBody>
      </p:sp>
    </p:spTree>
    <p:extLst>
      <p:ext uri="{BB962C8B-B14F-4D97-AF65-F5344CB8AC3E}">
        <p14:creationId xmlns:p14="http://schemas.microsoft.com/office/powerpoint/2010/main" val="456503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6065FCB-21CE-4E51-AE72-8F1376620DBF}" type="slidenum">
              <a:rPr lang="en-US"/>
              <a:pPr>
                <a:defRPr/>
              </a:pPr>
              <a:t>‹#›</a:t>
            </a:fld>
            <a:endParaRPr lang="en-US"/>
          </a:p>
        </p:txBody>
      </p:sp>
    </p:spTree>
    <p:extLst>
      <p:ext uri="{BB962C8B-B14F-4D97-AF65-F5344CB8AC3E}">
        <p14:creationId xmlns:p14="http://schemas.microsoft.com/office/powerpoint/2010/main" val="86602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686FAA3-E16C-45DB-9E03-FB9E05F341F8}" type="slidenum">
              <a:rPr lang="en-US"/>
              <a:pPr>
                <a:defRPr/>
              </a:pPr>
              <a:t>‹#›</a:t>
            </a:fld>
            <a:endParaRPr lang="en-US"/>
          </a:p>
        </p:txBody>
      </p:sp>
    </p:spTree>
    <p:extLst>
      <p:ext uri="{BB962C8B-B14F-4D97-AF65-F5344CB8AC3E}">
        <p14:creationId xmlns:p14="http://schemas.microsoft.com/office/powerpoint/2010/main" val="2700483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8F2F437-61B1-493B-A8D7-54135D01D94F}" type="slidenum">
              <a:rPr lang="en-US"/>
              <a:pPr>
                <a:defRPr/>
              </a:pPr>
              <a:t>‹#›</a:t>
            </a:fld>
            <a:endParaRPr lang="en-US"/>
          </a:p>
        </p:txBody>
      </p:sp>
    </p:spTree>
    <p:extLst>
      <p:ext uri="{BB962C8B-B14F-4D97-AF65-F5344CB8AC3E}">
        <p14:creationId xmlns:p14="http://schemas.microsoft.com/office/powerpoint/2010/main" val="3686689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63F93C4-72AB-44CA-9781-FA14C1F90D7A}" type="slidenum">
              <a:rPr lang="en-US"/>
              <a:pPr>
                <a:defRPr/>
              </a:pPr>
              <a:t>‹#›</a:t>
            </a:fld>
            <a:endParaRPr lang="en-US"/>
          </a:p>
        </p:txBody>
      </p:sp>
    </p:spTree>
    <p:extLst>
      <p:ext uri="{BB962C8B-B14F-4D97-AF65-F5344CB8AC3E}">
        <p14:creationId xmlns:p14="http://schemas.microsoft.com/office/powerpoint/2010/main" val="3964257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5C5B7B0-8253-4679-816B-61EF4A6185B9}" type="slidenum">
              <a:rPr lang="en-US"/>
              <a:pPr>
                <a:defRPr/>
              </a:pPr>
              <a:t>‹#›</a:t>
            </a:fld>
            <a:endParaRPr lang="en-US"/>
          </a:p>
        </p:txBody>
      </p:sp>
    </p:spTree>
    <p:extLst>
      <p:ext uri="{BB962C8B-B14F-4D97-AF65-F5344CB8AC3E}">
        <p14:creationId xmlns:p14="http://schemas.microsoft.com/office/powerpoint/2010/main" val="1738779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E9CA408-FB37-45BC-B7F8-F53B65CE8355}" type="slidenum">
              <a:rPr lang="en-US"/>
              <a:pPr>
                <a:defRPr/>
              </a:pPr>
              <a:t>‹#›</a:t>
            </a:fld>
            <a:endParaRPr lang="en-US"/>
          </a:p>
        </p:txBody>
      </p:sp>
    </p:spTree>
    <p:extLst>
      <p:ext uri="{BB962C8B-B14F-4D97-AF65-F5344CB8AC3E}">
        <p14:creationId xmlns:p14="http://schemas.microsoft.com/office/powerpoint/2010/main" val="1679146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4270930-6FDA-40D5-A424-7504D7C6A565}" type="slidenum">
              <a:rPr lang="en-US"/>
              <a:pPr>
                <a:defRPr/>
              </a:pPr>
              <a:t>‹#›</a:t>
            </a:fld>
            <a:endParaRPr lang="en-US"/>
          </a:p>
        </p:txBody>
      </p:sp>
    </p:spTree>
    <p:extLst>
      <p:ext uri="{BB962C8B-B14F-4D97-AF65-F5344CB8AC3E}">
        <p14:creationId xmlns:p14="http://schemas.microsoft.com/office/powerpoint/2010/main" val="2768177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1A3CA09-8627-4561-8686-16C56607490C}" type="slidenum">
              <a:rPr lang="en-US"/>
              <a:pPr>
                <a:defRPr/>
              </a:pPr>
              <a:t>‹#›</a:t>
            </a:fld>
            <a:endParaRPr lang="en-US"/>
          </a:p>
        </p:txBody>
      </p:sp>
    </p:spTree>
    <p:extLst>
      <p:ext uri="{BB962C8B-B14F-4D97-AF65-F5344CB8AC3E}">
        <p14:creationId xmlns:p14="http://schemas.microsoft.com/office/powerpoint/2010/main" val="2681386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14B6760-BB8A-4A00-97EA-D6813AE5428A}" type="slidenum">
              <a:rPr lang="en-US"/>
              <a:pPr>
                <a:defRPr/>
              </a:pPr>
              <a:t>‹#›</a:t>
            </a:fld>
            <a:endParaRPr lang="en-US"/>
          </a:p>
        </p:txBody>
      </p:sp>
    </p:spTree>
    <p:extLst>
      <p:ext uri="{BB962C8B-B14F-4D97-AF65-F5344CB8AC3E}">
        <p14:creationId xmlns:p14="http://schemas.microsoft.com/office/powerpoint/2010/main" val="1584804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352258" name="Rectangle 2"/>
          <p:cNvSpPr>
            <a:spLocks noGrp="1" noRot="1" noChangeArrowheads="1"/>
          </p:cNvSpPr>
          <p:nvPr>
            <p:ph type="title"/>
          </p:nvPr>
        </p:nvSpPr>
        <p:spPr bwMode="auto">
          <a:xfrm>
            <a:off x="301625" y="228600"/>
            <a:ext cx="8510588" cy="1325563"/>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52259" name="Rectangle 3"/>
          <p:cNvSpPr>
            <a:spLocks noGrp="1" noRot="1" noChangeArrowheads="1"/>
          </p:cNvSpPr>
          <p:nvPr>
            <p:ph type="body" idx="1"/>
          </p:nvPr>
        </p:nvSpPr>
        <p:spPr bwMode="auto">
          <a:xfrm>
            <a:off x="301625" y="1676400"/>
            <a:ext cx="8540750" cy="442277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52260" name="Rectangle 4"/>
          <p:cNvSpPr>
            <a:spLocks noGrp="1" noChangeArrowheads="1"/>
          </p:cNvSpPr>
          <p:nvPr>
            <p:ph type="dt" sz="half" idx="2"/>
          </p:nvPr>
        </p:nvSpPr>
        <p:spPr bwMode="auto">
          <a:xfrm>
            <a:off x="304800" y="6245225"/>
            <a:ext cx="2286000" cy="4762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defRPr>
            </a:lvl1pPr>
          </a:lstStyle>
          <a:p>
            <a:pPr>
              <a:defRPr/>
            </a:pPr>
            <a:endParaRPr lang="en-US"/>
          </a:p>
        </p:txBody>
      </p:sp>
      <p:sp>
        <p:nvSpPr>
          <p:cNvPr id="352261"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defRPr>
            </a:lvl1pPr>
          </a:lstStyle>
          <a:p>
            <a:pPr>
              <a:defRPr/>
            </a:pPr>
            <a:endParaRPr lang="en-US"/>
          </a:p>
        </p:txBody>
      </p:sp>
      <p:sp>
        <p:nvSpPr>
          <p:cNvPr id="352262" name="Rectangle 6"/>
          <p:cNvSpPr>
            <a:spLocks noGrp="1" noChangeArrowheads="1"/>
          </p:cNvSpPr>
          <p:nvPr>
            <p:ph type="sldNum" sz="quarter" idx="4"/>
          </p:nvPr>
        </p:nvSpPr>
        <p:spPr bwMode="auto">
          <a:xfrm>
            <a:off x="6553200" y="6245225"/>
            <a:ext cx="2286000" cy="4762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pPr>
              <a:defRPr/>
            </a:pPr>
            <a:fld id="{757EA779-4055-4E97-A88C-1EB2CAAD3A57}"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953"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225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225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5225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5225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5225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2259" grpId="0" build="p">
        <p:tmplLst>
          <p:tmpl lvl="1">
            <p:tnLst>
              <p:par>
                <p:cTn presetID="1" presetClass="entr" presetSubtype="0" fill="hold" nodeType="clickEffect">
                  <p:stCondLst>
                    <p:cond delay="0"/>
                  </p:stCondLst>
                  <p:childTnLst>
                    <p:set>
                      <p:cBhvr>
                        <p:cTn dur="1" fill="hold">
                          <p:stCondLst>
                            <p:cond delay="0"/>
                          </p:stCondLst>
                        </p:cTn>
                        <p:tgtEl>
                          <p:spTgt spid="352259"/>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352259"/>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352259"/>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52259"/>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52259"/>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Grp="1" noRot="1" noChangeArrowheads="1"/>
          </p:cNvSpPr>
          <p:nvPr>
            <p:ph type="ctrTitle"/>
          </p:nvPr>
        </p:nvSpPr>
        <p:spPr/>
        <p:txBody>
          <a:bodyPr/>
          <a:lstStyle/>
          <a:p>
            <a:pPr eaLnBrk="1" hangingPunct="1">
              <a:defRPr/>
            </a:pPr>
            <a:r>
              <a:rPr lang="en-US" sz="6000" dirty="0" smtClean="0"/>
              <a:t>Center for Veterinary Medicine  (CVM) RECALLS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Rot="1" noChangeArrowheads="1"/>
          </p:cNvSpPr>
          <p:nvPr>
            <p:ph type="body" idx="1"/>
          </p:nvPr>
        </p:nvSpPr>
        <p:spPr/>
        <p:txBody>
          <a:bodyPr/>
          <a:lstStyle/>
          <a:p>
            <a:pPr eaLnBrk="1" hangingPunct="1">
              <a:defRPr/>
            </a:pPr>
            <a:endParaRPr lang="en-US" b="1" dirty="0" smtClean="0"/>
          </a:p>
          <a:p>
            <a:pPr eaLnBrk="1" hangingPunct="1">
              <a:defRPr/>
            </a:pPr>
            <a:endParaRPr lang="en-US" b="1" dirty="0" smtClean="0"/>
          </a:p>
          <a:p>
            <a:pPr eaLnBrk="1" hangingPunct="1">
              <a:defRPr/>
            </a:pPr>
            <a:r>
              <a:rPr lang="en-US" b="1" dirty="0" smtClean="0"/>
              <a:t>A Class III is a situation in which use of, or exposure to, a </a:t>
            </a:r>
            <a:r>
              <a:rPr lang="en-US" b="1" dirty="0" err="1" smtClean="0"/>
              <a:t>violative</a:t>
            </a:r>
            <a:r>
              <a:rPr lang="en-US" b="1" dirty="0" smtClean="0"/>
              <a:t> product is not likely to cause adverse health consequences.</a:t>
            </a:r>
          </a:p>
        </p:txBody>
      </p:sp>
      <p:sp>
        <p:nvSpPr>
          <p:cNvPr id="14338" name="Rectangle 2"/>
          <p:cNvSpPr>
            <a:spLocks noGrp="1" noRot="1" noChangeArrowheads="1"/>
          </p:cNvSpPr>
          <p:nvPr>
            <p:ph type="title"/>
          </p:nvPr>
        </p:nvSpPr>
        <p:spPr/>
        <p:txBody>
          <a:bodyPr/>
          <a:lstStyle/>
          <a:p>
            <a:pPr eaLnBrk="1" hangingPunct="1">
              <a:defRPr/>
            </a:pPr>
            <a:r>
              <a:rPr lang="en-US" sz="4000" b="1" smtClean="0"/>
              <a:t>CLASS III</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Rot="1" noChangeArrowheads="1"/>
          </p:cNvSpPr>
          <p:nvPr>
            <p:ph type="body" idx="1"/>
          </p:nvPr>
        </p:nvSpPr>
        <p:spPr/>
        <p:txBody>
          <a:bodyPr/>
          <a:lstStyle/>
          <a:p>
            <a:pPr eaLnBrk="1" hangingPunct="1">
              <a:defRPr/>
            </a:pPr>
            <a:r>
              <a:rPr lang="en-US" sz="2800" b="1" dirty="0" smtClean="0"/>
              <a:t>All CVM recalls require a new or previous Health Hazard Evaluation (HHE) be done.</a:t>
            </a:r>
          </a:p>
          <a:p>
            <a:pPr eaLnBrk="1" hangingPunct="1">
              <a:defRPr/>
            </a:pPr>
            <a:endParaRPr lang="en-US" sz="2800" b="1" dirty="0" smtClean="0"/>
          </a:p>
          <a:p>
            <a:pPr eaLnBrk="1" hangingPunct="1">
              <a:defRPr/>
            </a:pPr>
            <a:r>
              <a:rPr lang="en-US" sz="2800" b="1" dirty="0" smtClean="0"/>
              <a:t>They are classified by CVM Recall Coordinator with final approval.</a:t>
            </a:r>
          </a:p>
          <a:p>
            <a:pPr eaLnBrk="1" hangingPunct="1">
              <a:defRPr/>
            </a:pPr>
            <a:endParaRPr lang="en-US" sz="2800" b="1" dirty="0" smtClean="0"/>
          </a:p>
          <a:p>
            <a:pPr eaLnBrk="1" hangingPunct="1">
              <a:defRPr/>
            </a:pPr>
            <a:r>
              <a:rPr lang="en-US" sz="2800" b="1" dirty="0" smtClean="0"/>
              <a:t>Press is usually required for Class I recalls. </a:t>
            </a:r>
          </a:p>
        </p:txBody>
      </p:sp>
      <p:sp>
        <p:nvSpPr>
          <p:cNvPr id="19458" name="Rectangle 2"/>
          <p:cNvSpPr>
            <a:spLocks noGrp="1" noRot="1" noChangeArrowheads="1"/>
          </p:cNvSpPr>
          <p:nvPr>
            <p:ph type="title"/>
          </p:nvPr>
        </p:nvSpPr>
        <p:spPr/>
        <p:txBody>
          <a:bodyPr/>
          <a:lstStyle/>
          <a:p>
            <a:pPr eaLnBrk="1" hangingPunct="1">
              <a:defRPr/>
            </a:pPr>
            <a:r>
              <a:rPr lang="en-US" sz="4000" b="1" smtClean="0"/>
              <a:t>ALL CVM Recalls</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Rot="1" noChangeArrowheads="1"/>
          </p:cNvSpPr>
          <p:nvPr>
            <p:ph type="body" idx="1"/>
          </p:nvPr>
        </p:nvSpPr>
        <p:spPr/>
        <p:txBody>
          <a:bodyPr/>
          <a:lstStyle/>
          <a:p>
            <a:pPr eaLnBrk="1" hangingPunct="1">
              <a:lnSpc>
                <a:spcPct val="80000"/>
              </a:lnSpc>
              <a:defRPr/>
            </a:pPr>
            <a:r>
              <a:rPr lang="en-US" sz="2800" b="1" dirty="0" smtClean="0"/>
              <a:t>HHE is performed by a specialist(s) in the recalling area; </a:t>
            </a:r>
          </a:p>
          <a:p>
            <a:pPr eaLnBrk="1" hangingPunct="1">
              <a:lnSpc>
                <a:spcPct val="80000"/>
              </a:lnSpc>
              <a:defRPr/>
            </a:pPr>
            <a:endParaRPr lang="en-US" sz="2800" b="1" dirty="0" smtClean="0"/>
          </a:p>
          <a:p>
            <a:pPr eaLnBrk="1" hangingPunct="1">
              <a:lnSpc>
                <a:spcPct val="80000"/>
              </a:lnSpc>
              <a:defRPr/>
            </a:pPr>
            <a:r>
              <a:rPr lang="en-US" sz="2800" b="1" dirty="0" smtClean="0"/>
              <a:t>Existing conditions could contribute to a clinical situation that could expose humans or animals to a health hazard;</a:t>
            </a:r>
          </a:p>
          <a:p>
            <a:pPr eaLnBrk="1" hangingPunct="1">
              <a:lnSpc>
                <a:spcPct val="80000"/>
              </a:lnSpc>
              <a:defRPr/>
            </a:pPr>
            <a:endParaRPr lang="en-US" sz="2800" b="1" dirty="0" smtClean="0"/>
          </a:p>
          <a:p>
            <a:pPr eaLnBrk="1" hangingPunct="1">
              <a:lnSpc>
                <a:spcPct val="80000"/>
              </a:lnSpc>
              <a:defRPr/>
            </a:pPr>
            <a:r>
              <a:rPr lang="en-US" sz="2800" b="1" dirty="0" smtClean="0"/>
              <a:t>Disease, injury or death have already occurred;</a:t>
            </a:r>
          </a:p>
          <a:p>
            <a:pPr eaLnBrk="1" hangingPunct="1">
              <a:lnSpc>
                <a:spcPct val="80000"/>
              </a:lnSpc>
              <a:defRPr/>
            </a:pPr>
            <a:endParaRPr lang="en-US" sz="2800" b="1" dirty="0" smtClean="0"/>
          </a:p>
          <a:p>
            <a:pPr eaLnBrk="1" hangingPunct="1">
              <a:lnSpc>
                <a:spcPct val="80000"/>
              </a:lnSpc>
              <a:defRPr/>
            </a:pPr>
            <a:r>
              <a:rPr lang="en-US" sz="2800" b="1" dirty="0" smtClean="0"/>
              <a:t>Assessment of how the hazard will affect the animals or human population;</a:t>
            </a:r>
          </a:p>
        </p:txBody>
      </p:sp>
      <p:sp>
        <p:nvSpPr>
          <p:cNvPr id="21506" name="Rectangle 2"/>
          <p:cNvSpPr>
            <a:spLocks noGrp="1" noRot="1" noChangeArrowheads="1"/>
          </p:cNvSpPr>
          <p:nvPr>
            <p:ph type="title"/>
          </p:nvPr>
        </p:nvSpPr>
        <p:spPr>
          <a:xfrm>
            <a:off x="301625" y="274637"/>
            <a:ext cx="8510588" cy="1325563"/>
          </a:xfrm>
        </p:spPr>
        <p:txBody>
          <a:bodyPr/>
          <a:lstStyle/>
          <a:p>
            <a:pPr eaLnBrk="1" hangingPunct="1">
              <a:defRPr/>
            </a:pPr>
            <a:r>
              <a:rPr lang="en-US" sz="4000" b="1" smtClean="0"/>
              <a:t>Health Hazard Evaluation (HHE)</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5" name="Rectangle 3"/>
          <p:cNvSpPr>
            <a:spLocks noGrp="1" noRot="1" noChangeArrowheads="1"/>
          </p:cNvSpPr>
          <p:nvPr>
            <p:ph type="body" idx="1"/>
          </p:nvPr>
        </p:nvSpPr>
        <p:spPr/>
        <p:txBody>
          <a:bodyPr/>
          <a:lstStyle/>
          <a:p>
            <a:pPr eaLnBrk="1" hangingPunct="1">
              <a:defRPr/>
            </a:pPr>
            <a:r>
              <a:rPr lang="en-US" b="1" dirty="0" smtClean="0"/>
              <a:t>Assessment of degree of seriousness of health hazard to population at risk;</a:t>
            </a:r>
          </a:p>
          <a:p>
            <a:pPr eaLnBrk="1" hangingPunct="1">
              <a:defRPr/>
            </a:pPr>
            <a:endParaRPr lang="en-US" b="1" dirty="0" smtClean="0"/>
          </a:p>
          <a:p>
            <a:pPr eaLnBrk="1" hangingPunct="1">
              <a:defRPr/>
            </a:pPr>
            <a:r>
              <a:rPr lang="en-US" b="1" dirty="0" smtClean="0"/>
              <a:t>Assessment of likelihood of occurrence of hazard; and</a:t>
            </a:r>
          </a:p>
          <a:p>
            <a:pPr eaLnBrk="1" hangingPunct="1">
              <a:defRPr/>
            </a:pPr>
            <a:endParaRPr lang="en-US" b="1" dirty="0" smtClean="0"/>
          </a:p>
          <a:p>
            <a:pPr eaLnBrk="1" hangingPunct="1">
              <a:defRPr/>
            </a:pPr>
            <a:r>
              <a:rPr lang="en-US" b="1" dirty="0" smtClean="0"/>
              <a:t>Assessment of immediate or long-term occurrence of the hazard.</a:t>
            </a:r>
          </a:p>
        </p:txBody>
      </p:sp>
      <p:sp>
        <p:nvSpPr>
          <p:cNvPr id="253954" name="Rectangle 2"/>
          <p:cNvSpPr>
            <a:spLocks noGrp="1" noRot="1" noChangeArrowheads="1"/>
          </p:cNvSpPr>
          <p:nvPr>
            <p:ph type="title"/>
          </p:nvPr>
        </p:nvSpPr>
        <p:spPr/>
        <p:txBody>
          <a:bodyPr/>
          <a:lstStyle/>
          <a:p>
            <a:pPr eaLnBrk="1" hangingPunct="1">
              <a:defRPr/>
            </a:pPr>
            <a:r>
              <a:rPr lang="en-US" sz="4000" b="1" smtClean="0"/>
              <a:t>Health Hazard Evaluation (HHE) (cont)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Rot="1" noChangeArrowheads="1"/>
          </p:cNvSpPr>
          <p:nvPr>
            <p:ph type="body" idx="1"/>
          </p:nvPr>
        </p:nvSpPr>
        <p:spPr/>
        <p:txBody>
          <a:bodyPr/>
          <a:lstStyle/>
          <a:p>
            <a:pPr eaLnBrk="1" hangingPunct="1">
              <a:defRPr/>
            </a:pPr>
            <a:r>
              <a:rPr lang="en-US" sz="2800" b="1" dirty="0" smtClean="0"/>
              <a:t>Within 24 hours, notify Recall Operations Staff &amp; responsible center that a recall is being planned or underway.</a:t>
            </a:r>
          </a:p>
          <a:p>
            <a:pPr eaLnBrk="1" hangingPunct="1">
              <a:defRPr/>
            </a:pPr>
            <a:r>
              <a:rPr lang="en-US" sz="2800" b="1" dirty="0" smtClean="0"/>
              <a:t>Within 5 days of submitting alert through Recall Enterprise System (RES), submit Recall Recommendation.</a:t>
            </a:r>
          </a:p>
          <a:p>
            <a:pPr eaLnBrk="1" hangingPunct="1">
              <a:defRPr/>
            </a:pPr>
            <a:r>
              <a:rPr lang="en-US" sz="2800" b="1" dirty="0" smtClean="0"/>
              <a:t>Provide assistance to firm, i.e., in preparing recall letters, press releases, etc.</a:t>
            </a:r>
          </a:p>
          <a:p>
            <a:pPr eaLnBrk="1" hangingPunct="1">
              <a:defRPr/>
            </a:pPr>
            <a:r>
              <a:rPr lang="en-US" sz="2800" b="1" dirty="0" smtClean="0"/>
              <a:t>Manage FDA’s audit program</a:t>
            </a:r>
          </a:p>
        </p:txBody>
      </p:sp>
      <p:sp>
        <p:nvSpPr>
          <p:cNvPr id="16386" name="Rectangle 2"/>
          <p:cNvSpPr>
            <a:spLocks noGrp="1" noRot="1" noChangeArrowheads="1"/>
          </p:cNvSpPr>
          <p:nvPr>
            <p:ph type="title"/>
          </p:nvPr>
        </p:nvSpPr>
        <p:spPr/>
        <p:txBody>
          <a:bodyPr/>
          <a:lstStyle/>
          <a:p>
            <a:pPr eaLnBrk="1" hangingPunct="1">
              <a:defRPr/>
            </a:pPr>
            <a:r>
              <a:rPr lang="en-US" sz="3200" b="1" smtClean="0"/>
              <a:t>DISTRICT FIELD OFFICE</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Rot="1" noChangeArrowheads="1"/>
          </p:cNvSpPr>
          <p:nvPr>
            <p:ph type="body" idx="1"/>
          </p:nvPr>
        </p:nvSpPr>
        <p:spPr/>
        <p:txBody>
          <a:bodyPr/>
          <a:lstStyle/>
          <a:p>
            <a:pPr eaLnBrk="1" hangingPunct="1">
              <a:lnSpc>
                <a:spcPct val="80000"/>
              </a:lnSpc>
              <a:defRPr/>
            </a:pPr>
            <a:endParaRPr lang="en-US" sz="1600" b="1" dirty="0" smtClean="0"/>
          </a:p>
          <a:p>
            <a:pPr eaLnBrk="1" hangingPunct="1">
              <a:lnSpc>
                <a:spcPct val="80000"/>
              </a:lnSpc>
              <a:defRPr/>
            </a:pPr>
            <a:r>
              <a:rPr lang="en-US" sz="2400" b="1" dirty="0" smtClean="0"/>
              <a:t>Class I recalls require a new HHE. </a:t>
            </a:r>
          </a:p>
          <a:p>
            <a:pPr eaLnBrk="1" hangingPunct="1">
              <a:lnSpc>
                <a:spcPct val="80000"/>
              </a:lnSpc>
              <a:defRPr/>
            </a:pPr>
            <a:endParaRPr lang="en-US" sz="2400" b="1" dirty="0" smtClean="0"/>
          </a:p>
          <a:p>
            <a:pPr eaLnBrk="1" hangingPunct="1">
              <a:lnSpc>
                <a:spcPct val="80000"/>
              </a:lnSpc>
              <a:defRPr/>
            </a:pPr>
            <a:r>
              <a:rPr lang="en-US" sz="2400" b="1" dirty="0" smtClean="0"/>
              <a:t>For Class II and Class III recalls, if an up-to-date HHE does not exist covering the situation, the center recall coordinator requests one from the HHE committee.</a:t>
            </a:r>
          </a:p>
          <a:p>
            <a:pPr eaLnBrk="1" hangingPunct="1">
              <a:lnSpc>
                <a:spcPct val="80000"/>
              </a:lnSpc>
              <a:defRPr/>
            </a:pPr>
            <a:endParaRPr lang="en-US" sz="2400" b="1" dirty="0" smtClean="0"/>
          </a:p>
          <a:p>
            <a:pPr eaLnBrk="1" hangingPunct="1">
              <a:lnSpc>
                <a:spcPct val="80000"/>
              </a:lnSpc>
              <a:defRPr/>
            </a:pPr>
            <a:r>
              <a:rPr lang="en-US" sz="2400" b="1" dirty="0" smtClean="0"/>
              <a:t>Center Recall Coordinator classifies the recall.</a:t>
            </a:r>
          </a:p>
          <a:p>
            <a:pPr eaLnBrk="1" hangingPunct="1">
              <a:lnSpc>
                <a:spcPct val="80000"/>
              </a:lnSpc>
              <a:defRPr/>
            </a:pPr>
            <a:endParaRPr lang="en-US" sz="2400" b="1" dirty="0" smtClean="0"/>
          </a:p>
          <a:p>
            <a:pPr eaLnBrk="1" hangingPunct="1">
              <a:lnSpc>
                <a:spcPct val="80000"/>
              </a:lnSpc>
              <a:defRPr/>
            </a:pPr>
            <a:r>
              <a:rPr lang="en-US" sz="2400" b="1" dirty="0" smtClean="0"/>
              <a:t>Concurs in or changes the firm’s strategy for recall and effectiveness checks.</a:t>
            </a:r>
          </a:p>
          <a:p>
            <a:pPr eaLnBrk="1" hangingPunct="1">
              <a:lnSpc>
                <a:spcPct val="80000"/>
              </a:lnSpc>
              <a:defRPr/>
            </a:pPr>
            <a:endParaRPr lang="en-US" sz="2400" b="1" dirty="0" smtClean="0"/>
          </a:p>
          <a:p>
            <a:pPr eaLnBrk="1" hangingPunct="1">
              <a:lnSpc>
                <a:spcPct val="80000"/>
              </a:lnSpc>
              <a:defRPr/>
            </a:pPr>
            <a:endParaRPr lang="en-US" sz="1800" dirty="0" smtClean="0"/>
          </a:p>
        </p:txBody>
      </p:sp>
      <p:sp>
        <p:nvSpPr>
          <p:cNvPr id="20482" name="Rectangle 2"/>
          <p:cNvSpPr>
            <a:spLocks noGrp="1" noRot="1" noChangeArrowheads="1"/>
          </p:cNvSpPr>
          <p:nvPr>
            <p:ph type="title"/>
          </p:nvPr>
        </p:nvSpPr>
        <p:spPr/>
        <p:txBody>
          <a:bodyPr/>
          <a:lstStyle/>
          <a:p>
            <a:pPr eaLnBrk="1" hangingPunct="1">
              <a:defRPr/>
            </a:pPr>
            <a:r>
              <a:rPr lang="en-US" sz="4000" b="1" dirty="0" smtClean="0"/>
              <a:t>CENTER’S RESPONSIBILITY</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3" name="Rectangle 3"/>
          <p:cNvSpPr>
            <a:spLocks noGrp="1" noRot="1" noChangeArrowheads="1"/>
          </p:cNvSpPr>
          <p:nvPr>
            <p:ph type="body" idx="1"/>
          </p:nvPr>
        </p:nvSpPr>
        <p:spPr/>
        <p:txBody>
          <a:bodyPr/>
          <a:lstStyle/>
          <a:p>
            <a:pPr eaLnBrk="1" hangingPunct="1">
              <a:lnSpc>
                <a:spcPct val="90000"/>
              </a:lnSpc>
              <a:defRPr/>
            </a:pPr>
            <a:r>
              <a:rPr lang="en-US" b="1" dirty="0" smtClean="0"/>
              <a:t>Determines depth of recall.</a:t>
            </a:r>
          </a:p>
          <a:p>
            <a:pPr eaLnBrk="1" hangingPunct="1">
              <a:lnSpc>
                <a:spcPct val="90000"/>
              </a:lnSpc>
              <a:defRPr/>
            </a:pPr>
            <a:endParaRPr lang="en-US" b="1" dirty="0" smtClean="0"/>
          </a:p>
          <a:p>
            <a:pPr eaLnBrk="1" hangingPunct="1">
              <a:lnSpc>
                <a:spcPct val="90000"/>
              </a:lnSpc>
              <a:defRPr/>
            </a:pPr>
            <a:r>
              <a:rPr lang="en-US" b="1" dirty="0" smtClean="0"/>
              <a:t>Determines level of FDA audit program</a:t>
            </a:r>
            <a:r>
              <a:rPr lang="en-US" dirty="0" smtClean="0"/>
              <a:t>.</a:t>
            </a:r>
          </a:p>
          <a:p>
            <a:pPr eaLnBrk="1" hangingPunct="1">
              <a:lnSpc>
                <a:spcPct val="90000"/>
              </a:lnSpc>
              <a:defRPr/>
            </a:pPr>
            <a:endParaRPr lang="en-US" dirty="0" smtClean="0"/>
          </a:p>
          <a:p>
            <a:pPr eaLnBrk="1" hangingPunct="1">
              <a:lnSpc>
                <a:spcPct val="90000"/>
              </a:lnSpc>
              <a:defRPr/>
            </a:pPr>
            <a:r>
              <a:rPr lang="en-US" b="1" dirty="0" smtClean="0"/>
              <a:t>Monitor and track trends in recalls.</a:t>
            </a:r>
          </a:p>
          <a:p>
            <a:pPr eaLnBrk="1" hangingPunct="1">
              <a:lnSpc>
                <a:spcPct val="90000"/>
              </a:lnSpc>
              <a:defRPr/>
            </a:pPr>
            <a:endParaRPr lang="en-US" b="1" dirty="0" smtClean="0"/>
          </a:p>
          <a:p>
            <a:pPr eaLnBrk="1" hangingPunct="1">
              <a:lnSpc>
                <a:spcPct val="90000"/>
              </a:lnSpc>
              <a:defRPr/>
            </a:pPr>
            <a:r>
              <a:rPr lang="en-US" b="1" dirty="0" smtClean="0"/>
              <a:t>Address enforcement strategies where recalls might be a component.</a:t>
            </a:r>
          </a:p>
          <a:p>
            <a:pPr eaLnBrk="1" hangingPunct="1">
              <a:lnSpc>
                <a:spcPct val="90000"/>
              </a:lnSpc>
              <a:defRPr/>
            </a:pPr>
            <a:endParaRPr lang="en-US" dirty="0" smtClean="0"/>
          </a:p>
        </p:txBody>
      </p:sp>
      <p:sp>
        <p:nvSpPr>
          <p:cNvPr id="358402" name="Rectangle 2"/>
          <p:cNvSpPr>
            <a:spLocks noGrp="1" noRot="1" noChangeArrowheads="1"/>
          </p:cNvSpPr>
          <p:nvPr>
            <p:ph type="title"/>
          </p:nvPr>
        </p:nvSpPr>
        <p:spPr/>
        <p:txBody>
          <a:bodyPr/>
          <a:lstStyle/>
          <a:p>
            <a:pPr eaLnBrk="1" hangingPunct="1">
              <a:defRPr/>
            </a:pPr>
            <a:r>
              <a:rPr lang="en-US" sz="4000" b="1" smtClean="0"/>
              <a:t>CENTER’S RESPONSIBILITY (cont)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9" name="Rectangle 3"/>
          <p:cNvSpPr>
            <a:spLocks noGrp="1" noRot="1" noChangeArrowheads="1"/>
          </p:cNvSpPr>
          <p:nvPr>
            <p:ph type="body" idx="1"/>
          </p:nvPr>
        </p:nvSpPr>
        <p:spPr/>
        <p:txBody>
          <a:bodyPr/>
          <a:lstStyle/>
          <a:p>
            <a:pPr eaLnBrk="1" hangingPunct="1">
              <a:defRPr/>
            </a:pPr>
            <a:r>
              <a:rPr lang="en-US" b="1" dirty="0" smtClean="0"/>
              <a:t>Wholesale Level</a:t>
            </a:r>
          </a:p>
          <a:p>
            <a:pPr eaLnBrk="1" hangingPunct="1">
              <a:defRPr/>
            </a:pPr>
            <a:endParaRPr lang="en-US" b="1" dirty="0" smtClean="0"/>
          </a:p>
          <a:p>
            <a:pPr eaLnBrk="1" hangingPunct="1">
              <a:defRPr/>
            </a:pPr>
            <a:r>
              <a:rPr lang="en-US" b="1" dirty="0" smtClean="0"/>
              <a:t>Retail Level</a:t>
            </a:r>
          </a:p>
          <a:p>
            <a:pPr eaLnBrk="1" hangingPunct="1">
              <a:defRPr/>
            </a:pPr>
            <a:endParaRPr lang="en-US" b="1" dirty="0" smtClean="0"/>
          </a:p>
          <a:p>
            <a:pPr eaLnBrk="1" hangingPunct="1">
              <a:defRPr/>
            </a:pPr>
            <a:r>
              <a:rPr lang="en-US" b="1" dirty="0" smtClean="0"/>
              <a:t>Consumer Level</a:t>
            </a:r>
          </a:p>
          <a:p>
            <a:pPr eaLnBrk="1" hangingPunct="1">
              <a:defRPr/>
            </a:pPr>
            <a:endParaRPr lang="en-US" b="1" dirty="0" smtClean="0"/>
          </a:p>
          <a:p>
            <a:pPr eaLnBrk="1" hangingPunct="1">
              <a:defRPr/>
            </a:pPr>
            <a:endParaRPr lang="en-US" b="1" dirty="0" smtClean="0"/>
          </a:p>
        </p:txBody>
      </p:sp>
      <p:sp>
        <p:nvSpPr>
          <p:cNvPr id="254978" name="Rectangle 2"/>
          <p:cNvSpPr>
            <a:spLocks noGrp="1" noRot="1" noChangeArrowheads="1"/>
          </p:cNvSpPr>
          <p:nvPr>
            <p:ph type="title"/>
          </p:nvPr>
        </p:nvSpPr>
        <p:spPr/>
        <p:txBody>
          <a:bodyPr/>
          <a:lstStyle/>
          <a:p>
            <a:pPr eaLnBrk="1" hangingPunct="1">
              <a:defRPr/>
            </a:pPr>
            <a:r>
              <a:rPr lang="en-US" b="1" smtClean="0"/>
              <a:t>DEPTH OF RECALL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Rot="1" noChangeArrowheads="1"/>
          </p:cNvSpPr>
          <p:nvPr>
            <p:ph type="body" idx="1"/>
          </p:nvPr>
        </p:nvSpPr>
        <p:spPr/>
        <p:txBody>
          <a:bodyPr/>
          <a:lstStyle/>
          <a:p>
            <a:pPr>
              <a:defRPr/>
            </a:pPr>
            <a:r>
              <a:rPr lang="en-US" sz="2400" b="1" dirty="0"/>
              <a:t>FY 06 – 136 Recalls</a:t>
            </a:r>
          </a:p>
          <a:p>
            <a:pPr>
              <a:defRPr/>
            </a:pPr>
            <a:endParaRPr lang="en-US" sz="2400" b="1" dirty="0"/>
          </a:p>
          <a:p>
            <a:pPr>
              <a:defRPr/>
            </a:pPr>
            <a:r>
              <a:rPr lang="en-US" sz="2400" b="1" dirty="0"/>
              <a:t>FY 07 – 1131 Recalls (Melamine Recall)</a:t>
            </a:r>
          </a:p>
          <a:p>
            <a:pPr>
              <a:defRPr/>
            </a:pPr>
            <a:endParaRPr lang="en-US" sz="2400" b="1" dirty="0"/>
          </a:p>
          <a:p>
            <a:pPr>
              <a:defRPr/>
            </a:pPr>
            <a:r>
              <a:rPr lang="en-US" sz="2400" b="1" dirty="0"/>
              <a:t>FY 08 – 247 Recalls</a:t>
            </a:r>
          </a:p>
          <a:p>
            <a:pPr>
              <a:defRPr/>
            </a:pPr>
            <a:endParaRPr lang="en-US" sz="2400" b="1" dirty="0"/>
          </a:p>
          <a:p>
            <a:pPr>
              <a:defRPr/>
            </a:pPr>
            <a:r>
              <a:rPr lang="en-US" sz="2400" b="1" dirty="0"/>
              <a:t>FY 09 - 284 Recalls</a:t>
            </a:r>
          </a:p>
          <a:p>
            <a:pPr>
              <a:defRPr/>
            </a:pPr>
            <a:endParaRPr lang="en-US" sz="2400" b="1" dirty="0"/>
          </a:p>
          <a:p>
            <a:pPr>
              <a:defRPr/>
            </a:pPr>
            <a:r>
              <a:rPr lang="en-US" sz="2400" b="1" dirty="0"/>
              <a:t>FY 10 - 196</a:t>
            </a:r>
            <a:r>
              <a:rPr lang="en-US" sz="2400" dirty="0"/>
              <a:t> </a:t>
            </a:r>
            <a:r>
              <a:rPr lang="en-US" sz="2400" b="1" dirty="0"/>
              <a:t>Recalls</a:t>
            </a:r>
          </a:p>
          <a:p>
            <a:pPr>
              <a:defRPr/>
            </a:pPr>
            <a:endParaRPr lang="en-US" sz="2400" b="1" dirty="0"/>
          </a:p>
          <a:p>
            <a:pPr>
              <a:defRPr/>
            </a:pPr>
            <a:r>
              <a:rPr lang="en-US" sz="2400" b="1" dirty="0"/>
              <a:t>FY 11 - 410</a:t>
            </a:r>
            <a:r>
              <a:rPr lang="en-US" sz="2400" dirty="0"/>
              <a:t> </a:t>
            </a:r>
            <a:r>
              <a:rPr lang="en-US" sz="2400" b="1" dirty="0"/>
              <a:t>Recalls</a:t>
            </a:r>
          </a:p>
          <a:p>
            <a:pPr lvl="1" eaLnBrk="1" hangingPunct="1">
              <a:buFontTx/>
              <a:buNone/>
              <a:defRPr/>
            </a:pPr>
            <a:endParaRPr lang="en-US" dirty="0" smtClean="0"/>
          </a:p>
          <a:p>
            <a:pPr lvl="1" eaLnBrk="1" hangingPunct="1">
              <a:buFontTx/>
              <a:buNone/>
              <a:defRPr/>
            </a:pPr>
            <a:endParaRPr lang="en-US" dirty="0" smtClean="0"/>
          </a:p>
        </p:txBody>
      </p:sp>
      <p:sp>
        <p:nvSpPr>
          <p:cNvPr id="24578" name="Rectangle 2"/>
          <p:cNvSpPr>
            <a:spLocks noGrp="1" noRot="1" noChangeArrowheads="1"/>
          </p:cNvSpPr>
          <p:nvPr>
            <p:ph type="title"/>
          </p:nvPr>
        </p:nvSpPr>
        <p:spPr/>
        <p:txBody>
          <a:bodyPr/>
          <a:lstStyle/>
          <a:p>
            <a:pPr eaLnBrk="1" hangingPunct="1">
              <a:defRPr/>
            </a:pPr>
            <a:r>
              <a:rPr lang="en-US" sz="4000" b="1" dirty="0" smtClean="0"/>
              <a:t>CVM RECALLS FY 2006 - 2011</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1" name="Rectangle 3"/>
          <p:cNvSpPr>
            <a:spLocks noGrp="1" noRot="1" noChangeArrowheads="1"/>
          </p:cNvSpPr>
          <p:nvPr>
            <p:ph type="body" idx="1"/>
          </p:nvPr>
        </p:nvSpPr>
        <p:spPr/>
        <p:txBody>
          <a:bodyPr/>
          <a:lstStyle/>
          <a:p>
            <a:pPr eaLnBrk="1" hangingPunct="1">
              <a:defRPr/>
            </a:pPr>
            <a:r>
              <a:rPr lang="en-US" sz="3600" b="1" dirty="0" smtClean="0"/>
              <a:t>Kathy Hemming Thompson @ </a:t>
            </a:r>
          </a:p>
          <a:p>
            <a:pPr eaLnBrk="1" hangingPunct="1">
              <a:buFont typeface="Wingdings" pitchFamily="2" charset="2"/>
              <a:buNone/>
              <a:defRPr/>
            </a:pPr>
            <a:r>
              <a:rPr lang="en-US" sz="3600" b="1" dirty="0" smtClean="0"/>
              <a:t>  Kathy.Hemming@fda.hhs.gov</a:t>
            </a:r>
          </a:p>
          <a:p>
            <a:pPr eaLnBrk="1" hangingPunct="1">
              <a:buFont typeface="Wingdings" pitchFamily="2" charset="2"/>
              <a:buNone/>
              <a:defRPr/>
            </a:pPr>
            <a:endParaRPr lang="en-US" sz="3600" b="1" dirty="0" smtClean="0"/>
          </a:p>
          <a:p>
            <a:pPr eaLnBrk="1" hangingPunct="1">
              <a:defRPr/>
            </a:pPr>
            <a:r>
              <a:rPr lang="en-US" sz="3600" b="1" dirty="0" smtClean="0"/>
              <a:t>Dillard Woody @ Dillard.Woody@fda.hhs.gov</a:t>
            </a:r>
          </a:p>
          <a:p>
            <a:pPr eaLnBrk="1" hangingPunct="1">
              <a:defRPr/>
            </a:pPr>
            <a:endParaRPr lang="en-US" sz="3600" b="1" dirty="0" smtClean="0"/>
          </a:p>
        </p:txBody>
      </p:sp>
      <p:sp>
        <p:nvSpPr>
          <p:cNvPr id="355330" name="Rectangle 2"/>
          <p:cNvSpPr>
            <a:spLocks noGrp="1" noRot="1" noChangeArrowheads="1"/>
          </p:cNvSpPr>
          <p:nvPr>
            <p:ph type="title"/>
          </p:nvPr>
        </p:nvSpPr>
        <p:spPr/>
        <p:txBody>
          <a:bodyPr/>
          <a:lstStyle/>
          <a:p>
            <a:pPr eaLnBrk="1" hangingPunct="1">
              <a:defRPr/>
            </a:pPr>
            <a:r>
              <a:rPr lang="en-US" b="1" dirty="0" smtClean="0">
                <a:solidFill>
                  <a:schemeClr val="bg2"/>
                </a:solidFill>
              </a:rPr>
              <a:t>CVM Contacts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Rot="1" noChangeArrowheads="1"/>
          </p:cNvSpPr>
          <p:nvPr>
            <p:ph type="body" idx="1"/>
          </p:nvPr>
        </p:nvSpPr>
        <p:spPr/>
        <p:txBody>
          <a:bodyPr/>
          <a:lstStyle/>
          <a:p>
            <a:pPr eaLnBrk="1" hangingPunct="1">
              <a:defRPr/>
            </a:pPr>
            <a:r>
              <a:rPr lang="en-US" b="1" dirty="0" smtClean="0"/>
              <a:t>21 CFR 7.40 provides guidance on the policy, procedures, and industry responsibilities for recalls.</a:t>
            </a:r>
          </a:p>
          <a:p>
            <a:pPr eaLnBrk="1" hangingPunct="1">
              <a:defRPr/>
            </a:pPr>
            <a:endParaRPr lang="en-US" b="1" dirty="0" smtClean="0"/>
          </a:p>
          <a:p>
            <a:pPr eaLnBrk="1" hangingPunct="1">
              <a:defRPr/>
            </a:pPr>
            <a:r>
              <a:rPr lang="en-US" b="1" dirty="0" smtClean="0"/>
              <a:t>Chapter 7 of the Regulatory Procedures Manual outlines the guidance for the procedures necessary for the FDA to classify a recall.</a:t>
            </a:r>
          </a:p>
          <a:p>
            <a:pPr eaLnBrk="1" hangingPunct="1">
              <a:defRPr/>
            </a:pPr>
            <a:endParaRPr lang="en-US" b="1" dirty="0" smtClean="0"/>
          </a:p>
        </p:txBody>
      </p:sp>
      <p:sp>
        <p:nvSpPr>
          <p:cNvPr id="10242" name="Rectangle 2"/>
          <p:cNvSpPr>
            <a:spLocks noGrp="1" noRot="1" noChangeArrowheads="1"/>
          </p:cNvSpPr>
          <p:nvPr>
            <p:ph type="title"/>
          </p:nvPr>
        </p:nvSpPr>
        <p:spPr/>
        <p:txBody>
          <a:bodyPr/>
          <a:lstStyle/>
          <a:p>
            <a:pPr eaLnBrk="1" hangingPunct="1">
              <a:defRPr/>
            </a:pPr>
            <a:r>
              <a:rPr lang="en-US" sz="4000" b="1" dirty="0" smtClean="0"/>
              <a:t>GUIDANCE</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Rot="1" noChangeArrowheads="1"/>
          </p:cNvSpPr>
          <p:nvPr>
            <p:ph type="body" idx="1"/>
          </p:nvPr>
        </p:nvSpPr>
        <p:spPr/>
        <p:txBody>
          <a:bodyPr/>
          <a:lstStyle/>
          <a:p>
            <a:pPr eaLnBrk="1" hangingPunct="1">
              <a:lnSpc>
                <a:spcPct val="90000"/>
              </a:lnSpc>
              <a:defRPr/>
            </a:pPr>
            <a:endParaRPr lang="en-US" sz="2400" b="1" dirty="0" smtClean="0"/>
          </a:p>
          <a:p>
            <a:pPr eaLnBrk="1" hangingPunct="1">
              <a:lnSpc>
                <a:spcPct val="90000"/>
              </a:lnSpc>
              <a:defRPr/>
            </a:pPr>
            <a:r>
              <a:rPr lang="en-US" sz="2800" b="1" dirty="0" smtClean="0"/>
              <a:t>Recall means a firm’s removal or correction of a marketed product that the FDA considers to be in violation of the laws it administers and against which the agency would initiate legal action, i.e., seizure.</a:t>
            </a:r>
          </a:p>
          <a:p>
            <a:pPr eaLnBrk="1" hangingPunct="1">
              <a:lnSpc>
                <a:spcPct val="90000"/>
              </a:lnSpc>
              <a:defRPr/>
            </a:pPr>
            <a:endParaRPr lang="en-US" sz="2800" b="1" dirty="0" smtClean="0"/>
          </a:p>
          <a:p>
            <a:pPr eaLnBrk="1" hangingPunct="1">
              <a:lnSpc>
                <a:spcPct val="90000"/>
              </a:lnSpc>
              <a:defRPr/>
            </a:pPr>
            <a:r>
              <a:rPr lang="en-US" sz="2800" b="1" dirty="0" smtClean="0"/>
              <a:t>Recalls are generally more efficient than formal administrative or civil actions, especially when the product has been widely distributed.</a:t>
            </a:r>
          </a:p>
          <a:p>
            <a:pPr eaLnBrk="1" hangingPunct="1">
              <a:lnSpc>
                <a:spcPct val="90000"/>
              </a:lnSpc>
              <a:defRPr/>
            </a:pPr>
            <a:endParaRPr lang="en-US" sz="2400" b="1" dirty="0" smtClean="0"/>
          </a:p>
          <a:p>
            <a:pPr eaLnBrk="1" hangingPunct="1">
              <a:lnSpc>
                <a:spcPct val="90000"/>
              </a:lnSpc>
              <a:buFont typeface="Wingdings" pitchFamily="2" charset="2"/>
              <a:buNone/>
              <a:defRPr/>
            </a:pPr>
            <a:endParaRPr lang="en-US" sz="2400" b="1" dirty="0" smtClean="0"/>
          </a:p>
        </p:txBody>
      </p:sp>
      <p:sp>
        <p:nvSpPr>
          <p:cNvPr id="7170" name="Rectangle 2"/>
          <p:cNvSpPr>
            <a:spLocks noGrp="1" noRot="1" noChangeArrowheads="1"/>
          </p:cNvSpPr>
          <p:nvPr>
            <p:ph type="title"/>
          </p:nvPr>
        </p:nvSpPr>
        <p:spPr/>
        <p:txBody>
          <a:bodyPr/>
          <a:lstStyle/>
          <a:p>
            <a:pPr eaLnBrk="1" hangingPunct="1">
              <a:defRPr/>
            </a:pPr>
            <a:r>
              <a:rPr lang="en-US" sz="4000" b="1" smtClean="0"/>
              <a:t>DEFINITION</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Rot="1" noChangeArrowheads="1"/>
          </p:cNvSpPr>
          <p:nvPr>
            <p:ph type="body" idx="1"/>
          </p:nvPr>
        </p:nvSpPr>
        <p:spPr/>
        <p:txBody>
          <a:bodyPr/>
          <a:lstStyle/>
          <a:p>
            <a:pPr eaLnBrk="1" hangingPunct="1">
              <a:defRPr/>
            </a:pPr>
            <a:r>
              <a:rPr lang="en-US" b="1" dirty="0" smtClean="0"/>
              <a:t>Recalls are initiated for violations of the Food, Drug, and Cosmetic Act (FD&amp;C Act) for which we would take legal action.</a:t>
            </a:r>
          </a:p>
          <a:p>
            <a:pPr eaLnBrk="1" hangingPunct="1">
              <a:defRPr/>
            </a:pPr>
            <a:r>
              <a:rPr lang="en-US" b="1" dirty="0" smtClean="0"/>
              <a:t>In instances where there is no violation, the firm will do a Market Withdrawal of the product.</a:t>
            </a:r>
          </a:p>
        </p:txBody>
      </p:sp>
      <p:sp>
        <p:nvSpPr>
          <p:cNvPr id="15362" name="Rectangle 2"/>
          <p:cNvSpPr>
            <a:spLocks noGrp="1" noRot="1" noChangeArrowheads="1"/>
          </p:cNvSpPr>
          <p:nvPr>
            <p:ph type="title"/>
          </p:nvPr>
        </p:nvSpPr>
        <p:spPr/>
        <p:txBody>
          <a:bodyPr/>
          <a:lstStyle/>
          <a:p>
            <a:pPr eaLnBrk="1" hangingPunct="1">
              <a:defRPr/>
            </a:pPr>
            <a:r>
              <a:rPr lang="en-US" sz="4000" b="1" dirty="0" smtClean="0"/>
              <a:t>VIOLATIONS</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7" name="Rectangle 3"/>
          <p:cNvSpPr>
            <a:spLocks noGrp="1" noRot="1" noChangeArrowheads="1"/>
          </p:cNvSpPr>
          <p:nvPr>
            <p:ph type="body" idx="1"/>
          </p:nvPr>
        </p:nvSpPr>
        <p:spPr/>
        <p:txBody>
          <a:bodyPr/>
          <a:lstStyle/>
          <a:p>
            <a:pPr eaLnBrk="1" hangingPunct="1">
              <a:lnSpc>
                <a:spcPct val="80000"/>
              </a:lnSpc>
              <a:defRPr/>
            </a:pPr>
            <a:r>
              <a:rPr lang="en-US" sz="2000" b="1" dirty="0" smtClean="0"/>
              <a:t>Prior to 2011 CVM recalls were Voluntary </a:t>
            </a:r>
          </a:p>
          <a:p>
            <a:pPr eaLnBrk="1" hangingPunct="1">
              <a:lnSpc>
                <a:spcPct val="80000"/>
              </a:lnSpc>
              <a:defRPr/>
            </a:pPr>
            <a:endParaRPr lang="en-US" sz="2000" b="1" dirty="0" smtClean="0"/>
          </a:p>
          <a:p>
            <a:pPr eaLnBrk="1" hangingPunct="1">
              <a:lnSpc>
                <a:spcPct val="80000"/>
              </a:lnSpc>
              <a:defRPr/>
            </a:pPr>
            <a:r>
              <a:rPr lang="en-US" sz="2000" b="1" dirty="0" smtClean="0"/>
              <a:t>Prior to 2011 Voluntary Exception: </a:t>
            </a:r>
          </a:p>
          <a:p>
            <a:pPr eaLnBrk="1" hangingPunct="1">
              <a:lnSpc>
                <a:spcPct val="80000"/>
              </a:lnSpc>
              <a:defRPr/>
            </a:pPr>
            <a:endParaRPr lang="en-US" sz="2000" b="1" dirty="0" smtClean="0"/>
          </a:p>
          <a:p>
            <a:pPr eaLnBrk="1" hangingPunct="1">
              <a:lnSpc>
                <a:spcPct val="80000"/>
              </a:lnSpc>
              <a:defRPr/>
            </a:pPr>
            <a:r>
              <a:rPr lang="en-US" sz="2000" b="1" dirty="0" smtClean="0"/>
              <a:t>FDA requested Recall - All FDA requests for firms to recall must be approved by the Associate Commissioner for Regulatory Affairs (ACRA).</a:t>
            </a:r>
          </a:p>
          <a:p>
            <a:pPr eaLnBrk="1" hangingPunct="1">
              <a:lnSpc>
                <a:spcPct val="80000"/>
              </a:lnSpc>
              <a:defRPr/>
            </a:pPr>
            <a:endParaRPr lang="en-US" sz="2000" b="1" dirty="0" smtClean="0"/>
          </a:p>
          <a:p>
            <a:pPr eaLnBrk="1" hangingPunct="1">
              <a:lnSpc>
                <a:spcPct val="80000"/>
              </a:lnSpc>
              <a:defRPr/>
            </a:pPr>
            <a:r>
              <a:rPr lang="en-US" sz="2000" b="1" dirty="0" smtClean="0"/>
              <a:t>January 2011 the Food Safety Modernization Act (FSMA)</a:t>
            </a:r>
            <a:r>
              <a:rPr lang="en-US" sz="2000" dirty="0" smtClean="0"/>
              <a:t> </a:t>
            </a:r>
            <a:r>
              <a:rPr lang="en-US" sz="2000" b="1" dirty="0" smtClean="0"/>
              <a:t>was passed which would give the FDA new powers to increase inspections of food processing facilities and force companies to recall tainted food.  FDA was given the Mandatory Recall Authority for food that can cause serious adverse health consequences or death to humans or animals (SACODHA)</a:t>
            </a:r>
            <a:r>
              <a:rPr lang="en-US" sz="2800" dirty="0" smtClean="0"/>
              <a:t> </a:t>
            </a:r>
            <a:endParaRPr lang="en-US" sz="2000" b="1" dirty="0" smtClean="0"/>
          </a:p>
          <a:p>
            <a:pPr eaLnBrk="1" hangingPunct="1">
              <a:lnSpc>
                <a:spcPct val="80000"/>
              </a:lnSpc>
              <a:defRPr/>
            </a:pPr>
            <a:endParaRPr lang="en-US" sz="2000" b="1" dirty="0" smtClean="0"/>
          </a:p>
        </p:txBody>
      </p:sp>
      <p:sp>
        <p:nvSpPr>
          <p:cNvPr id="369666" name="Rectangle 2"/>
          <p:cNvSpPr>
            <a:spLocks noGrp="1" noRot="1" noChangeArrowheads="1"/>
          </p:cNvSpPr>
          <p:nvPr>
            <p:ph type="title"/>
          </p:nvPr>
        </p:nvSpPr>
        <p:spPr/>
        <p:txBody>
          <a:bodyPr/>
          <a:lstStyle/>
          <a:p>
            <a:pPr eaLnBrk="1" hangingPunct="1">
              <a:defRPr/>
            </a:pPr>
            <a:r>
              <a:rPr lang="en-US" sz="4000" b="1" dirty="0" smtClean="0"/>
              <a:t>REGULATORY AUTHORITY</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Rot="1" noChangeArrowheads="1"/>
          </p:cNvSpPr>
          <p:nvPr>
            <p:ph type="body" idx="1"/>
          </p:nvPr>
        </p:nvSpPr>
        <p:spPr/>
        <p:txBody>
          <a:bodyPr/>
          <a:lstStyle/>
          <a:p>
            <a:pPr eaLnBrk="1" hangingPunct="1">
              <a:defRPr/>
            </a:pPr>
            <a:r>
              <a:rPr lang="en-US" b="1" dirty="0" smtClean="0"/>
              <a:t>There are 3 classes of recalls:</a:t>
            </a:r>
          </a:p>
          <a:p>
            <a:pPr eaLnBrk="1" hangingPunct="1">
              <a:defRPr/>
            </a:pPr>
            <a:endParaRPr lang="en-US" b="1" dirty="0" smtClean="0"/>
          </a:p>
          <a:p>
            <a:pPr eaLnBrk="1" hangingPunct="1">
              <a:defRPr/>
            </a:pPr>
            <a:r>
              <a:rPr lang="en-US" b="1" dirty="0" smtClean="0"/>
              <a:t>Class I</a:t>
            </a:r>
          </a:p>
          <a:p>
            <a:pPr eaLnBrk="1" hangingPunct="1">
              <a:defRPr/>
            </a:pPr>
            <a:endParaRPr lang="en-US" b="1" dirty="0" smtClean="0"/>
          </a:p>
          <a:p>
            <a:pPr eaLnBrk="1" hangingPunct="1">
              <a:defRPr/>
            </a:pPr>
            <a:r>
              <a:rPr lang="en-US" b="1" dirty="0" smtClean="0"/>
              <a:t>Class II</a:t>
            </a:r>
          </a:p>
          <a:p>
            <a:pPr eaLnBrk="1" hangingPunct="1">
              <a:defRPr/>
            </a:pPr>
            <a:endParaRPr lang="en-US" b="1" dirty="0" smtClean="0"/>
          </a:p>
          <a:p>
            <a:pPr eaLnBrk="1" hangingPunct="1">
              <a:defRPr/>
            </a:pPr>
            <a:r>
              <a:rPr lang="en-US" b="1" dirty="0" smtClean="0"/>
              <a:t>Class III</a:t>
            </a:r>
          </a:p>
        </p:txBody>
      </p:sp>
      <p:sp>
        <p:nvSpPr>
          <p:cNvPr id="11266" name="Rectangle 2"/>
          <p:cNvSpPr>
            <a:spLocks noGrp="1" noRot="1" noChangeArrowheads="1"/>
          </p:cNvSpPr>
          <p:nvPr>
            <p:ph type="title"/>
          </p:nvPr>
        </p:nvSpPr>
        <p:spPr/>
        <p:txBody>
          <a:bodyPr/>
          <a:lstStyle/>
          <a:p>
            <a:pPr eaLnBrk="1" hangingPunct="1">
              <a:defRPr/>
            </a:pPr>
            <a:r>
              <a:rPr lang="en-US" sz="4000" b="1" smtClean="0"/>
              <a:t>CLASSES OF RECALLS</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Rot="1" noChangeArrowheads="1"/>
          </p:cNvSpPr>
          <p:nvPr>
            <p:ph type="body" idx="1"/>
          </p:nvPr>
        </p:nvSpPr>
        <p:spPr/>
        <p:txBody>
          <a:bodyPr/>
          <a:lstStyle/>
          <a:p>
            <a:pPr eaLnBrk="1" hangingPunct="1">
              <a:defRPr/>
            </a:pPr>
            <a:endParaRPr lang="en-US" b="1" dirty="0" smtClean="0"/>
          </a:p>
          <a:p>
            <a:pPr eaLnBrk="1" hangingPunct="1">
              <a:defRPr/>
            </a:pPr>
            <a:r>
              <a:rPr lang="en-US" b="1" dirty="0" smtClean="0"/>
              <a:t>A Class I recall is a situation in which there is a strong likelihood that the use of, or exposure to, a </a:t>
            </a:r>
            <a:r>
              <a:rPr lang="en-US" b="1" dirty="0" err="1" smtClean="0"/>
              <a:t>violative</a:t>
            </a:r>
            <a:r>
              <a:rPr lang="en-US" b="1" dirty="0" smtClean="0"/>
              <a:t> product will cause serious adverse health consequences or death.</a:t>
            </a:r>
          </a:p>
        </p:txBody>
      </p:sp>
      <p:sp>
        <p:nvSpPr>
          <p:cNvPr id="12290" name="Rectangle 2"/>
          <p:cNvSpPr>
            <a:spLocks noGrp="1" noRot="1" noChangeArrowheads="1"/>
          </p:cNvSpPr>
          <p:nvPr>
            <p:ph type="title"/>
          </p:nvPr>
        </p:nvSpPr>
        <p:spPr/>
        <p:txBody>
          <a:bodyPr/>
          <a:lstStyle/>
          <a:p>
            <a:pPr eaLnBrk="1" hangingPunct="1">
              <a:defRPr/>
            </a:pPr>
            <a:r>
              <a:rPr lang="en-US" sz="4000" b="1" smtClean="0"/>
              <a:t>CLASS I</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Rot="1" noChangeArrowheads="1"/>
          </p:cNvSpPr>
          <p:nvPr>
            <p:ph type="body" idx="1"/>
          </p:nvPr>
        </p:nvSpPr>
        <p:spPr/>
        <p:txBody>
          <a:bodyPr/>
          <a:lstStyle/>
          <a:p>
            <a:pPr eaLnBrk="1" hangingPunct="1">
              <a:lnSpc>
                <a:spcPct val="90000"/>
              </a:lnSpc>
              <a:defRPr/>
            </a:pPr>
            <a:r>
              <a:rPr lang="en-US" sz="2800" b="1" dirty="0" smtClean="0"/>
              <a:t>Class I Recalls usually require that a press release be issued by the recalling firm.</a:t>
            </a:r>
          </a:p>
          <a:p>
            <a:pPr eaLnBrk="1" hangingPunct="1">
              <a:lnSpc>
                <a:spcPct val="90000"/>
              </a:lnSpc>
              <a:defRPr/>
            </a:pPr>
            <a:endParaRPr lang="en-US" sz="2800" b="1" dirty="0" smtClean="0"/>
          </a:p>
          <a:p>
            <a:pPr eaLnBrk="1" hangingPunct="1">
              <a:lnSpc>
                <a:spcPct val="90000"/>
              </a:lnSpc>
              <a:defRPr/>
            </a:pPr>
            <a:r>
              <a:rPr lang="en-US" sz="2800" b="1" dirty="0" smtClean="0"/>
              <a:t>The sign-off package needs to include a HHE, as well as the investigational and analytical documents from the monitoring district office.</a:t>
            </a:r>
          </a:p>
          <a:p>
            <a:pPr eaLnBrk="1" hangingPunct="1">
              <a:lnSpc>
                <a:spcPct val="90000"/>
              </a:lnSpc>
              <a:defRPr/>
            </a:pPr>
            <a:endParaRPr lang="en-US" sz="2800" b="1" dirty="0" smtClean="0"/>
          </a:p>
          <a:p>
            <a:pPr eaLnBrk="1" hangingPunct="1">
              <a:lnSpc>
                <a:spcPct val="90000"/>
              </a:lnSpc>
              <a:defRPr/>
            </a:pPr>
            <a:r>
              <a:rPr lang="en-US" sz="2800" b="1" dirty="0" smtClean="0"/>
              <a:t>All Class I Recalls must be approved by the Associate Commissioner for Regulatory Affairs (ACRA).</a:t>
            </a:r>
          </a:p>
        </p:txBody>
      </p:sp>
      <p:sp>
        <p:nvSpPr>
          <p:cNvPr id="18434" name="Rectangle 2"/>
          <p:cNvSpPr>
            <a:spLocks noGrp="1" noRot="1" noChangeArrowheads="1"/>
          </p:cNvSpPr>
          <p:nvPr>
            <p:ph type="title"/>
          </p:nvPr>
        </p:nvSpPr>
        <p:spPr/>
        <p:txBody>
          <a:bodyPr/>
          <a:lstStyle/>
          <a:p>
            <a:pPr eaLnBrk="1" hangingPunct="1">
              <a:defRPr/>
            </a:pPr>
            <a:r>
              <a:rPr lang="en-US" sz="4000" b="1" smtClean="0"/>
              <a:t>CLASS I</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Rot="1" noChangeArrowheads="1"/>
          </p:cNvSpPr>
          <p:nvPr>
            <p:ph type="body" idx="1"/>
          </p:nvPr>
        </p:nvSpPr>
        <p:spPr/>
        <p:txBody>
          <a:bodyPr/>
          <a:lstStyle/>
          <a:p>
            <a:pPr eaLnBrk="1" hangingPunct="1">
              <a:defRPr/>
            </a:pPr>
            <a:endParaRPr lang="en-US" b="1" dirty="0" smtClean="0"/>
          </a:p>
          <a:p>
            <a:pPr eaLnBrk="1" hangingPunct="1">
              <a:defRPr/>
            </a:pPr>
            <a:r>
              <a:rPr lang="en-US" b="1" dirty="0" smtClean="0"/>
              <a:t>A Class II recall is a situation in which use of, or exposure to, a </a:t>
            </a:r>
            <a:r>
              <a:rPr lang="en-US" b="1" dirty="0" err="1" smtClean="0"/>
              <a:t>violative</a:t>
            </a:r>
            <a:r>
              <a:rPr lang="en-US" b="1" dirty="0" smtClean="0"/>
              <a:t> product may cause temporary or medically reversible adverse health consequences or where the probability of serious adverse health consequences is remote.</a:t>
            </a:r>
          </a:p>
        </p:txBody>
      </p:sp>
      <p:sp>
        <p:nvSpPr>
          <p:cNvPr id="13314" name="Rectangle 2"/>
          <p:cNvSpPr>
            <a:spLocks noGrp="1" noRot="1" noChangeArrowheads="1"/>
          </p:cNvSpPr>
          <p:nvPr>
            <p:ph type="title"/>
          </p:nvPr>
        </p:nvSpPr>
        <p:spPr/>
        <p:txBody>
          <a:bodyPr/>
          <a:lstStyle/>
          <a:p>
            <a:pPr eaLnBrk="1" hangingPunct="1">
              <a:defRPr/>
            </a:pPr>
            <a:r>
              <a:rPr lang="en-US" sz="4000" b="1" smtClean="0"/>
              <a:t>CLASS II</a:t>
            </a:r>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Clouds</Template>
  <TotalTime>873</TotalTime>
  <Words>800</Words>
  <Application>Microsoft Office PowerPoint</Application>
  <PresentationFormat>On-screen Show (4:3)</PresentationFormat>
  <Paragraphs>120</Paragraphs>
  <Slides>19</Slides>
  <Notes>10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Clouds</vt:lpstr>
      <vt:lpstr>Center for Veterinary Medicine  (CVM) RECALLS</vt:lpstr>
      <vt:lpstr>GUIDANCE</vt:lpstr>
      <vt:lpstr>DEFINITION</vt:lpstr>
      <vt:lpstr>VIOLATIONS</vt:lpstr>
      <vt:lpstr>REGULATORY AUTHORITY</vt:lpstr>
      <vt:lpstr>CLASSES OF RECALLS</vt:lpstr>
      <vt:lpstr>CLASS I</vt:lpstr>
      <vt:lpstr>CLASS I</vt:lpstr>
      <vt:lpstr>CLASS II</vt:lpstr>
      <vt:lpstr>CLASS III</vt:lpstr>
      <vt:lpstr>ALL CVM Recalls</vt:lpstr>
      <vt:lpstr>Health Hazard Evaluation (HHE)</vt:lpstr>
      <vt:lpstr>Health Hazard Evaluation (HHE) (cont)</vt:lpstr>
      <vt:lpstr>DISTRICT FIELD OFFICE</vt:lpstr>
      <vt:lpstr>CENTER’S RESPONSIBILITY</vt:lpstr>
      <vt:lpstr>CENTER’S RESPONSIBILITY (cont) </vt:lpstr>
      <vt:lpstr>DEPTH OF RECALL</vt:lpstr>
      <vt:lpstr>CVM RECALLS FY 2006 - 2011</vt:lpstr>
      <vt:lpstr>CVM Contacts </vt:lpstr>
    </vt:vector>
  </TitlesOfParts>
  <Company>CVM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Center for Veterinary Medicine (CVM) Recalls</dc:title>
  <dc:subject>Firm’s removal or correction of a marketed product that the FDA considers to be in violation of the laws it administers and against which the agency would initiate legal action, i.e., seizure</dc:subject>
  <dc:creator>FDA/CVM/OSC</dc:creator>
  <cp:keywords>Class of recall, recall, seizure, violation, market withdrawal</cp:keywords>
  <dc:description>This presentation discusses a firm’s removal or correction of a marketed product that the FDA considers to be in violation of the laws it administers and against which the agency would initiate legal action, i.e., seizure</dc:description>
  <cp:lastModifiedBy>Almeter, Brian </cp:lastModifiedBy>
  <cp:revision>89</cp:revision>
  <dcterms:created xsi:type="dcterms:W3CDTF">2003-03-13T14:27:45Z</dcterms:created>
  <dcterms:modified xsi:type="dcterms:W3CDTF">2013-03-08T20:46:23Z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