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94" r:id="rId2"/>
    <p:sldId id="331" r:id="rId3"/>
    <p:sldId id="339" r:id="rId4"/>
    <p:sldId id="269" r:id="rId5"/>
    <p:sldId id="320" r:id="rId6"/>
    <p:sldId id="321" r:id="rId7"/>
    <p:sldId id="322" r:id="rId8"/>
    <p:sldId id="323" r:id="rId9"/>
    <p:sldId id="288" r:id="rId10"/>
    <p:sldId id="324" r:id="rId11"/>
    <p:sldId id="340" r:id="rId12"/>
    <p:sldId id="338" r:id="rId13"/>
    <p:sldId id="343" r:id="rId14"/>
    <p:sldId id="344" r:id="rId15"/>
    <p:sldId id="345" r:id="rId16"/>
    <p:sldId id="346" r:id="rId17"/>
    <p:sldId id="347" r:id="rId18"/>
    <p:sldId id="348" r:id="rId19"/>
    <p:sldId id="349" r:id="rId20"/>
    <p:sldId id="350" r:id="rId21"/>
    <p:sldId id="325" r:id="rId22"/>
    <p:sldId id="351" r:id="rId23"/>
    <p:sldId id="341" r:id="rId24"/>
    <p:sldId id="352" r:id="rId25"/>
  </p:sldIdLst>
  <p:sldSz cx="9144000" cy="6858000" type="screen4x3"/>
  <p:notesSz cx="7010400" cy="9296400"/>
  <p:custDataLst>
    <p:tags r:id="rId2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74" autoAdjust="0"/>
    <p:restoredTop sz="86429" autoAdjust="0"/>
  </p:normalViewPr>
  <p:slideViewPr>
    <p:cSldViewPr>
      <p:cViewPr varScale="1">
        <p:scale>
          <a:sx n="77" d="100"/>
          <a:sy n="77" d="100"/>
        </p:scale>
        <p:origin x="-1728" y="-86"/>
      </p:cViewPr>
      <p:guideLst>
        <p:guide orient="horz" pos="2160"/>
        <p:guide pos="2880"/>
      </p:guideLst>
    </p:cSldViewPr>
  </p:slideViewPr>
  <p:outlineViewPr>
    <p:cViewPr>
      <p:scale>
        <a:sx n="33" d="100"/>
        <a:sy n="33" d="100"/>
      </p:scale>
      <p:origin x="0" y="7518"/>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69635" name="Rectangle 3"/>
          <p:cNvSpPr>
            <a:spLocks noGrp="1" noChangeArrowheads="1"/>
          </p:cNvSpPr>
          <p:nvPr>
            <p:ph type="dt" sz="quarter" idx="1"/>
          </p:nvPr>
        </p:nvSpPr>
        <p:spPr bwMode="auto">
          <a:xfrm>
            <a:off x="3970338"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69636" name="Rectangle 4"/>
          <p:cNvSpPr>
            <a:spLocks noGrp="1" noChangeArrowheads="1"/>
          </p:cNvSpPr>
          <p:nvPr>
            <p:ph type="ftr" sz="quarter" idx="2"/>
          </p:nvPr>
        </p:nvSpPr>
        <p:spPr bwMode="auto">
          <a:xfrm>
            <a:off x="0"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69637" name="Rectangle 5"/>
          <p:cNvSpPr>
            <a:spLocks noGrp="1" noChangeArrowheads="1"/>
          </p:cNvSpPr>
          <p:nvPr>
            <p:ph type="sldNum" sz="quarter" idx="3"/>
          </p:nvPr>
        </p:nvSpPr>
        <p:spPr bwMode="auto">
          <a:xfrm>
            <a:off x="3970338"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8A579909-B3D3-4942-BAB9-03035D979C97}" type="slidenum">
              <a:rPr lang="en-US"/>
              <a:pPr>
                <a:defRPr/>
              </a:pPr>
              <a:t>‹#›</a:t>
            </a:fld>
            <a:endParaRPr lang="en-US"/>
          </a:p>
        </p:txBody>
      </p:sp>
    </p:spTree>
    <p:extLst>
      <p:ext uri="{BB962C8B-B14F-4D97-AF65-F5344CB8AC3E}">
        <p14:creationId xmlns:p14="http://schemas.microsoft.com/office/powerpoint/2010/main" val="3096266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11267" name="Rectangle 3"/>
          <p:cNvSpPr>
            <a:spLocks noGrp="1" noChangeArrowheads="1"/>
          </p:cNvSpPr>
          <p:nvPr>
            <p:ph type="dt" idx="1"/>
          </p:nvPr>
        </p:nvSpPr>
        <p:spPr bwMode="auto">
          <a:xfrm>
            <a:off x="3970338"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701675" y="4416425"/>
            <a:ext cx="5607050" cy="4183063"/>
          </a:xfrm>
          <a:prstGeom prst="rect">
            <a:avLst/>
          </a:prstGeom>
          <a:noFill/>
          <a:ln>
            <a:noFill/>
          </a:ln>
          <a:effectLs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1271" name="Rectangle 7"/>
          <p:cNvSpPr>
            <a:spLocks noGrp="1" noChangeArrowheads="1"/>
          </p:cNvSpPr>
          <p:nvPr>
            <p:ph type="sldNum" sz="quarter" idx="5"/>
          </p:nvPr>
        </p:nvSpPr>
        <p:spPr bwMode="auto">
          <a:xfrm>
            <a:off x="3970338"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18F1FBFF-FA14-4AC0-9F36-F39788CC8C95}" type="slidenum">
              <a:rPr lang="en-US"/>
              <a:pPr>
                <a:defRPr/>
              </a:pPr>
              <a:t>‹#›</a:t>
            </a:fld>
            <a:endParaRPr lang="en-US"/>
          </a:p>
        </p:txBody>
      </p:sp>
    </p:spTree>
    <p:extLst>
      <p:ext uri="{BB962C8B-B14F-4D97-AF65-F5344CB8AC3E}">
        <p14:creationId xmlns:p14="http://schemas.microsoft.com/office/powerpoint/2010/main" val="35538111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3E1875-9F2B-45B3-9D29-3C87A8E87473}" type="slidenum">
              <a:rPr lang="en-US"/>
              <a:pPr>
                <a:defRPr/>
              </a:pPr>
              <a:t>‹#›</a:t>
            </a:fld>
            <a:endParaRPr lang="en-US"/>
          </a:p>
        </p:txBody>
      </p:sp>
    </p:spTree>
    <p:extLst>
      <p:ext uri="{BB962C8B-B14F-4D97-AF65-F5344CB8AC3E}">
        <p14:creationId xmlns:p14="http://schemas.microsoft.com/office/powerpoint/2010/main" val="1901062509"/>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EE5762-726C-4B68-AAE1-B8358CE9C15A}" type="slidenum">
              <a:rPr lang="en-US"/>
              <a:pPr>
                <a:defRPr/>
              </a:pPr>
              <a:t>‹#›</a:t>
            </a:fld>
            <a:endParaRPr lang="en-US"/>
          </a:p>
        </p:txBody>
      </p:sp>
    </p:spTree>
    <p:extLst>
      <p:ext uri="{BB962C8B-B14F-4D97-AF65-F5344CB8AC3E}">
        <p14:creationId xmlns:p14="http://schemas.microsoft.com/office/powerpoint/2010/main" val="3553824356"/>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9CAFEA-CCB8-49A4-86E4-6AE4A4DC37AC}" type="slidenum">
              <a:rPr lang="en-US"/>
              <a:pPr>
                <a:defRPr/>
              </a:pPr>
              <a:t>‹#›</a:t>
            </a:fld>
            <a:endParaRPr lang="en-US"/>
          </a:p>
        </p:txBody>
      </p:sp>
    </p:spTree>
    <p:extLst>
      <p:ext uri="{BB962C8B-B14F-4D97-AF65-F5344CB8AC3E}">
        <p14:creationId xmlns:p14="http://schemas.microsoft.com/office/powerpoint/2010/main" val="276826977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E8E46E-B92B-49CD-AF67-7E8E2CB7EDAD}" type="slidenum">
              <a:rPr lang="en-US"/>
              <a:pPr>
                <a:defRPr/>
              </a:pPr>
              <a:t>‹#›</a:t>
            </a:fld>
            <a:endParaRPr lang="en-US"/>
          </a:p>
        </p:txBody>
      </p:sp>
    </p:spTree>
    <p:extLst>
      <p:ext uri="{BB962C8B-B14F-4D97-AF65-F5344CB8AC3E}">
        <p14:creationId xmlns:p14="http://schemas.microsoft.com/office/powerpoint/2010/main" val="7276378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9085BE-B114-42EB-8F64-F309742E4917}" type="slidenum">
              <a:rPr lang="en-US"/>
              <a:pPr>
                <a:defRPr/>
              </a:pPr>
              <a:t>‹#›</a:t>
            </a:fld>
            <a:endParaRPr lang="en-US"/>
          </a:p>
        </p:txBody>
      </p:sp>
    </p:spTree>
    <p:extLst>
      <p:ext uri="{BB962C8B-B14F-4D97-AF65-F5344CB8AC3E}">
        <p14:creationId xmlns:p14="http://schemas.microsoft.com/office/powerpoint/2010/main" val="112410880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66E12F-AE85-4F44-8A34-AE1687E71B50}" type="slidenum">
              <a:rPr lang="en-US"/>
              <a:pPr>
                <a:defRPr/>
              </a:pPr>
              <a:t>‹#›</a:t>
            </a:fld>
            <a:endParaRPr lang="en-US"/>
          </a:p>
        </p:txBody>
      </p:sp>
    </p:spTree>
    <p:extLst>
      <p:ext uri="{BB962C8B-B14F-4D97-AF65-F5344CB8AC3E}">
        <p14:creationId xmlns:p14="http://schemas.microsoft.com/office/powerpoint/2010/main" val="51109496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B64F882-98EF-406E-88D4-35CDBEEB511F}" type="slidenum">
              <a:rPr lang="en-US"/>
              <a:pPr>
                <a:defRPr/>
              </a:pPr>
              <a:t>‹#›</a:t>
            </a:fld>
            <a:endParaRPr lang="en-US"/>
          </a:p>
        </p:txBody>
      </p:sp>
    </p:spTree>
    <p:extLst>
      <p:ext uri="{BB962C8B-B14F-4D97-AF65-F5344CB8AC3E}">
        <p14:creationId xmlns:p14="http://schemas.microsoft.com/office/powerpoint/2010/main" val="3564842990"/>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BEE36B-40D9-45C8-A0DF-F1B43E6FF1A7}" type="slidenum">
              <a:rPr lang="en-US"/>
              <a:pPr>
                <a:defRPr/>
              </a:pPr>
              <a:t>‹#›</a:t>
            </a:fld>
            <a:endParaRPr lang="en-US"/>
          </a:p>
        </p:txBody>
      </p:sp>
    </p:spTree>
    <p:extLst>
      <p:ext uri="{BB962C8B-B14F-4D97-AF65-F5344CB8AC3E}">
        <p14:creationId xmlns:p14="http://schemas.microsoft.com/office/powerpoint/2010/main" val="1523441262"/>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A26ACC-580D-4657-A4DB-2FAB8AE09B88}" type="slidenum">
              <a:rPr lang="en-US"/>
              <a:pPr>
                <a:defRPr/>
              </a:pPr>
              <a:t>‹#›</a:t>
            </a:fld>
            <a:endParaRPr lang="en-US"/>
          </a:p>
        </p:txBody>
      </p:sp>
    </p:spTree>
    <p:extLst>
      <p:ext uri="{BB962C8B-B14F-4D97-AF65-F5344CB8AC3E}">
        <p14:creationId xmlns:p14="http://schemas.microsoft.com/office/powerpoint/2010/main" val="1565434070"/>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CA7E9A-AE92-461A-B546-E068417928A0}" type="slidenum">
              <a:rPr lang="en-US"/>
              <a:pPr>
                <a:defRPr/>
              </a:pPr>
              <a:t>‹#›</a:t>
            </a:fld>
            <a:endParaRPr lang="en-US"/>
          </a:p>
        </p:txBody>
      </p:sp>
    </p:spTree>
    <p:extLst>
      <p:ext uri="{BB962C8B-B14F-4D97-AF65-F5344CB8AC3E}">
        <p14:creationId xmlns:p14="http://schemas.microsoft.com/office/powerpoint/2010/main" val="398571789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360E6BA-ECE9-497C-BC62-CF7A9FF51560}" type="slidenum">
              <a:rPr lang="en-US"/>
              <a:pPr>
                <a:defRPr/>
              </a:pPr>
              <a:t>‹#›</a:t>
            </a:fld>
            <a:endParaRPr lang="en-US"/>
          </a:p>
        </p:txBody>
      </p:sp>
    </p:spTree>
    <p:extLst>
      <p:ext uri="{BB962C8B-B14F-4D97-AF65-F5344CB8AC3E}">
        <p14:creationId xmlns:p14="http://schemas.microsoft.com/office/powerpoint/2010/main" val="102884394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748A20CB-B042-4FDB-AC0A-9531A66369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images.google.com/imgres?imgurl=http://edbatista.typepad.com/edbatista/images/2005/05/Lab%20Rat.jpg&amp;imgrefurl=http://heckler123.xanga.com/407854092/item/&amp;usg=__gEZl3N6F47UMknkBmr0SiPzipUQ=&amp;h=145&amp;w=201&amp;sz=4&amp;hl=en&amp;start=15&amp;tbnid=S31c3xErmZWeHM:&amp;tbnh=75&amp;tbnw=104&amp;prev=/images?q=lab+rat&amp;gbv=2&amp;hl=en" TargetMode="External"/><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go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235575"/>
            <a:ext cx="1447800" cy="1317625"/>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2053" name="Picture 5" descr="h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4648200"/>
            <a:ext cx="1362075" cy="198120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051" name="Rectangle 3"/>
          <p:cNvSpPr>
            <a:spLocks noGrp="1" noChangeArrowheads="1"/>
          </p:cNvSpPr>
          <p:nvPr>
            <p:ph type="subTitle" idx="1"/>
          </p:nvPr>
        </p:nvSpPr>
        <p:spPr>
          <a:xfrm>
            <a:off x="1295400" y="4648200"/>
            <a:ext cx="6400800" cy="1676400"/>
          </a:xfrm>
        </p:spPr>
        <p:txBody>
          <a:bodyPr/>
          <a:lstStyle/>
          <a:p>
            <a:pPr eaLnBrk="1" hangingPunct="1">
              <a:lnSpc>
                <a:spcPct val="80000"/>
              </a:lnSpc>
            </a:pPr>
            <a:r>
              <a:rPr lang="en-US" sz="2400" smtClean="0">
                <a:latin typeface="Calibri" pitchFamily="34" charset="0"/>
              </a:rPr>
              <a:t>Malini M. Wileman, PhD, RAC</a:t>
            </a:r>
          </a:p>
          <a:p>
            <a:pPr eaLnBrk="1" hangingPunct="1">
              <a:lnSpc>
                <a:spcPct val="80000"/>
              </a:lnSpc>
            </a:pPr>
            <a:r>
              <a:rPr lang="en-US" sz="2400" smtClean="0">
                <a:latin typeface="Calibri" pitchFamily="34" charset="0"/>
              </a:rPr>
              <a:t>Animal Biotechnology Interdisciplinary Group</a:t>
            </a:r>
          </a:p>
          <a:p>
            <a:pPr eaLnBrk="1" hangingPunct="1">
              <a:lnSpc>
                <a:spcPct val="80000"/>
              </a:lnSpc>
            </a:pPr>
            <a:r>
              <a:rPr lang="en-US" sz="2400" smtClean="0">
                <a:latin typeface="Calibri" pitchFamily="34" charset="0"/>
              </a:rPr>
              <a:t>Center for Veterinary Medicine</a:t>
            </a:r>
          </a:p>
          <a:p>
            <a:pPr eaLnBrk="1" hangingPunct="1">
              <a:lnSpc>
                <a:spcPct val="80000"/>
              </a:lnSpc>
            </a:pPr>
            <a:r>
              <a:rPr lang="en-US" sz="2400" smtClean="0">
                <a:latin typeface="Calibri" pitchFamily="34" charset="0"/>
              </a:rPr>
              <a:t>U.S. Food and Drug Administration</a:t>
            </a:r>
          </a:p>
          <a:p>
            <a:pPr eaLnBrk="1" hangingPunct="1">
              <a:lnSpc>
                <a:spcPct val="80000"/>
              </a:lnSpc>
            </a:pPr>
            <a:endParaRPr lang="en-US" sz="2400" smtClean="0">
              <a:latin typeface="Calibri" pitchFamily="34" charset="0"/>
            </a:endParaRPr>
          </a:p>
        </p:txBody>
      </p:sp>
      <p:sp>
        <p:nvSpPr>
          <p:cNvPr id="2050" name="Rectangle 2"/>
          <p:cNvSpPr>
            <a:spLocks noGrp="1" noChangeArrowheads="1"/>
          </p:cNvSpPr>
          <p:nvPr>
            <p:ph type="ctrTitle"/>
          </p:nvPr>
        </p:nvSpPr>
        <p:spPr>
          <a:xfrm>
            <a:off x="0" y="2130425"/>
            <a:ext cx="9144000" cy="1470025"/>
          </a:xfrm>
        </p:spPr>
        <p:txBody>
          <a:bodyPr/>
          <a:lstStyle/>
          <a:p>
            <a:pPr eaLnBrk="1" hangingPunct="1"/>
            <a:r>
              <a:rPr lang="en-US" sz="4000" b="1" dirty="0" smtClean="0">
                <a:latin typeface="Calibri" pitchFamily="34" charset="0"/>
              </a:rPr>
              <a:t>Regulation of Genetically Engineered Animals at FDA: A Risk-Based Approach</a:t>
            </a:r>
          </a:p>
        </p:txBody>
      </p:sp>
      <p:pic>
        <p:nvPicPr>
          <p:cNvPr id="2054" name="Picture 6" descr="co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228600"/>
            <a:ext cx="1419225" cy="152400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2055" name="Picture 8" descr="Center fo Veterinary Medicine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201613"/>
            <a:ext cx="2286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man using magnifying gla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4572000"/>
            <a:ext cx="1501775" cy="1981200"/>
          </a:xfrm>
          <a:prstGeom prst="rect">
            <a:avLst/>
          </a:prstGeom>
          <a:noFill/>
          <a:ln w="28575">
            <a:solidFill>
              <a:schemeClr val="tx2"/>
            </a:solidFill>
            <a:miter lim="800000"/>
            <a:headEnd/>
            <a:tailEnd/>
          </a:ln>
          <a:extLst>
            <a:ext uri="{909E8E84-426E-40DD-AFC4-6F175D3DCCD1}">
              <a14:hiddenFill xmlns:a14="http://schemas.microsoft.com/office/drawing/2010/main">
                <a:solidFill>
                  <a:srgbClr val="FFFFFF"/>
                </a:solidFill>
              </a14:hiddenFill>
            </a:ext>
          </a:extLst>
        </p:spPr>
      </p:pic>
      <p:sp>
        <p:nvSpPr>
          <p:cNvPr id="11267" name="Rectangle 3"/>
          <p:cNvSpPr>
            <a:spLocks noGrp="1" noChangeArrowheads="1"/>
          </p:cNvSpPr>
          <p:nvPr>
            <p:ph type="body" idx="1"/>
          </p:nvPr>
        </p:nvSpPr>
        <p:spPr>
          <a:xfrm>
            <a:off x="381000" y="1295400"/>
            <a:ext cx="8077200" cy="4876800"/>
          </a:xfrm>
        </p:spPr>
        <p:txBody>
          <a:bodyPr/>
          <a:lstStyle/>
          <a:p>
            <a:pPr eaLnBrk="1" hangingPunct="1"/>
            <a:r>
              <a:rPr lang="en-US" sz="2800" dirty="0" smtClean="0"/>
              <a:t>Open an INAD file</a:t>
            </a:r>
          </a:p>
          <a:p>
            <a:pPr eaLnBrk="1" hangingPunct="1"/>
            <a:endParaRPr lang="en-US" sz="2800" dirty="0" smtClean="0"/>
          </a:p>
          <a:p>
            <a:pPr eaLnBrk="1" hangingPunct="1"/>
            <a:r>
              <a:rPr lang="en-US" sz="2800" dirty="0" smtClean="0"/>
              <a:t>Opens path for confidential communications</a:t>
            </a:r>
          </a:p>
          <a:p>
            <a:pPr marL="0" indent="0" eaLnBrk="1" hangingPunct="1">
              <a:buNone/>
            </a:pPr>
            <a:r>
              <a:rPr lang="en-US" sz="2800" dirty="0" smtClean="0"/>
              <a:t>		21 CFR § 511.1b</a:t>
            </a:r>
          </a:p>
          <a:p>
            <a:pPr eaLnBrk="1" hangingPunct="1"/>
            <a:endParaRPr lang="en-US" sz="2800" dirty="0" smtClean="0"/>
          </a:p>
          <a:p>
            <a:pPr eaLnBrk="1" hangingPunct="1"/>
            <a:r>
              <a:rPr lang="en-US" sz="2800" dirty="0" smtClean="0"/>
              <a:t>Allows for certain activities during development</a:t>
            </a:r>
            <a:r>
              <a:rPr lang="en-US" dirty="0" smtClean="0"/>
              <a:t> </a:t>
            </a:r>
          </a:p>
          <a:p>
            <a:pPr lvl="1" eaLnBrk="1" hangingPunct="1"/>
            <a:r>
              <a:rPr lang="en-US" sz="2400" dirty="0" smtClean="0"/>
              <a:t>Animal (drug) shipments/labeling</a:t>
            </a:r>
          </a:p>
          <a:p>
            <a:pPr lvl="1" eaLnBrk="1" hangingPunct="1"/>
            <a:r>
              <a:rPr lang="en-US" sz="2400" dirty="0" smtClean="0"/>
              <a:t>Record keeping</a:t>
            </a:r>
          </a:p>
          <a:p>
            <a:pPr lvl="1" eaLnBrk="1" hangingPunct="1"/>
            <a:r>
              <a:rPr lang="en-US" sz="2400" dirty="0" smtClean="0"/>
              <a:t>Disposition</a:t>
            </a:r>
          </a:p>
        </p:txBody>
      </p:sp>
      <p:sp>
        <p:nvSpPr>
          <p:cNvPr id="11266" name="Rectangle 2"/>
          <p:cNvSpPr>
            <a:spLocks noGrp="1" noChangeArrowheads="1"/>
          </p:cNvSpPr>
          <p:nvPr>
            <p:ph type="title"/>
          </p:nvPr>
        </p:nvSpPr>
        <p:spPr>
          <a:xfrm>
            <a:off x="0" y="274638"/>
            <a:ext cx="7467600" cy="1143000"/>
          </a:xfrm>
        </p:spPr>
        <p:txBody>
          <a:bodyPr/>
          <a:lstStyle/>
          <a:p>
            <a:pPr eaLnBrk="1" hangingPunct="1"/>
            <a:r>
              <a:rPr lang="en-US" b="1" smtClean="0">
                <a:latin typeface="Calibri" pitchFamily="34" charset="0"/>
              </a:rPr>
              <a:t>Real Time Review Partnership</a:t>
            </a: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2438400" y="1570038"/>
            <a:ext cx="5410200" cy="2468562"/>
          </a:xfrm>
          <a:noFill/>
        </p:spPr>
        <p:txBody>
          <a:bodyPr/>
          <a:lstStyle/>
          <a:p>
            <a:pPr marL="609600" indent="-609600" eaLnBrk="1" hangingPunct="1">
              <a:lnSpc>
                <a:spcPct val="80000"/>
              </a:lnSpc>
              <a:buFontTx/>
              <a:buNone/>
            </a:pPr>
            <a:r>
              <a:rPr lang="en-US" b="1" dirty="0" smtClean="0"/>
              <a:t>Regulatory Process</a:t>
            </a:r>
          </a:p>
          <a:p>
            <a:pPr marL="609600" indent="-609600" eaLnBrk="1" hangingPunct="1">
              <a:lnSpc>
                <a:spcPct val="80000"/>
              </a:lnSpc>
              <a:buFontTx/>
              <a:buNone/>
            </a:pPr>
            <a:endParaRPr lang="en-US" b="1" dirty="0" smtClean="0"/>
          </a:p>
          <a:p>
            <a:pPr marL="990600" lvl="1" indent="-533400" eaLnBrk="1" hangingPunct="1">
              <a:lnSpc>
                <a:spcPct val="80000"/>
              </a:lnSpc>
            </a:pPr>
            <a:r>
              <a:rPr lang="en-US" sz="3200" b="1" dirty="0" smtClean="0">
                <a:solidFill>
                  <a:srgbClr val="C0C0C0"/>
                </a:solidFill>
              </a:rPr>
              <a:t>Statutory Authority</a:t>
            </a:r>
          </a:p>
          <a:p>
            <a:pPr lvl="1" eaLnBrk="1" hangingPunct="1">
              <a:lnSpc>
                <a:spcPct val="80000"/>
              </a:lnSpc>
            </a:pPr>
            <a:endParaRPr lang="en-US" sz="3200" b="1" dirty="0" smtClean="0"/>
          </a:p>
          <a:p>
            <a:pPr marL="990600" lvl="1" indent="-533400" eaLnBrk="1" hangingPunct="1">
              <a:lnSpc>
                <a:spcPct val="80000"/>
              </a:lnSpc>
            </a:pPr>
            <a:r>
              <a:rPr lang="en-US" sz="3200" b="1" dirty="0" smtClean="0"/>
              <a:t>Review Process</a:t>
            </a:r>
            <a:endParaRPr lang="en-US" sz="3200" dirty="0" smtClean="0"/>
          </a:p>
        </p:txBody>
      </p:sp>
      <p:sp>
        <p:nvSpPr>
          <p:cNvPr id="12291" name="Text Box 3"/>
          <p:cNvSpPr txBox="1">
            <a:spLocks noChangeArrowheads="1"/>
          </p:cNvSpPr>
          <p:nvPr/>
        </p:nvSpPr>
        <p:spPr bwMode="auto">
          <a:xfrm>
            <a:off x="0" y="303213"/>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a:latin typeface="Calibri" pitchFamily="34" charset="0"/>
              </a:rPr>
              <a:t>Today’s Presentation</a:t>
            </a:r>
          </a:p>
        </p:txBody>
      </p:sp>
      <p:sp>
        <p:nvSpPr>
          <p:cNvPr id="3" name="Title 2"/>
          <p:cNvSpPr>
            <a:spLocks noGrp="1"/>
          </p:cNvSpPr>
          <p:nvPr>
            <p:ph type="title"/>
          </p:nvPr>
        </p:nvSpPr>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8"/>
          <p:cNvSpPr>
            <a:spLocks noGrp="1" noChangeArrowheads="1"/>
          </p:cNvSpPr>
          <p:nvPr>
            <p:ph type="body" idx="1"/>
          </p:nvPr>
        </p:nvSpPr>
        <p:spPr>
          <a:xfrm>
            <a:off x="228600" y="1524000"/>
            <a:ext cx="8763000" cy="4648200"/>
          </a:xfrm>
        </p:spPr>
        <p:txBody>
          <a:bodyPr/>
          <a:lstStyle/>
          <a:p>
            <a:pPr eaLnBrk="1" hangingPunct="1"/>
            <a:r>
              <a:rPr lang="en-US" sz="2800" b="1" dirty="0" smtClean="0"/>
              <a:t>Risk-Based Decision-Making</a:t>
            </a:r>
          </a:p>
          <a:p>
            <a:pPr lvl="1" eaLnBrk="1" hangingPunct="1"/>
            <a:r>
              <a:rPr lang="en-US" sz="3200" dirty="0" smtClean="0"/>
              <a:t>Case-by-case evaluation of risk and level of review</a:t>
            </a:r>
          </a:p>
          <a:p>
            <a:pPr lvl="1" eaLnBrk="1" hangingPunct="1"/>
            <a:endParaRPr lang="en-US" sz="2400" dirty="0" smtClean="0"/>
          </a:p>
          <a:p>
            <a:pPr eaLnBrk="1" hangingPunct="1"/>
            <a:r>
              <a:rPr lang="en-US" sz="2800" b="1" dirty="0" smtClean="0"/>
              <a:t>Interactive review</a:t>
            </a:r>
            <a:r>
              <a:rPr lang="en-US" sz="2400" b="1" dirty="0" smtClean="0"/>
              <a:t> </a:t>
            </a:r>
          </a:p>
          <a:p>
            <a:pPr lvl="1" eaLnBrk="1" hangingPunct="1"/>
            <a:r>
              <a:rPr lang="en-US" sz="3200" dirty="0" smtClean="0"/>
              <a:t>Group of experts with overlapping expertise</a:t>
            </a:r>
          </a:p>
          <a:p>
            <a:pPr lvl="1" eaLnBrk="1" hangingPunct="1"/>
            <a:r>
              <a:rPr lang="en-US" sz="3200" dirty="0" smtClean="0"/>
              <a:t>“Peer-review” discussion</a:t>
            </a:r>
          </a:p>
        </p:txBody>
      </p:sp>
      <p:grpSp>
        <p:nvGrpSpPr>
          <p:cNvPr id="2" name="Group 1" descr="Figue of pyramid model for review"/>
          <p:cNvGrpSpPr/>
          <p:nvPr/>
        </p:nvGrpSpPr>
        <p:grpSpPr>
          <a:xfrm>
            <a:off x="6400800" y="241300"/>
            <a:ext cx="2514600" cy="1600200"/>
            <a:chOff x="6400800" y="241300"/>
            <a:chExt cx="2514600" cy="1600200"/>
          </a:xfrm>
        </p:grpSpPr>
        <p:pic>
          <p:nvPicPr>
            <p:cNvPr id="13315" name="Picture 28" descr="DNA drawing 1"/>
            <p:cNvPicPr>
              <a:picLocks noChangeAspect="1" noChangeArrowheads="1"/>
            </p:cNvPicPr>
            <p:nvPr/>
          </p:nvPicPr>
          <p:blipFill>
            <a:blip r:embed="rId2">
              <a:extLst>
                <a:ext uri="{28A0092B-C50C-407E-A947-70E740481C1C}">
                  <a14:useLocalDpi xmlns:a14="http://schemas.microsoft.com/office/drawing/2010/main" val="0"/>
                </a:ext>
              </a:extLst>
            </a:blip>
            <a:srcRect l="14285" t="16031" r="9525" b="29007"/>
            <a:stretch>
              <a:fillRect/>
            </a:stretch>
          </p:blipFill>
          <p:spPr bwMode="auto">
            <a:xfrm>
              <a:off x="8515350" y="887413"/>
              <a:ext cx="400050" cy="16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7" name="Group 39"/>
            <p:cNvGrpSpPr>
              <a:grpSpLocks/>
            </p:cNvGrpSpPr>
            <p:nvPr/>
          </p:nvGrpSpPr>
          <p:grpSpPr bwMode="auto">
            <a:xfrm>
              <a:off x="6400800" y="241300"/>
              <a:ext cx="2419350" cy="1600200"/>
              <a:chOff x="6400800" y="241300"/>
              <a:chExt cx="2419350" cy="1600200"/>
            </a:xfrm>
          </p:grpSpPr>
          <p:sp>
            <p:nvSpPr>
              <p:cNvPr id="13318" name="AutoShape 3"/>
              <p:cNvSpPr>
                <a:spLocks noChangeArrowheads="1"/>
              </p:cNvSpPr>
              <p:nvPr/>
            </p:nvSpPr>
            <p:spPr bwMode="auto">
              <a:xfrm flipV="1">
                <a:off x="7086600" y="644525"/>
                <a:ext cx="1214438" cy="99377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9999FF"/>
              </a:solidFill>
              <a:ln w="9525">
                <a:solidFill>
                  <a:schemeClr val="tx1"/>
                </a:solidFill>
                <a:miter lim="800000"/>
                <a:headEnd/>
                <a:tailEnd/>
              </a:ln>
            </p:spPr>
            <p:txBody>
              <a:bodyPr wrap="none" anchor="ctr"/>
              <a:lstStyle/>
              <a:p>
                <a:endParaRPr lang="en-US"/>
              </a:p>
            </p:txBody>
          </p:sp>
          <p:grpSp>
            <p:nvGrpSpPr>
              <p:cNvPr id="13319" name="Group 4"/>
              <p:cNvGrpSpPr>
                <a:grpSpLocks/>
              </p:cNvGrpSpPr>
              <p:nvPr/>
            </p:nvGrpSpPr>
            <p:grpSpPr bwMode="auto">
              <a:xfrm>
                <a:off x="6705600" y="806450"/>
                <a:ext cx="457200" cy="581025"/>
                <a:chOff x="3600" y="1152"/>
                <a:chExt cx="528" cy="672"/>
              </a:xfrm>
            </p:grpSpPr>
            <p:grpSp>
              <p:nvGrpSpPr>
                <p:cNvPr id="13342" name="Group 5"/>
                <p:cNvGrpSpPr>
                  <a:grpSpLocks/>
                </p:cNvGrpSpPr>
                <p:nvPr/>
              </p:nvGrpSpPr>
              <p:grpSpPr bwMode="auto">
                <a:xfrm>
                  <a:off x="3600" y="1152"/>
                  <a:ext cx="384" cy="672"/>
                  <a:chOff x="279" y="816"/>
                  <a:chExt cx="384" cy="672"/>
                </a:xfrm>
              </p:grpSpPr>
              <p:grpSp>
                <p:nvGrpSpPr>
                  <p:cNvPr id="13344" name="Group 6"/>
                  <p:cNvGrpSpPr>
                    <a:grpSpLocks/>
                  </p:cNvGrpSpPr>
                  <p:nvPr/>
                </p:nvGrpSpPr>
                <p:grpSpPr bwMode="auto">
                  <a:xfrm>
                    <a:off x="279" y="1033"/>
                    <a:ext cx="384" cy="455"/>
                    <a:chOff x="279" y="1033"/>
                    <a:chExt cx="384" cy="455"/>
                  </a:xfrm>
                </p:grpSpPr>
                <p:sp>
                  <p:nvSpPr>
                    <p:cNvPr id="13346" name="Line 7"/>
                    <p:cNvSpPr>
                      <a:spLocks noChangeShapeType="1"/>
                    </p:cNvSpPr>
                    <p:nvPr/>
                  </p:nvSpPr>
                  <p:spPr bwMode="auto">
                    <a:xfrm>
                      <a:off x="454" y="1033"/>
                      <a:ext cx="0" cy="2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7" name="Line 8"/>
                    <p:cNvSpPr>
                      <a:spLocks noChangeShapeType="1"/>
                    </p:cNvSpPr>
                    <p:nvPr/>
                  </p:nvSpPr>
                  <p:spPr bwMode="auto">
                    <a:xfrm>
                      <a:off x="314" y="1094"/>
                      <a:ext cx="31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8" name="Line 9"/>
                    <p:cNvSpPr>
                      <a:spLocks noChangeShapeType="1"/>
                    </p:cNvSpPr>
                    <p:nvPr/>
                  </p:nvSpPr>
                  <p:spPr bwMode="auto">
                    <a:xfrm flipH="1">
                      <a:off x="314" y="1245"/>
                      <a:ext cx="140" cy="18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9" name="Line 10"/>
                    <p:cNvSpPr>
                      <a:spLocks noChangeShapeType="1"/>
                    </p:cNvSpPr>
                    <p:nvPr/>
                  </p:nvSpPr>
                  <p:spPr bwMode="auto">
                    <a:xfrm>
                      <a:off x="454" y="1245"/>
                      <a:ext cx="139" cy="18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0" name="Line 11"/>
                    <p:cNvSpPr>
                      <a:spLocks noChangeShapeType="1"/>
                    </p:cNvSpPr>
                    <p:nvPr/>
                  </p:nvSpPr>
                  <p:spPr bwMode="auto">
                    <a:xfrm flipV="1">
                      <a:off x="593" y="1397"/>
                      <a:ext cx="35" cy="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1" name="Line 12"/>
                    <p:cNvSpPr>
                      <a:spLocks noChangeShapeType="1"/>
                    </p:cNvSpPr>
                    <p:nvPr/>
                  </p:nvSpPr>
                  <p:spPr bwMode="auto">
                    <a:xfrm flipV="1">
                      <a:off x="663" y="148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2" name="Line 13"/>
                    <p:cNvSpPr>
                      <a:spLocks noChangeShapeType="1"/>
                    </p:cNvSpPr>
                    <p:nvPr/>
                  </p:nvSpPr>
                  <p:spPr bwMode="auto">
                    <a:xfrm>
                      <a:off x="279" y="1397"/>
                      <a:ext cx="35" cy="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45" name="AutoShape 14"/>
                  <p:cNvSpPr>
                    <a:spLocks noChangeArrowheads="1"/>
                  </p:cNvSpPr>
                  <p:nvPr/>
                </p:nvSpPr>
                <p:spPr bwMode="auto">
                  <a:xfrm>
                    <a:off x="336" y="816"/>
                    <a:ext cx="240" cy="192"/>
                  </a:xfrm>
                  <a:prstGeom prst="triangle">
                    <a:avLst>
                      <a:gd name="adj" fmla="val 50000"/>
                    </a:avLst>
                  </a:prstGeom>
                  <a:solidFill>
                    <a:srgbClr val="993366"/>
                  </a:solidFill>
                  <a:ln w="38100">
                    <a:solidFill>
                      <a:schemeClr val="tx1"/>
                    </a:solidFill>
                    <a:miter lim="800000"/>
                    <a:headEnd/>
                    <a:tailEnd/>
                  </a:ln>
                </p:spPr>
                <p:txBody>
                  <a:bodyPr wrap="none" anchor="ctr"/>
                  <a:lstStyle/>
                  <a:p>
                    <a:endParaRPr lang="en-US"/>
                  </a:p>
                </p:txBody>
              </p:sp>
            </p:grpSp>
            <p:sp>
              <p:nvSpPr>
                <p:cNvPr id="13343" name="Rectangle 15"/>
                <p:cNvSpPr>
                  <a:spLocks noChangeArrowheads="1"/>
                </p:cNvSpPr>
                <p:nvPr/>
              </p:nvSpPr>
              <p:spPr bwMode="auto">
                <a:xfrm>
                  <a:off x="3936" y="1344"/>
                  <a:ext cx="192" cy="144"/>
                </a:xfrm>
                <a:prstGeom prst="rect">
                  <a:avLst/>
                </a:prstGeom>
                <a:solidFill>
                  <a:srgbClr val="993366"/>
                </a:solidFill>
                <a:ln w="9525">
                  <a:solidFill>
                    <a:schemeClr val="tx1"/>
                  </a:solidFill>
                  <a:miter lim="800000"/>
                  <a:headEnd/>
                  <a:tailEnd/>
                </a:ln>
              </p:spPr>
              <p:txBody>
                <a:bodyPr wrap="none" anchor="ctr"/>
                <a:lstStyle/>
                <a:p>
                  <a:endParaRPr lang="en-US"/>
                </a:p>
              </p:txBody>
            </p:sp>
          </p:grpSp>
          <p:grpSp>
            <p:nvGrpSpPr>
              <p:cNvPr id="13320" name="Group 16"/>
              <p:cNvGrpSpPr>
                <a:grpSpLocks/>
              </p:cNvGrpSpPr>
              <p:nvPr/>
            </p:nvGrpSpPr>
            <p:grpSpPr bwMode="auto">
              <a:xfrm>
                <a:off x="8362950" y="1209675"/>
                <a:ext cx="457200" cy="496888"/>
                <a:chOff x="3600" y="1152"/>
                <a:chExt cx="528" cy="672"/>
              </a:xfrm>
            </p:grpSpPr>
            <p:grpSp>
              <p:nvGrpSpPr>
                <p:cNvPr id="13331" name="Group 17"/>
                <p:cNvGrpSpPr>
                  <a:grpSpLocks/>
                </p:cNvGrpSpPr>
                <p:nvPr/>
              </p:nvGrpSpPr>
              <p:grpSpPr bwMode="auto">
                <a:xfrm>
                  <a:off x="3600" y="1152"/>
                  <a:ext cx="384" cy="672"/>
                  <a:chOff x="279" y="816"/>
                  <a:chExt cx="384" cy="672"/>
                </a:xfrm>
              </p:grpSpPr>
              <p:grpSp>
                <p:nvGrpSpPr>
                  <p:cNvPr id="13333" name="Group 18"/>
                  <p:cNvGrpSpPr>
                    <a:grpSpLocks/>
                  </p:cNvGrpSpPr>
                  <p:nvPr/>
                </p:nvGrpSpPr>
                <p:grpSpPr bwMode="auto">
                  <a:xfrm>
                    <a:off x="279" y="1033"/>
                    <a:ext cx="384" cy="455"/>
                    <a:chOff x="279" y="1033"/>
                    <a:chExt cx="384" cy="455"/>
                  </a:xfrm>
                </p:grpSpPr>
                <p:sp>
                  <p:nvSpPr>
                    <p:cNvPr id="13335" name="Line 19"/>
                    <p:cNvSpPr>
                      <a:spLocks noChangeShapeType="1"/>
                    </p:cNvSpPr>
                    <p:nvPr/>
                  </p:nvSpPr>
                  <p:spPr bwMode="auto">
                    <a:xfrm>
                      <a:off x="454" y="1033"/>
                      <a:ext cx="0" cy="2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6" name="Line 20"/>
                    <p:cNvSpPr>
                      <a:spLocks noChangeShapeType="1"/>
                    </p:cNvSpPr>
                    <p:nvPr/>
                  </p:nvSpPr>
                  <p:spPr bwMode="auto">
                    <a:xfrm>
                      <a:off x="314" y="1094"/>
                      <a:ext cx="31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7" name="Line 21"/>
                    <p:cNvSpPr>
                      <a:spLocks noChangeShapeType="1"/>
                    </p:cNvSpPr>
                    <p:nvPr/>
                  </p:nvSpPr>
                  <p:spPr bwMode="auto">
                    <a:xfrm flipH="1">
                      <a:off x="314" y="1245"/>
                      <a:ext cx="140" cy="18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8" name="Line 22"/>
                    <p:cNvSpPr>
                      <a:spLocks noChangeShapeType="1"/>
                    </p:cNvSpPr>
                    <p:nvPr/>
                  </p:nvSpPr>
                  <p:spPr bwMode="auto">
                    <a:xfrm>
                      <a:off x="454" y="1245"/>
                      <a:ext cx="139" cy="18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9" name="Line 23"/>
                    <p:cNvSpPr>
                      <a:spLocks noChangeShapeType="1"/>
                    </p:cNvSpPr>
                    <p:nvPr/>
                  </p:nvSpPr>
                  <p:spPr bwMode="auto">
                    <a:xfrm flipV="1">
                      <a:off x="593" y="1397"/>
                      <a:ext cx="35" cy="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0" name="Line 24"/>
                    <p:cNvSpPr>
                      <a:spLocks noChangeShapeType="1"/>
                    </p:cNvSpPr>
                    <p:nvPr/>
                  </p:nvSpPr>
                  <p:spPr bwMode="auto">
                    <a:xfrm flipV="1">
                      <a:off x="663" y="148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1" name="Line 25"/>
                    <p:cNvSpPr>
                      <a:spLocks noChangeShapeType="1"/>
                    </p:cNvSpPr>
                    <p:nvPr/>
                  </p:nvSpPr>
                  <p:spPr bwMode="auto">
                    <a:xfrm>
                      <a:off x="279" y="1397"/>
                      <a:ext cx="35" cy="3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34" name="AutoShape 26"/>
                  <p:cNvSpPr>
                    <a:spLocks noChangeArrowheads="1"/>
                  </p:cNvSpPr>
                  <p:nvPr/>
                </p:nvSpPr>
                <p:spPr bwMode="auto">
                  <a:xfrm>
                    <a:off x="336" y="816"/>
                    <a:ext cx="240" cy="192"/>
                  </a:xfrm>
                  <a:prstGeom prst="triangle">
                    <a:avLst>
                      <a:gd name="adj" fmla="val 50000"/>
                    </a:avLst>
                  </a:prstGeom>
                  <a:solidFill>
                    <a:srgbClr val="66FFFF"/>
                  </a:solidFill>
                  <a:ln w="38100">
                    <a:solidFill>
                      <a:schemeClr val="tx1"/>
                    </a:solidFill>
                    <a:miter lim="800000"/>
                    <a:headEnd/>
                    <a:tailEnd/>
                  </a:ln>
                </p:spPr>
                <p:txBody>
                  <a:bodyPr wrap="none" anchor="ctr"/>
                  <a:lstStyle/>
                  <a:p>
                    <a:endParaRPr lang="en-US"/>
                  </a:p>
                </p:txBody>
              </p:sp>
            </p:grpSp>
            <p:sp>
              <p:nvSpPr>
                <p:cNvPr id="13332" name="Rectangle 27"/>
                <p:cNvSpPr>
                  <a:spLocks noChangeArrowheads="1"/>
                </p:cNvSpPr>
                <p:nvPr/>
              </p:nvSpPr>
              <p:spPr bwMode="auto">
                <a:xfrm>
                  <a:off x="3936" y="1344"/>
                  <a:ext cx="192" cy="144"/>
                </a:xfrm>
                <a:prstGeom prst="rect">
                  <a:avLst/>
                </a:prstGeom>
                <a:solidFill>
                  <a:srgbClr val="66FFFF"/>
                </a:solidFill>
                <a:ln w="9525">
                  <a:solidFill>
                    <a:schemeClr val="tx1"/>
                  </a:solidFill>
                  <a:miter lim="800000"/>
                  <a:headEnd/>
                  <a:tailEnd/>
                </a:ln>
              </p:spPr>
              <p:txBody>
                <a:bodyPr wrap="none" anchor="ctr"/>
                <a:lstStyle/>
                <a:p>
                  <a:endParaRPr lang="en-US"/>
                </a:p>
              </p:txBody>
            </p:sp>
          </p:grpSp>
          <p:grpSp>
            <p:nvGrpSpPr>
              <p:cNvPr id="13321" name="Group 29"/>
              <p:cNvGrpSpPr>
                <a:grpSpLocks/>
              </p:cNvGrpSpPr>
              <p:nvPr/>
            </p:nvGrpSpPr>
            <p:grpSpPr bwMode="auto">
              <a:xfrm>
                <a:off x="6400800" y="403225"/>
                <a:ext cx="457200" cy="414338"/>
                <a:chOff x="3600" y="2208"/>
                <a:chExt cx="816" cy="792"/>
              </a:xfrm>
            </p:grpSpPr>
            <p:grpSp>
              <p:nvGrpSpPr>
                <p:cNvPr id="13327" name="Group 30"/>
                <p:cNvGrpSpPr>
                  <a:grpSpLocks/>
                </p:cNvGrpSpPr>
                <p:nvPr/>
              </p:nvGrpSpPr>
              <p:grpSpPr bwMode="auto">
                <a:xfrm>
                  <a:off x="3600" y="2208"/>
                  <a:ext cx="816" cy="792"/>
                  <a:chOff x="1344" y="2160"/>
                  <a:chExt cx="816" cy="792"/>
                </a:xfrm>
              </p:grpSpPr>
              <p:pic>
                <p:nvPicPr>
                  <p:cNvPr id="13329" name="Picture 31" descr="cow carto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4" y="2160"/>
                    <a:ext cx="816" cy="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0" name="Picture 32" descr="DNA drawing 1"/>
                  <p:cNvPicPr>
                    <a:picLocks noChangeAspect="1" noChangeArrowheads="1"/>
                  </p:cNvPicPr>
                  <p:nvPr/>
                </p:nvPicPr>
                <p:blipFill>
                  <a:blip r:embed="rId4" cstate="print">
                    <a:extLst>
                      <a:ext uri="{28A0092B-C50C-407E-A947-70E740481C1C}">
                        <a14:useLocalDpi xmlns:a14="http://schemas.microsoft.com/office/drawing/2010/main" val="0"/>
                      </a:ext>
                    </a:extLst>
                  </a:blip>
                  <a:srcRect l="14285" t="16031" r="9525" b="29007"/>
                  <a:stretch>
                    <a:fillRect/>
                  </a:stretch>
                </p:blipFill>
                <p:spPr bwMode="auto">
                  <a:xfrm flipV="1">
                    <a:off x="1536" y="2592"/>
                    <a:ext cx="28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8577" name="AutoShape 33"/>
                <p:cNvSpPr>
                  <a:spLocks noChangeArrowheads="1"/>
                </p:cNvSpPr>
                <p:nvPr/>
              </p:nvSpPr>
              <p:spPr bwMode="auto">
                <a:xfrm>
                  <a:off x="3696" y="2545"/>
                  <a:ext cx="145" cy="143"/>
                </a:xfrm>
                <a:prstGeom prst="star5">
                  <a:avLst/>
                </a:prstGeom>
                <a:solidFill>
                  <a:srgbClr val="FFFF00"/>
                </a:solidFill>
                <a:ln w="9525">
                  <a:solidFill>
                    <a:schemeClr val="tx1"/>
                  </a:solidFill>
                  <a:miter lim="800000"/>
                  <a:headEnd/>
                  <a:tailEnd/>
                </a:ln>
                <a:effectLst/>
                <a:extLst/>
              </p:spPr>
              <p:txBody>
                <a:bodyPr wrap="none" anchor="ctr"/>
                <a:lstStyle/>
                <a:p>
                  <a:pPr>
                    <a:defRPr/>
                  </a:pPr>
                  <a:endParaRPr lang="en-US"/>
                </a:p>
              </p:txBody>
            </p:sp>
          </p:grpSp>
          <p:sp>
            <p:nvSpPr>
              <p:cNvPr id="13322" name="AutoShape 34"/>
              <p:cNvSpPr>
                <a:spLocks noChangeArrowheads="1"/>
              </p:cNvSpPr>
              <p:nvPr/>
            </p:nvSpPr>
            <p:spPr bwMode="auto">
              <a:xfrm rot="17079435" flipV="1">
                <a:off x="7575550" y="-171450"/>
                <a:ext cx="469900" cy="1295400"/>
              </a:xfrm>
              <a:prstGeom prst="curvedLeftArrow">
                <a:avLst>
                  <a:gd name="adj1" fmla="val 24556"/>
                  <a:gd name="adj2" fmla="val 79691"/>
                  <a:gd name="adj3" fmla="val 33333"/>
                </a:avLst>
              </a:prstGeom>
              <a:solidFill>
                <a:schemeClr val="accent1"/>
              </a:solidFill>
              <a:ln w="9525">
                <a:solidFill>
                  <a:schemeClr val="tx1"/>
                </a:solidFill>
                <a:miter lim="800000"/>
                <a:headEnd/>
                <a:tailEnd/>
              </a:ln>
            </p:spPr>
            <p:txBody>
              <a:bodyPr wrap="none" anchor="ctr"/>
              <a:lstStyle/>
              <a:p>
                <a:endParaRPr lang="en-US"/>
              </a:p>
            </p:txBody>
          </p:sp>
          <p:sp>
            <p:nvSpPr>
              <p:cNvPr id="13323" name="Line 35"/>
              <p:cNvSpPr>
                <a:spLocks noChangeShapeType="1"/>
              </p:cNvSpPr>
              <p:nvPr/>
            </p:nvSpPr>
            <p:spPr bwMode="auto">
              <a:xfrm>
                <a:off x="7162800" y="14478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4" name="Line 36"/>
              <p:cNvSpPr>
                <a:spLocks noChangeShapeType="1"/>
              </p:cNvSpPr>
              <p:nvPr/>
            </p:nvSpPr>
            <p:spPr bwMode="auto">
              <a:xfrm>
                <a:off x="7239000" y="11430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Line 37"/>
              <p:cNvSpPr>
                <a:spLocks noChangeShapeType="1"/>
              </p:cNvSpPr>
              <p:nvPr/>
            </p:nvSpPr>
            <p:spPr bwMode="auto">
              <a:xfrm>
                <a:off x="7315200" y="914400"/>
                <a:ext cx="762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6" name="AutoShape 39"/>
              <p:cNvSpPr>
                <a:spLocks noChangeArrowheads="1"/>
              </p:cNvSpPr>
              <p:nvPr/>
            </p:nvSpPr>
            <p:spPr bwMode="auto">
              <a:xfrm rot="17079435" flipH="1">
                <a:off x="7499350" y="958850"/>
                <a:ext cx="469900" cy="1295400"/>
              </a:xfrm>
              <a:prstGeom prst="curvedLeftArrow">
                <a:avLst>
                  <a:gd name="adj1" fmla="val 24556"/>
                  <a:gd name="adj2" fmla="val 79691"/>
                  <a:gd name="adj3" fmla="val 33333"/>
                </a:avLst>
              </a:prstGeom>
              <a:solidFill>
                <a:schemeClr val="accent1"/>
              </a:solidFill>
              <a:ln w="9525">
                <a:solidFill>
                  <a:schemeClr val="tx1"/>
                </a:solidFill>
                <a:miter lim="800000"/>
                <a:headEnd/>
                <a:tailEnd/>
              </a:ln>
            </p:spPr>
            <p:txBody>
              <a:bodyPr wrap="none" anchor="ctr"/>
              <a:lstStyle/>
              <a:p>
                <a:endParaRPr lang="en-US"/>
              </a:p>
            </p:txBody>
          </p:sp>
        </p:grpSp>
      </p:grpSp>
      <p:sp>
        <p:nvSpPr>
          <p:cNvPr id="13314" name="Rectangle 2"/>
          <p:cNvSpPr>
            <a:spLocks noGrp="1" noChangeArrowheads="1"/>
          </p:cNvSpPr>
          <p:nvPr>
            <p:ph type="title"/>
          </p:nvPr>
        </p:nvSpPr>
        <p:spPr>
          <a:xfrm>
            <a:off x="2895600" y="152400"/>
            <a:ext cx="3352800" cy="914400"/>
          </a:xfrm>
        </p:spPr>
        <p:txBody>
          <a:bodyPr/>
          <a:lstStyle/>
          <a:p>
            <a:pPr eaLnBrk="1" hangingPunct="1"/>
            <a:r>
              <a:rPr lang="en-US" b="1" dirty="0" smtClean="0">
                <a:latin typeface="Calibri" pitchFamily="34" charset="0"/>
              </a:rPr>
              <a:t>Reviews</a:t>
            </a: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This slide identifies each of the hierarchical steps and I will go through each of them individually.&#10;&#10;First and foremost, the product definition gives us our baseline to work from. It describes the animal, the construct, the proposed claim and the conditions of use.&#10;"/>
          <p:cNvGrpSpPr/>
          <p:nvPr/>
        </p:nvGrpSpPr>
        <p:grpSpPr>
          <a:xfrm>
            <a:off x="76200" y="1447800"/>
            <a:ext cx="8686800" cy="5370513"/>
            <a:chOff x="76200" y="1447800"/>
            <a:chExt cx="8686800" cy="5370513"/>
          </a:xfrm>
        </p:grpSpPr>
        <p:pic>
          <p:nvPicPr>
            <p:cNvPr id="14338" name="Picture 2" descr="This slide identifies each of the hierarchical steps and I will go through each of them individually.&#10;&#10;First and foremost, the product definition gives us our baseline to work from. It describes the animal, the construct, the proposed claim and the conditions of us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4478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AutoShape 4"/>
            <p:cNvSpPr>
              <a:spLocks noChangeArrowheads="1"/>
            </p:cNvSpPr>
            <p:nvPr/>
          </p:nvSpPr>
          <p:spPr bwMode="auto">
            <a:xfrm>
              <a:off x="5334000" y="1828800"/>
              <a:ext cx="3429000" cy="1371600"/>
            </a:xfrm>
            <a:prstGeom prst="wedgeRectCallout">
              <a:avLst>
                <a:gd name="adj1" fmla="val -53565"/>
                <a:gd name="adj2" fmla="val 297685"/>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a:solidFill>
                    <a:schemeClr val="tx2"/>
                  </a:solidFill>
                  <a:cs typeface="Arial" charset="0"/>
                </a:rPr>
                <a:t>Describes the animal, construct, and proposed claim as basis for hazard identification.</a:t>
              </a:r>
            </a:p>
          </p:txBody>
        </p:sp>
      </p:grpSp>
      <p:sp>
        <p:nvSpPr>
          <p:cNvPr id="115715" name="Rectangle 3"/>
          <p:cNvSpPr>
            <a:spLocks noGrp="1" noChangeArrowheads="1"/>
          </p:cNvSpPr>
          <p:nvPr>
            <p:ph type="title"/>
          </p:nvPr>
        </p:nvSpPr>
        <p:spPr>
          <a:xfrm>
            <a:off x="838200" y="152400"/>
            <a:ext cx="7467600" cy="1219200"/>
          </a:xfrm>
        </p:spPr>
        <p:txBody>
          <a:bodyPr/>
          <a:lstStyle/>
          <a:p>
            <a:pPr eaLnBrk="1" hangingPunct="1">
              <a:defRPr/>
            </a:pPr>
            <a:r>
              <a:rPr lang="en-US" dirty="0" smtClean="0">
                <a:effectLst>
                  <a:outerShdw blurRad="38100" dist="38100" dir="2700000" algn="tl">
                    <a:srgbClr val="C0C0C0"/>
                  </a:outerShdw>
                </a:effectLst>
              </a:rPr>
              <a:t>Product Definition</a:t>
            </a: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The next step is the molecular characterization of the construct in the test tube before it goes into the animal.&#10;&#10;Are there sequences likely to contain potential hazards to the animal, humans or animals consuming food from that animal, or the environment? e.g., mobilizable sequences from viruses endemic in that species?&#10;"/>
          <p:cNvGrpSpPr/>
          <p:nvPr/>
        </p:nvGrpSpPr>
        <p:grpSpPr>
          <a:xfrm>
            <a:off x="152400" y="1295400"/>
            <a:ext cx="8610600" cy="5370513"/>
            <a:chOff x="152400" y="1295400"/>
            <a:chExt cx="8610600" cy="5370513"/>
          </a:xfrm>
        </p:grpSpPr>
        <p:pic>
          <p:nvPicPr>
            <p:cNvPr id="15362" name="Picture 2" descr="The next step is the molecular characterization of the construct in the test tube before it goes into the animal.&#10;&#10;Are there sequences likely to contain potential hazards to the animal, humans or animals consuming food from that animal, or the environment? e.g., mobilizable sequences from viruses endemic in that specie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AutoShape 4"/>
            <p:cNvSpPr>
              <a:spLocks noChangeArrowheads="1"/>
            </p:cNvSpPr>
            <p:nvPr/>
          </p:nvSpPr>
          <p:spPr bwMode="auto">
            <a:xfrm>
              <a:off x="5181600" y="1524000"/>
              <a:ext cx="3581400" cy="2590800"/>
            </a:xfrm>
            <a:prstGeom prst="wedgeRectCallout">
              <a:avLst>
                <a:gd name="adj1" fmla="val -47343"/>
                <a:gd name="adj2" fmla="val 117463"/>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dirty="0">
                  <a:solidFill>
                    <a:schemeClr val="tx2"/>
                  </a:solidFill>
                  <a:cs typeface="Arial" charset="0"/>
                </a:rPr>
                <a:t>Are there sequences likely to contain potential hazards to the animal, humans or animals consuming food from that animal, or the environment? e.g., </a:t>
              </a:r>
              <a:r>
                <a:rPr lang="en-US" b="1" dirty="0" err="1">
                  <a:solidFill>
                    <a:schemeClr val="tx2"/>
                  </a:solidFill>
                  <a:cs typeface="Arial" charset="0"/>
                </a:rPr>
                <a:t>mobilizable</a:t>
              </a:r>
              <a:r>
                <a:rPr lang="en-US" b="1" dirty="0">
                  <a:solidFill>
                    <a:schemeClr val="tx2"/>
                  </a:solidFill>
                  <a:cs typeface="Arial" charset="0"/>
                </a:rPr>
                <a:t> sequences from viruses endemic in that species?</a:t>
              </a:r>
            </a:p>
            <a:p>
              <a:endParaRPr lang="en-US" b="1" dirty="0">
                <a:solidFill>
                  <a:schemeClr val="tx2"/>
                </a:solidFill>
                <a:cs typeface="Arial" charset="0"/>
              </a:endParaRPr>
            </a:p>
            <a:p>
              <a:endParaRPr lang="en-US" b="1" dirty="0">
                <a:solidFill>
                  <a:schemeClr val="tx2"/>
                </a:solidFill>
                <a:cs typeface="Arial" charset="0"/>
              </a:endParaRPr>
            </a:p>
          </p:txBody>
        </p:sp>
      </p:grpSp>
      <p:sp>
        <p:nvSpPr>
          <p:cNvPr id="116739" name="Rectangle 3"/>
          <p:cNvSpPr>
            <a:spLocks noGrp="1" noChangeArrowheads="1"/>
          </p:cNvSpPr>
          <p:nvPr>
            <p:ph type="title"/>
          </p:nvPr>
        </p:nvSpPr>
        <p:spPr>
          <a:xfrm>
            <a:off x="228600" y="147638"/>
            <a:ext cx="8610600" cy="1147762"/>
          </a:xfrm>
        </p:spPr>
        <p:txBody>
          <a:bodyPr/>
          <a:lstStyle/>
          <a:p>
            <a:pPr eaLnBrk="1" hangingPunct="1">
              <a:defRPr/>
            </a:pPr>
            <a:r>
              <a:rPr lang="en-US" dirty="0" smtClean="0">
                <a:effectLst>
                  <a:outerShdw blurRad="38100" dist="38100" dir="2700000" algn="tl">
                    <a:srgbClr val="C0C0C0"/>
                  </a:outerShdw>
                </a:effectLst>
              </a:rPr>
              <a:t>Molecular Characterization: Construct</a:t>
            </a: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And then there is an evaluation of the construct in the animal and how stable it is over multiple generations.&#10;&#10;Does the insertion of the rDNA construct pose a hazard to the animals, humans, or the environment?&#10;"/>
          <p:cNvGrpSpPr/>
          <p:nvPr/>
        </p:nvGrpSpPr>
        <p:grpSpPr>
          <a:xfrm>
            <a:off x="76200" y="1411288"/>
            <a:ext cx="8839200" cy="5370512"/>
            <a:chOff x="76200" y="1411288"/>
            <a:chExt cx="8839200" cy="5370512"/>
          </a:xfrm>
        </p:grpSpPr>
        <p:pic>
          <p:nvPicPr>
            <p:cNvPr id="16386" name="Picture 2" descr="And then there is an evaluation of the construct in the animal and how stable it is over multiple generations.&#10;&#10;Does the insertion of the rDNA construct pose a hazard to the animals, humans, or the environment?&#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411288"/>
              <a:ext cx="5791200" cy="537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AutoShape 3"/>
            <p:cNvSpPr>
              <a:spLocks noChangeArrowheads="1"/>
            </p:cNvSpPr>
            <p:nvPr/>
          </p:nvSpPr>
          <p:spPr bwMode="auto">
            <a:xfrm>
              <a:off x="5257800" y="1752600"/>
              <a:ext cx="3657600" cy="1447800"/>
            </a:xfrm>
            <a:prstGeom prst="wedgeRectCallout">
              <a:avLst>
                <a:gd name="adj1" fmla="val -55208"/>
                <a:gd name="adj2" fmla="val 200218"/>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a:solidFill>
                    <a:schemeClr val="tx2"/>
                  </a:solidFill>
                  <a:cs typeface="Arial" charset="0"/>
                </a:rPr>
                <a:t>Does the insertion of the rDNA construct pose a hazard to the animal, humans or the environment?</a:t>
              </a:r>
            </a:p>
          </p:txBody>
        </p:sp>
      </p:grpSp>
      <p:sp>
        <p:nvSpPr>
          <p:cNvPr id="117764" name="Rectangle 4"/>
          <p:cNvSpPr>
            <a:spLocks noGrp="1" noChangeArrowheads="1"/>
          </p:cNvSpPr>
          <p:nvPr>
            <p:ph type="title"/>
          </p:nvPr>
        </p:nvSpPr>
        <p:spPr>
          <a:xfrm>
            <a:off x="609600" y="223838"/>
            <a:ext cx="8229600" cy="1147762"/>
          </a:xfrm>
        </p:spPr>
        <p:txBody>
          <a:bodyPr/>
          <a:lstStyle/>
          <a:p>
            <a:pPr eaLnBrk="1" hangingPunct="1">
              <a:defRPr/>
            </a:pPr>
            <a:r>
              <a:rPr lang="en-US" dirty="0" smtClean="0">
                <a:effectLst>
                  <a:outerShdw blurRad="38100" dist="38100" dir="2700000" algn="tl">
                    <a:srgbClr val="C0C0C0"/>
                  </a:outerShdw>
                </a:effectLst>
              </a:rPr>
              <a:t>Molecular Characterization: </a:t>
            </a:r>
            <a:br>
              <a:rPr lang="en-US" dirty="0" smtClean="0">
                <a:effectLst>
                  <a:outerShdw blurRad="38100" dist="38100" dir="2700000" algn="tl">
                    <a:srgbClr val="C0C0C0"/>
                  </a:outerShdw>
                </a:effectLst>
              </a:rPr>
            </a:br>
            <a:r>
              <a:rPr lang="en-US" dirty="0" smtClean="0">
                <a:effectLst>
                  <a:outerShdw blurRad="38100" dist="38100" dir="2700000" algn="tl">
                    <a:srgbClr val="C0C0C0"/>
                  </a:outerShdw>
                </a:effectLst>
              </a:rPr>
              <a:t>GE Animal Lineage</a:t>
            </a: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In the phenotypic characterization, we characterise the animal at a gross level with respect to its behaviour and morphology, all the way down to biochemical analyses&#10;&#10;Direct and indirect risks posed to the GE animal? &#10;(e.g., can surveying the health and other phenotypic characteristics of the animal inform us with respect to risk to the animal and potential human food safety concerns?)&#10;"/>
          <p:cNvGrpSpPr/>
          <p:nvPr/>
        </p:nvGrpSpPr>
        <p:grpSpPr>
          <a:xfrm>
            <a:off x="76200" y="1143000"/>
            <a:ext cx="8839200" cy="5599113"/>
            <a:chOff x="76200" y="1143000"/>
            <a:chExt cx="8839200" cy="5599113"/>
          </a:xfrm>
        </p:grpSpPr>
        <p:pic>
          <p:nvPicPr>
            <p:cNvPr id="17410" name="Picture 2" descr="In the phenotypic characterization, we characterise the animal at a gross level with respect to its behaviour and morphology, all the way down to biochemical analyses&#10;&#10;Direct and indirect risks posed to the GE animal? &#10;(e.g., can surveying the health and other phenotypic characteristics of the animal inform us with respect to risk to the animal and potential human food safety concern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3716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AutoShape 4"/>
            <p:cNvSpPr>
              <a:spLocks noChangeArrowheads="1"/>
            </p:cNvSpPr>
            <p:nvPr/>
          </p:nvSpPr>
          <p:spPr bwMode="auto">
            <a:xfrm>
              <a:off x="4724400" y="1143000"/>
              <a:ext cx="4191000" cy="2133600"/>
            </a:xfrm>
            <a:prstGeom prst="wedgeRectCallout">
              <a:avLst>
                <a:gd name="adj1" fmla="val -50949"/>
                <a:gd name="adj2" fmla="val 112204"/>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dirty="0">
                  <a:solidFill>
                    <a:schemeClr val="tx2"/>
                  </a:solidFill>
                  <a:cs typeface="Arial" charset="0"/>
                </a:rPr>
                <a:t>Direct and indirect risks posed to the GE animal? </a:t>
              </a:r>
            </a:p>
            <a:p>
              <a:r>
                <a:rPr lang="en-US" b="1" dirty="0">
                  <a:solidFill>
                    <a:schemeClr val="tx2"/>
                  </a:solidFill>
                  <a:cs typeface="Arial" charset="0"/>
                </a:rPr>
                <a:t>(e.g., can surveying the health and other phenotypic characteristics of the animal inform us with respect to risk to the animal and potential human food safety concerns?)</a:t>
              </a:r>
            </a:p>
          </p:txBody>
        </p:sp>
      </p:grpSp>
      <p:sp>
        <p:nvSpPr>
          <p:cNvPr id="118787" name="Rectangle 3"/>
          <p:cNvSpPr>
            <a:spLocks noGrp="1" noChangeArrowheads="1"/>
          </p:cNvSpPr>
          <p:nvPr>
            <p:ph type="title"/>
          </p:nvPr>
        </p:nvSpPr>
        <p:spPr>
          <a:xfrm>
            <a:off x="723900" y="152400"/>
            <a:ext cx="7696200" cy="957263"/>
          </a:xfrm>
        </p:spPr>
        <p:txBody>
          <a:bodyPr/>
          <a:lstStyle/>
          <a:p>
            <a:pPr eaLnBrk="1" hangingPunct="1">
              <a:defRPr/>
            </a:pPr>
            <a:r>
              <a:rPr lang="en-US" dirty="0" smtClean="0">
                <a:effectLst>
                  <a:outerShdw blurRad="38100" dist="38100" dir="2700000" algn="tl">
                    <a:srgbClr val="C0C0C0"/>
                  </a:outerShdw>
                </a:effectLst>
              </a:rPr>
              <a:t>Phenotypic Characterization</a:t>
            </a: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The question we ask at the next step of evaluation is whether the genotype and the phenotype of the animal are changing over the lifespan in a way that would affect the risk(s) associated with the product.&#10;&#10;Is there a plan for monitoring stability to anticipate or identify Changes?&#10;&#10;Therefore the phenotypic and genotypic durability plan deal with the stability of the genotype and the phenotype to make sure that the product reviewed today is going to be equivalent to the animals that will be in commerce for the lifetime of the product.&#10;"/>
          <p:cNvGrpSpPr/>
          <p:nvPr/>
        </p:nvGrpSpPr>
        <p:grpSpPr>
          <a:xfrm>
            <a:off x="228600" y="1295400"/>
            <a:ext cx="8534400" cy="5370513"/>
            <a:chOff x="228600" y="1295400"/>
            <a:chExt cx="8534400" cy="5370513"/>
          </a:xfrm>
        </p:grpSpPr>
        <p:pic>
          <p:nvPicPr>
            <p:cNvPr id="18434" name="Picture 2" descr="The question we ask at the next step of evaluation is whether the genotype and the phenotype of the animal are changing over the lifespan in a way that would affect the risk(s) associated with the product.&#10;&#10;Is there a plan for monitoring stability to anticipate or identify Changes?&#10;&#10;Therefore the phenotypic and genotypic durability plan deal with the stability of the genotype and the phenotype to make sure that the product reviewed today is going to be equivalent to the animals that will be in commerce for the lifetime of the product.&#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AutoShape 4"/>
            <p:cNvSpPr>
              <a:spLocks noChangeArrowheads="1"/>
            </p:cNvSpPr>
            <p:nvPr/>
          </p:nvSpPr>
          <p:spPr bwMode="auto">
            <a:xfrm>
              <a:off x="6553200" y="1600200"/>
              <a:ext cx="2209800" cy="4495800"/>
            </a:xfrm>
            <a:prstGeom prst="wedgeRectCallout">
              <a:avLst>
                <a:gd name="adj1" fmla="val -146769"/>
                <a:gd name="adj2" fmla="val 6532"/>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a:solidFill>
                    <a:schemeClr val="tx2"/>
                  </a:solidFill>
                  <a:cs typeface="Arial" charset="0"/>
                </a:rPr>
                <a:t>Are the genotype or phenotype of the animal changing over the lifespan in a way that would affect the risk(s) associated with the product? </a:t>
              </a:r>
            </a:p>
            <a:p>
              <a:endParaRPr lang="en-US" b="1">
                <a:solidFill>
                  <a:schemeClr val="tx2"/>
                </a:solidFill>
                <a:cs typeface="Arial" charset="0"/>
              </a:endParaRPr>
            </a:p>
            <a:p>
              <a:r>
                <a:rPr lang="en-US" b="1">
                  <a:solidFill>
                    <a:schemeClr val="tx2"/>
                  </a:solidFill>
                  <a:cs typeface="Arial" charset="0"/>
                </a:rPr>
                <a:t>Is there a plan for monitoring stability to anticipate or identify those changes?</a:t>
              </a:r>
            </a:p>
          </p:txBody>
        </p:sp>
      </p:grpSp>
      <p:sp>
        <p:nvSpPr>
          <p:cNvPr id="119811" name="Rectangle 3"/>
          <p:cNvSpPr>
            <a:spLocks noGrp="1" noChangeArrowheads="1"/>
          </p:cNvSpPr>
          <p:nvPr>
            <p:ph type="title"/>
          </p:nvPr>
        </p:nvSpPr>
        <p:spPr>
          <a:xfrm>
            <a:off x="876300" y="152400"/>
            <a:ext cx="7391400" cy="957263"/>
          </a:xfrm>
        </p:spPr>
        <p:txBody>
          <a:bodyPr/>
          <a:lstStyle/>
          <a:p>
            <a:pPr eaLnBrk="1" hangingPunct="1">
              <a:defRPr/>
            </a:pPr>
            <a:r>
              <a:rPr lang="en-US" dirty="0" smtClean="0">
                <a:effectLst>
                  <a:outerShdw blurRad="38100" dist="38100" dir="2700000" algn="tl">
                    <a:srgbClr val="C0C0C0"/>
                  </a:outerShdw>
                </a:effectLst>
              </a:rPr>
              <a:t>Durability Plan</a:t>
            </a: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Food, feed assessment, are related to assessing the safety of the product.&#10;&#10;If the animal is intended to go into the food supply, we look at the risk of direct or indirect adverse outcomes associated with the consumption of the GE animal as food or feed.&#10;&#10;In the case of animals, such as biopharm animals, not intended for food/feed evidence is required to demonstrate that the GE animals will not enter the food supply.&#10;&#10;A regulatory  method  is necessary regardless of the intended use of the GE animal for identification of these animal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AutoShape 4" descr="Food, feed assessment, are related to assessing the safety of the product.&#10;&#10;If the animal is intended to go into the food supply, we look at the risk of direct or indirect adverse outcomes associated with the consumption of the GE animal as food or feed.&#10;&#10;In the case of animals, such as biopharm animals, not intended for food/feed evidence is required to demonstrate that the GE animals will not enter the food supply.&#10;&#10;A regulatory  method  is necessary regardless of the intended use of the GE animal for identification of these animals.&#10;"/>
          <p:cNvSpPr>
            <a:spLocks noChangeArrowheads="1"/>
          </p:cNvSpPr>
          <p:nvPr/>
        </p:nvSpPr>
        <p:spPr bwMode="auto">
          <a:xfrm>
            <a:off x="6248400" y="990600"/>
            <a:ext cx="2667000" cy="5334000"/>
          </a:xfrm>
          <a:prstGeom prst="wedgeRectCallout">
            <a:avLst>
              <a:gd name="adj1" fmla="val -123273"/>
              <a:gd name="adj2" fmla="val -2056"/>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a:solidFill>
                  <a:schemeClr val="tx2"/>
                </a:solidFill>
              </a:rPr>
              <a:t>IF INTENDED FOR FOOD/FEED</a:t>
            </a:r>
            <a:endParaRPr lang="en-US">
              <a:cs typeface="Arial" charset="0"/>
            </a:endParaRPr>
          </a:p>
          <a:p>
            <a:r>
              <a:rPr lang="en-US" b="1">
                <a:solidFill>
                  <a:schemeClr val="tx2"/>
                </a:solidFill>
                <a:cs typeface="Arial" charset="0"/>
              </a:rPr>
              <a:t>Risk of direct or indirect adverse outcomes associated with the consumption of the GE animal as food or feed?</a:t>
            </a:r>
          </a:p>
          <a:p>
            <a:endParaRPr lang="en-US" b="1">
              <a:solidFill>
                <a:schemeClr val="tx2"/>
              </a:solidFill>
              <a:cs typeface="Arial" charset="0"/>
            </a:endParaRPr>
          </a:p>
          <a:p>
            <a:r>
              <a:rPr lang="en-US" b="1">
                <a:solidFill>
                  <a:schemeClr val="tx2"/>
                </a:solidFill>
                <a:cs typeface="Arial" charset="0"/>
              </a:rPr>
              <a:t>IF </a:t>
            </a:r>
            <a:r>
              <a:rPr lang="en-US" b="1" u="sng">
                <a:solidFill>
                  <a:schemeClr val="tx2"/>
                </a:solidFill>
                <a:cs typeface="Arial" charset="0"/>
              </a:rPr>
              <a:t>NOT</a:t>
            </a:r>
            <a:r>
              <a:rPr lang="en-US" b="1">
                <a:solidFill>
                  <a:schemeClr val="tx2"/>
                </a:solidFill>
                <a:cs typeface="Arial" charset="0"/>
              </a:rPr>
              <a:t> INTENDED FOR FOOD/FEED</a:t>
            </a:r>
          </a:p>
          <a:p>
            <a:r>
              <a:rPr lang="en-US" b="1">
                <a:solidFill>
                  <a:schemeClr val="tx2"/>
                </a:solidFill>
                <a:cs typeface="Arial" charset="0"/>
              </a:rPr>
              <a:t>Evidence provided to demonstrate that investigational or post-commercialized GE animals will not enter the food supply?</a:t>
            </a:r>
          </a:p>
          <a:p>
            <a:endParaRPr lang="en-US" b="1">
              <a:solidFill>
                <a:schemeClr val="tx2"/>
              </a:solidFill>
              <a:cs typeface="Arial" charset="0"/>
            </a:endParaRPr>
          </a:p>
          <a:p>
            <a:r>
              <a:rPr lang="en-US" b="1">
                <a:solidFill>
                  <a:schemeClr val="tx2"/>
                </a:solidFill>
              </a:rPr>
              <a:t>Regulatory method.</a:t>
            </a:r>
            <a:endParaRPr lang="en-US" b="1">
              <a:solidFill>
                <a:schemeClr val="tx2"/>
              </a:solidFill>
              <a:cs typeface="Arial" charset="0"/>
            </a:endParaRPr>
          </a:p>
          <a:p>
            <a:endParaRPr lang="en-US" b="1">
              <a:solidFill>
                <a:schemeClr val="tx2"/>
              </a:solidFill>
              <a:cs typeface="Arial" charset="0"/>
            </a:endParaRPr>
          </a:p>
        </p:txBody>
      </p:sp>
      <p:sp>
        <p:nvSpPr>
          <p:cNvPr id="120835" name="Rectangle 3"/>
          <p:cNvSpPr>
            <a:spLocks noGrp="1" noChangeArrowheads="1"/>
          </p:cNvSpPr>
          <p:nvPr>
            <p:ph type="title"/>
          </p:nvPr>
        </p:nvSpPr>
        <p:spPr>
          <a:xfrm>
            <a:off x="876300" y="190500"/>
            <a:ext cx="7391400" cy="957263"/>
          </a:xfrm>
        </p:spPr>
        <p:txBody>
          <a:bodyPr/>
          <a:lstStyle/>
          <a:p>
            <a:pPr eaLnBrk="1" hangingPunct="1">
              <a:defRPr/>
            </a:pPr>
            <a:r>
              <a:rPr lang="en-US" dirty="0" smtClean="0">
                <a:effectLst>
                  <a:outerShdw blurRad="38100" dist="38100" dir="2700000" algn="tl">
                    <a:srgbClr val="C0C0C0"/>
                  </a:outerShdw>
                </a:effectLst>
              </a:rPr>
              <a:t>Food/Feed Safety</a:t>
            </a: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descr="The Environmental Safety evaluation step also looks at the direct or indirect effects from introduction of the GE animals into the environment and is the basis for satisfying the NEPA requirements.&#10;"/>
          <p:cNvGrpSpPr/>
          <p:nvPr/>
        </p:nvGrpSpPr>
        <p:grpSpPr>
          <a:xfrm>
            <a:off x="76200" y="1411288"/>
            <a:ext cx="8839200" cy="5370512"/>
            <a:chOff x="76200" y="1411288"/>
            <a:chExt cx="8839200" cy="5370512"/>
          </a:xfrm>
        </p:grpSpPr>
        <p:pic>
          <p:nvPicPr>
            <p:cNvPr id="20482" name="Picture 2" descr="The Environmental Safety evaluation step also looks at the direct or indirect effects from introduction of the GE animals into the environment and is the basis for satisfying the NEPA requirement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411288"/>
              <a:ext cx="5791200" cy="537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AutoShape 4"/>
            <p:cNvSpPr>
              <a:spLocks noChangeArrowheads="1"/>
            </p:cNvSpPr>
            <p:nvPr/>
          </p:nvSpPr>
          <p:spPr bwMode="auto">
            <a:xfrm>
              <a:off x="5638800" y="2057400"/>
              <a:ext cx="3276600" cy="2133600"/>
            </a:xfrm>
            <a:prstGeom prst="wedgeRectCallout">
              <a:avLst>
                <a:gd name="adj1" fmla="val -145977"/>
                <a:gd name="adj2" fmla="val 16741"/>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a:solidFill>
                    <a:schemeClr val="tx2"/>
                  </a:solidFill>
                  <a:cs typeface="Arial" charset="0"/>
                </a:rPr>
                <a:t>Direct or indirect effects from introduction of the GE animal into the environment?</a:t>
              </a:r>
            </a:p>
            <a:p>
              <a:endParaRPr lang="en-US" b="1">
                <a:solidFill>
                  <a:schemeClr val="tx2"/>
                </a:solidFill>
                <a:cs typeface="Arial" charset="0"/>
              </a:endParaRPr>
            </a:p>
            <a:p>
              <a:r>
                <a:rPr lang="en-US" b="1">
                  <a:solidFill>
                    <a:schemeClr val="tx2"/>
                  </a:solidFill>
                  <a:cs typeface="Arial" charset="0"/>
                </a:rPr>
                <a:t>Basis for satisfying NEPA requirements.</a:t>
              </a:r>
            </a:p>
          </p:txBody>
        </p:sp>
      </p:grpSp>
      <p:sp>
        <p:nvSpPr>
          <p:cNvPr id="121859" name="Rectangle 3"/>
          <p:cNvSpPr>
            <a:spLocks noGrp="1" noChangeArrowheads="1"/>
          </p:cNvSpPr>
          <p:nvPr>
            <p:ph type="title"/>
          </p:nvPr>
        </p:nvSpPr>
        <p:spPr>
          <a:xfrm>
            <a:off x="228600" y="190500"/>
            <a:ext cx="8686800" cy="957263"/>
          </a:xfrm>
        </p:spPr>
        <p:txBody>
          <a:bodyPr/>
          <a:lstStyle/>
          <a:p>
            <a:pPr eaLnBrk="1" hangingPunct="1">
              <a:defRPr/>
            </a:pPr>
            <a:r>
              <a:rPr lang="en-US" dirty="0" smtClean="0">
                <a:effectLst>
                  <a:outerShdw blurRad="38100" dist="38100" dir="2700000" algn="tl">
                    <a:srgbClr val="C0C0C0"/>
                  </a:outerShdw>
                </a:effectLst>
              </a:rPr>
              <a:t>Environmental Safety </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body" idx="1"/>
          </p:nvPr>
        </p:nvSpPr>
        <p:spPr>
          <a:xfrm>
            <a:off x="1752600" y="1570038"/>
            <a:ext cx="5638800" cy="3078162"/>
          </a:xfrm>
          <a:noFill/>
        </p:spPr>
        <p:txBody>
          <a:bodyPr/>
          <a:lstStyle/>
          <a:p>
            <a:pPr marL="609600" indent="-609600" eaLnBrk="1" hangingPunct="1">
              <a:lnSpc>
                <a:spcPct val="80000"/>
              </a:lnSpc>
              <a:buFontTx/>
              <a:buNone/>
            </a:pPr>
            <a:r>
              <a:rPr lang="en-US" b="1" dirty="0" smtClean="0"/>
              <a:t>Regulatory Process</a:t>
            </a:r>
          </a:p>
          <a:p>
            <a:pPr marL="609600" indent="-609600" eaLnBrk="1" hangingPunct="1">
              <a:lnSpc>
                <a:spcPct val="80000"/>
              </a:lnSpc>
              <a:buFontTx/>
              <a:buNone/>
            </a:pPr>
            <a:endParaRPr lang="en-US" b="1" dirty="0" smtClean="0"/>
          </a:p>
          <a:p>
            <a:pPr marL="990600" lvl="1" indent="-533400" eaLnBrk="1" hangingPunct="1">
              <a:lnSpc>
                <a:spcPct val="80000"/>
              </a:lnSpc>
            </a:pPr>
            <a:r>
              <a:rPr lang="en-US" sz="3200" b="1" dirty="0" smtClean="0"/>
              <a:t>Statutory Authority</a:t>
            </a:r>
          </a:p>
          <a:p>
            <a:pPr lvl="1" eaLnBrk="1" hangingPunct="1">
              <a:lnSpc>
                <a:spcPct val="80000"/>
              </a:lnSpc>
            </a:pPr>
            <a:endParaRPr lang="en-US" sz="3200" b="1" dirty="0" smtClean="0"/>
          </a:p>
          <a:p>
            <a:pPr marL="990600" lvl="1" indent="-533400" eaLnBrk="1" hangingPunct="1">
              <a:lnSpc>
                <a:spcPct val="80000"/>
              </a:lnSpc>
            </a:pPr>
            <a:r>
              <a:rPr lang="en-US" sz="3200" b="1" dirty="0" smtClean="0"/>
              <a:t>Review Process</a:t>
            </a:r>
            <a:endParaRPr lang="en-US" sz="3200" dirty="0" smtClean="0"/>
          </a:p>
        </p:txBody>
      </p:sp>
      <p:sp>
        <p:nvSpPr>
          <p:cNvPr id="3075" name="Text Box 7"/>
          <p:cNvSpPr txBox="1">
            <a:spLocks noChangeArrowheads="1"/>
          </p:cNvSpPr>
          <p:nvPr/>
        </p:nvSpPr>
        <p:spPr bwMode="auto">
          <a:xfrm>
            <a:off x="0" y="303213"/>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a:latin typeface="Calibri" pitchFamily="34" charset="0"/>
              </a:rPr>
              <a:t>Today’s Presentation</a:t>
            </a:r>
          </a:p>
        </p:txBody>
      </p:sp>
      <p:sp>
        <p:nvSpPr>
          <p:cNvPr id="3" name="Title 2"/>
          <p:cNvSpPr>
            <a:spLocks noGrp="1"/>
          </p:cNvSpPr>
          <p:nvPr>
            <p:ph type="title"/>
          </p:nvPr>
        </p:nvSpPr>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laim validation...Here we look at... does the product do what the sponsor claims it does. i.e. here we look at the effectiveness of the product.&#10;&#10;Does the GE animal meet the claim established in the product definition?&#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5791200" cy="537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AutoShape 4" descr="Claim validation...Here we look at... does the product do what the sponsor claims it does. i.e. here we look at the effectiveness of the product.&#10;&#10;Does the GE animal meet the claim established in the product definition?&#10;"/>
          <p:cNvSpPr>
            <a:spLocks noChangeArrowheads="1"/>
          </p:cNvSpPr>
          <p:nvPr/>
        </p:nvSpPr>
        <p:spPr bwMode="auto">
          <a:xfrm>
            <a:off x="6324600" y="1905000"/>
            <a:ext cx="2590800" cy="1295400"/>
          </a:xfrm>
          <a:prstGeom prst="wedgeRectCallout">
            <a:avLst>
              <a:gd name="adj1" fmla="val -143870"/>
              <a:gd name="adj2" fmla="val 23282"/>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b="1" dirty="0">
                <a:solidFill>
                  <a:schemeClr val="tx2"/>
                </a:solidFill>
                <a:cs typeface="Arial" charset="0"/>
              </a:rPr>
              <a:t>Does the GE animal meet the claim established in the product definition?</a:t>
            </a:r>
          </a:p>
        </p:txBody>
      </p:sp>
      <p:sp>
        <p:nvSpPr>
          <p:cNvPr id="122883" name="Rectangle 3"/>
          <p:cNvSpPr>
            <a:spLocks noGrp="1" noChangeArrowheads="1"/>
          </p:cNvSpPr>
          <p:nvPr>
            <p:ph type="title"/>
          </p:nvPr>
        </p:nvSpPr>
        <p:spPr>
          <a:xfrm>
            <a:off x="838200" y="109538"/>
            <a:ext cx="7467600" cy="957262"/>
          </a:xfrm>
        </p:spPr>
        <p:txBody>
          <a:bodyPr/>
          <a:lstStyle/>
          <a:p>
            <a:pPr eaLnBrk="1" hangingPunct="1">
              <a:defRPr/>
            </a:pPr>
            <a:r>
              <a:rPr lang="en-US" dirty="0" smtClean="0">
                <a:effectLst>
                  <a:outerShdw blurRad="38100" dist="38100" dir="2700000" algn="tl">
                    <a:srgbClr val="C0C0C0"/>
                  </a:outerShdw>
                </a:effectLst>
              </a:rPr>
              <a:t>Claim Validation</a:t>
            </a:r>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ubtitle 3"/>
          <p:cNvSpPr>
            <a:spLocks noGrp="1"/>
          </p:cNvSpPr>
          <p:nvPr>
            <p:ph type="subTitle" idx="1"/>
          </p:nvPr>
        </p:nvSpPr>
        <p:spPr>
          <a:xfrm>
            <a:off x="381000" y="1524000"/>
            <a:ext cx="8305800" cy="5638800"/>
          </a:xfrm>
        </p:spPr>
        <p:txBody>
          <a:bodyPr/>
          <a:lstStyle/>
          <a:p>
            <a:pPr algn="l">
              <a:spcBef>
                <a:spcPct val="50000"/>
              </a:spcBef>
            </a:pPr>
            <a:r>
              <a:rPr lang="en-US" sz="2800" b="1" dirty="0" smtClean="0">
                <a:cs typeface="Arial" charset="0"/>
              </a:rPr>
              <a:t>Interactions with Sponsors</a:t>
            </a:r>
          </a:p>
          <a:p>
            <a:pPr marL="342900" indent="-342900" algn="l">
              <a:spcBef>
                <a:spcPct val="50000"/>
              </a:spcBef>
              <a:buFont typeface="Arial" pitchFamily="34" charset="0"/>
              <a:buChar char="•"/>
            </a:pPr>
            <a:r>
              <a:rPr lang="en-US" sz="2200" dirty="0" smtClean="0">
                <a:solidFill>
                  <a:schemeClr val="tx2"/>
                </a:solidFill>
                <a:cs typeface="Arial" charset="0"/>
              </a:rPr>
              <a:t>Early interactions with Sponsors</a:t>
            </a:r>
          </a:p>
          <a:p>
            <a:pPr marL="342900" indent="-342900" algn="l">
              <a:spcBef>
                <a:spcPct val="50000"/>
              </a:spcBef>
              <a:buFont typeface="Arial" pitchFamily="34" charset="0"/>
              <a:buChar char="•"/>
            </a:pPr>
            <a:r>
              <a:rPr lang="en-US" sz="2200" dirty="0" smtClean="0">
                <a:solidFill>
                  <a:schemeClr val="tx2"/>
                </a:solidFill>
                <a:cs typeface="Arial" charset="0"/>
              </a:rPr>
              <a:t>Discuss nature of submissions; data/information to prepare</a:t>
            </a:r>
          </a:p>
          <a:p>
            <a:pPr algn="l">
              <a:spcBef>
                <a:spcPct val="50000"/>
              </a:spcBef>
            </a:pPr>
            <a:r>
              <a:rPr lang="en-US" sz="2800" b="1" dirty="0" smtClean="0">
                <a:solidFill>
                  <a:schemeClr val="tx2"/>
                </a:solidFill>
                <a:cs typeface="Arial" charset="0"/>
              </a:rPr>
              <a:t>Submission Review</a:t>
            </a:r>
          </a:p>
          <a:p>
            <a:pPr marL="342900" indent="-342900" algn="l">
              <a:spcBef>
                <a:spcPct val="50000"/>
              </a:spcBef>
              <a:buFont typeface="Arial" pitchFamily="34" charset="0"/>
              <a:buChar char="•"/>
            </a:pPr>
            <a:r>
              <a:rPr lang="en-US" sz="2200" dirty="0" smtClean="0">
                <a:solidFill>
                  <a:schemeClr val="tx2"/>
                </a:solidFill>
                <a:cs typeface="Arial" charset="0"/>
              </a:rPr>
              <a:t> </a:t>
            </a:r>
            <a:r>
              <a:rPr lang="en-US" sz="2200" dirty="0" smtClean="0">
                <a:solidFill>
                  <a:schemeClr val="tx2"/>
                </a:solidFill>
                <a:cs typeface="Arial" charset="0"/>
                <a:sym typeface="Wingdings" pitchFamily="2" charset="2"/>
              </a:rPr>
              <a:t>Assignment of reviews to subject area experts</a:t>
            </a:r>
          </a:p>
          <a:p>
            <a:pPr marL="342900" indent="-342900" algn="l">
              <a:spcBef>
                <a:spcPct val="50000"/>
              </a:spcBef>
              <a:buFont typeface="Arial" pitchFamily="34" charset="0"/>
              <a:buChar char="•"/>
            </a:pPr>
            <a:r>
              <a:rPr lang="en-US" sz="2200" dirty="0" smtClean="0">
                <a:solidFill>
                  <a:schemeClr val="tx2"/>
                </a:solidFill>
                <a:cs typeface="Arial" charset="0"/>
                <a:sym typeface="Wingdings" pitchFamily="2" charset="2"/>
              </a:rPr>
              <a:t> Prepare preliminary review by in-depth reviewers</a:t>
            </a:r>
          </a:p>
          <a:p>
            <a:pPr marL="342900" indent="-342900" algn="l">
              <a:spcBef>
                <a:spcPct val="50000"/>
              </a:spcBef>
              <a:buFont typeface="Arial" pitchFamily="34" charset="0"/>
              <a:buChar char="•"/>
            </a:pPr>
            <a:r>
              <a:rPr lang="en-US" sz="2200" dirty="0" smtClean="0">
                <a:solidFill>
                  <a:schemeClr val="tx2"/>
                </a:solidFill>
                <a:cs typeface="Arial" charset="0"/>
                <a:sym typeface="Wingdings" pitchFamily="2" charset="2"/>
              </a:rPr>
              <a:t> Peer review by group</a:t>
            </a:r>
          </a:p>
          <a:p>
            <a:pPr marL="342900" indent="-342900" algn="l">
              <a:spcBef>
                <a:spcPct val="50000"/>
              </a:spcBef>
              <a:buFont typeface="Arial" pitchFamily="34" charset="0"/>
              <a:buChar char="•"/>
            </a:pPr>
            <a:r>
              <a:rPr lang="en-US" sz="2200" dirty="0" smtClean="0">
                <a:solidFill>
                  <a:schemeClr val="tx2"/>
                </a:solidFill>
                <a:cs typeface="Arial" charset="0"/>
                <a:sym typeface="Wingdings" pitchFamily="2" charset="2"/>
              </a:rPr>
              <a:t> Unanimous decision to move forward</a:t>
            </a:r>
          </a:p>
          <a:p>
            <a:pPr marL="342900" indent="-342900" algn="l">
              <a:spcBef>
                <a:spcPct val="50000"/>
              </a:spcBef>
              <a:buFont typeface="Arial" pitchFamily="34" charset="0"/>
              <a:buChar char="•"/>
            </a:pPr>
            <a:r>
              <a:rPr lang="en-US" sz="2200" dirty="0" smtClean="0">
                <a:solidFill>
                  <a:schemeClr val="tx2"/>
                </a:solidFill>
                <a:cs typeface="Arial" charset="0"/>
                <a:sym typeface="Wingdings" pitchFamily="2" charset="2"/>
              </a:rPr>
              <a:t> Prepare report of review</a:t>
            </a:r>
            <a:endParaRPr lang="en-US" sz="2200" dirty="0" smtClean="0">
              <a:cs typeface="Arial" charset="0"/>
            </a:endParaRPr>
          </a:p>
          <a:p>
            <a:pPr algn="l"/>
            <a:endParaRPr lang="en-US" sz="2200" dirty="0" smtClean="0">
              <a:cs typeface="Arial" charset="0"/>
            </a:endParaRPr>
          </a:p>
        </p:txBody>
      </p:sp>
      <p:sp>
        <p:nvSpPr>
          <p:cNvPr id="22530" name="Rectangle 2"/>
          <p:cNvSpPr>
            <a:spLocks noGrp="1" noChangeArrowheads="1"/>
          </p:cNvSpPr>
          <p:nvPr>
            <p:ph type="ctrTitle"/>
          </p:nvPr>
        </p:nvSpPr>
        <p:spPr>
          <a:xfrm>
            <a:off x="609600" y="0"/>
            <a:ext cx="7772400" cy="1470025"/>
          </a:xfrm>
        </p:spPr>
        <p:txBody>
          <a:bodyPr/>
          <a:lstStyle/>
          <a:p>
            <a:pPr eaLnBrk="1" hangingPunct="1"/>
            <a:r>
              <a:rPr lang="en-US" b="1" smtClean="0">
                <a:latin typeface="Calibri" pitchFamily="34" charset="0"/>
              </a:rPr>
              <a:t>Real Time Review</a:t>
            </a:r>
            <a:endParaRPr lang="en-US" sz="4000" b="1" smtClean="0">
              <a:latin typeface="Calibri" pitchFamily="34" charset="0"/>
            </a:endParaRPr>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Subtitle 5"/>
          <p:cNvSpPr>
            <a:spLocks noGrp="1"/>
          </p:cNvSpPr>
          <p:nvPr>
            <p:ph type="subTitle" idx="1"/>
          </p:nvPr>
        </p:nvSpPr>
        <p:spPr>
          <a:xfrm>
            <a:off x="533400" y="1676400"/>
            <a:ext cx="7848600" cy="5257800"/>
          </a:xfrm>
        </p:spPr>
        <p:txBody>
          <a:bodyPr/>
          <a:lstStyle/>
          <a:p>
            <a:pPr algn="l">
              <a:buFontTx/>
              <a:buChar char="•"/>
            </a:pPr>
            <a:r>
              <a:rPr lang="en-US" sz="2800" dirty="0" smtClean="0">
                <a:cs typeface="Arial" charset="0"/>
              </a:rPr>
              <a:t> U.S. FDA regulates GE animals under FFDCA and NEPA</a:t>
            </a:r>
          </a:p>
          <a:p>
            <a:pPr algn="l">
              <a:buFontTx/>
              <a:buChar char="•"/>
            </a:pPr>
            <a:endParaRPr lang="en-US" dirty="0" smtClean="0">
              <a:cs typeface="Arial" charset="0"/>
            </a:endParaRPr>
          </a:p>
          <a:p>
            <a:pPr algn="l">
              <a:buFontTx/>
              <a:buChar char="•"/>
            </a:pPr>
            <a:r>
              <a:rPr lang="en-US" sz="2800" dirty="0" smtClean="0">
                <a:cs typeface="Arial" charset="0"/>
              </a:rPr>
              <a:t> Risk-based hierarchical method of review</a:t>
            </a:r>
          </a:p>
          <a:p>
            <a:pPr algn="l">
              <a:buFontTx/>
              <a:buChar char="•"/>
            </a:pPr>
            <a:endParaRPr lang="en-US" sz="2800" dirty="0" smtClean="0">
              <a:cs typeface="Arial" charset="0"/>
            </a:endParaRPr>
          </a:p>
          <a:p>
            <a:pPr algn="l">
              <a:spcBef>
                <a:spcPct val="0"/>
              </a:spcBef>
              <a:buFontTx/>
              <a:buChar char="•"/>
            </a:pPr>
            <a:r>
              <a:rPr lang="en-US" sz="2800" dirty="0" smtClean="0">
                <a:cs typeface="Arial" charset="0"/>
              </a:rPr>
              <a:t> Close interaction between FDA and sponsors for a real-time review of submissions</a:t>
            </a:r>
          </a:p>
          <a:p>
            <a:pPr algn="l">
              <a:buFontTx/>
              <a:buChar char="•"/>
            </a:pPr>
            <a:endParaRPr lang="en-US" sz="2800" dirty="0" smtClean="0">
              <a:cs typeface="Arial" charset="0"/>
            </a:endParaRPr>
          </a:p>
        </p:txBody>
      </p:sp>
      <p:sp>
        <p:nvSpPr>
          <p:cNvPr id="5" name="Title 4"/>
          <p:cNvSpPr>
            <a:spLocks noGrp="1"/>
          </p:cNvSpPr>
          <p:nvPr>
            <p:ph type="ctrTitle"/>
          </p:nvPr>
        </p:nvSpPr>
        <p:spPr>
          <a:xfrm>
            <a:off x="685800" y="358775"/>
            <a:ext cx="7772400" cy="1470025"/>
          </a:xfrm>
        </p:spPr>
        <p:txBody>
          <a:bodyPr/>
          <a:lstStyle/>
          <a:p>
            <a:pPr>
              <a:defRPr/>
            </a:pPr>
            <a:r>
              <a:rPr lang="en-US" sz="4000" b="1" kern="1200" dirty="0" smtClean="0">
                <a:latin typeface="Calibri"/>
                <a:ea typeface="+mn-ea"/>
                <a:cs typeface="+mn-cs"/>
              </a:rPr>
              <a:t>Conclusions</a:t>
            </a:r>
            <a:r>
              <a:rPr lang="en-US" dirty="0" smtClean="0"/>
              <a:t/>
            </a:r>
            <a:br>
              <a:rPr lang="en-US" dirty="0" smtClean="0"/>
            </a:br>
            <a:endParaRPr lang="en-US" dirty="0"/>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9" name="Picture 6" descr="Center fo Veterinary Medicin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800600"/>
            <a:ext cx="2286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8" name="Picture 6" descr="Food and Drug Administration logo"/>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486400"/>
            <a:ext cx="14001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Subtitle 5"/>
          <p:cNvSpPr>
            <a:spLocks noGrp="1"/>
          </p:cNvSpPr>
          <p:nvPr>
            <p:ph type="subTitle" idx="1"/>
          </p:nvPr>
        </p:nvSpPr>
        <p:spPr>
          <a:xfrm>
            <a:off x="1219200" y="2919413"/>
            <a:ext cx="6858000" cy="1752600"/>
          </a:xfrm>
        </p:spPr>
        <p:txBody>
          <a:bodyPr/>
          <a:lstStyle/>
          <a:p>
            <a:r>
              <a:rPr lang="en-US" sz="4000" b="1" dirty="0" smtClean="0">
                <a:latin typeface="Calibri" pitchFamily="34" charset="0"/>
              </a:rPr>
              <a:t>Adrianne.Jacobs@fda.hhs.gov</a:t>
            </a:r>
          </a:p>
          <a:p>
            <a:endParaRPr lang="en-US" sz="4000" dirty="0" smtClean="0"/>
          </a:p>
        </p:txBody>
      </p:sp>
      <p:sp>
        <p:nvSpPr>
          <p:cNvPr id="24580" name="Rectangle 8"/>
          <p:cNvSpPr>
            <a:spLocks noGrp="1" noChangeArrowheads="1"/>
          </p:cNvSpPr>
          <p:nvPr>
            <p:ph type="ctrTitle"/>
          </p:nvPr>
        </p:nvSpPr>
        <p:spPr>
          <a:xfrm>
            <a:off x="685800" y="381000"/>
            <a:ext cx="7772400" cy="1470025"/>
          </a:xfrm>
          <a:noFill/>
        </p:spPr>
        <p:txBody>
          <a:bodyPr/>
          <a:lstStyle/>
          <a:p>
            <a:pPr eaLnBrk="1" hangingPunct="1"/>
            <a:r>
              <a:rPr lang="en-US" b="1" smtClean="0"/>
              <a:t>Contact Information</a:t>
            </a:r>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5" descr="CFR: Code of Federal Regulations&#10;FFDCA: Federal Food Drug and Cosmetic Act&#10;GE: Genetically Engineered&#10;GFI: Guidance for Industry&#10;INAD: Investigational New Animal Drug &#10;NADA: New Animal Drug Application&#10;NEPA: National Environmental Policy Act&#10;OSTP: White House Office of Science and Technology Policy&#10;rDNA: Recombinant Deoxyribonucleic Acid&#10;TX: Transformation&#10;U.S. FDA: United States Food and Drug Administration&#10;"/>
          <p:cNvSpPr txBox="1">
            <a:spLocks noChangeArrowheads="1"/>
          </p:cNvSpPr>
          <p:nvPr/>
        </p:nvSpPr>
        <p:spPr bwMode="auto">
          <a:xfrm>
            <a:off x="381000" y="1895475"/>
            <a:ext cx="8469313"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CFR: Code of Federal Regulations</a:t>
            </a:r>
          </a:p>
          <a:p>
            <a:pPr eaLnBrk="1" hangingPunct="1"/>
            <a:r>
              <a:rPr lang="en-US" sz="2400"/>
              <a:t>FFDCA: Federal Food Drug and Cosmetic Act</a:t>
            </a:r>
          </a:p>
          <a:p>
            <a:pPr eaLnBrk="1" hangingPunct="1"/>
            <a:r>
              <a:rPr lang="en-US" sz="2400"/>
              <a:t>GE: Genetically Engineered</a:t>
            </a:r>
          </a:p>
          <a:p>
            <a:pPr eaLnBrk="1" hangingPunct="1"/>
            <a:r>
              <a:rPr lang="en-US" sz="2400"/>
              <a:t>GFI: Guidance for Industry</a:t>
            </a:r>
          </a:p>
          <a:p>
            <a:pPr eaLnBrk="1" hangingPunct="1"/>
            <a:r>
              <a:rPr lang="en-US" sz="2400"/>
              <a:t>INAD: Investigational New Animal Drug </a:t>
            </a:r>
          </a:p>
          <a:p>
            <a:pPr eaLnBrk="1" hangingPunct="1"/>
            <a:r>
              <a:rPr lang="en-US" sz="2400"/>
              <a:t>NADA: New Animal Drug Application</a:t>
            </a:r>
          </a:p>
          <a:p>
            <a:pPr eaLnBrk="1" hangingPunct="1"/>
            <a:r>
              <a:rPr lang="en-US" sz="2400"/>
              <a:t>NEPA: National Environmental Policy Act</a:t>
            </a:r>
          </a:p>
          <a:p>
            <a:pPr eaLnBrk="1" hangingPunct="1"/>
            <a:r>
              <a:rPr lang="en-US" sz="2400"/>
              <a:t>OSTP: White House Office of Science and Technology Policy</a:t>
            </a:r>
          </a:p>
          <a:p>
            <a:pPr eaLnBrk="1" hangingPunct="1"/>
            <a:r>
              <a:rPr lang="en-US" sz="2400"/>
              <a:t>rDNA: Recombinant Deoxyribonucleic Acid</a:t>
            </a:r>
          </a:p>
          <a:p>
            <a:pPr eaLnBrk="1" hangingPunct="1"/>
            <a:r>
              <a:rPr lang="en-US" sz="2400"/>
              <a:t>TX: Transformation</a:t>
            </a:r>
          </a:p>
          <a:p>
            <a:pPr eaLnBrk="1" hangingPunct="1"/>
            <a:r>
              <a:rPr lang="en-US" sz="2400"/>
              <a:t>U.S. FDA: United States Food and Drug Administration</a:t>
            </a:r>
          </a:p>
        </p:txBody>
      </p:sp>
      <p:sp>
        <p:nvSpPr>
          <p:cNvPr id="4" name="Title 3"/>
          <p:cNvSpPr>
            <a:spLocks noGrp="1"/>
          </p:cNvSpPr>
          <p:nvPr>
            <p:ph type="title" idx="4294967295"/>
          </p:nvPr>
        </p:nvSpPr>
        <p:spPr>
          <a:xfrm>
            <a:off x="457200" y="533400"/>
            <a:ext cx="8229600" cy="1143000"/>
          </a:xfrm>
        </p:spPr>
        <p:txBody>
          <a:bodyPr/>
          <a:lstStyle/>
          <a:p>
            <a:pPr>
              <a:defRPr/>
            </a:pPr>
            <a:r>
              <a:rPr lang="en-US" b="1" kern="1200" dirty="0" smtClean="0">
                <a:solidFill>
                  <a:schemeClr val="tx1"/>
                </a:solidFill>
                <a:ea typeface="+mn-ea"/>
                <a:cs typeface="+mn-cs"/>
              </a:rPr>
              <a:t>Acronyms</a:t>
            </a:r>
            <a:r>
              <a:rPr lang="en-US" dirty="0" smtClean="0"/>
              <a:t/>
            </a:r>
            <a:br>
              <a:rPr lang="en-US" dirty="0" smtClean="0"/>
            </a:br>
            <a:endParaRPr lang="en-US" dirty="0"/>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1905000" y="1570038"/>
            <a:ext cx="5257800" cy="2849562"/>
          </a:xfrm>
          <a:noFill/>
        </p:spPr>
        <p:txBody>
          <a:bodyPr/>
          <a:lstStyle/>
          <a:p>
            <a:pPr marL="609600" indent="-609600" eaLnBrk="1" hangingPunct="1">
              <a:lnSpc>
                <a:spcPct val="80000"/>
              </a:lnSpc>
              <a:buFontTx/>
              <a:buNone/>
            </a:pPr>
            <a:r>
              <a:rPr lang="en-US" b="1" dirty="0" smtClean="0"/>
              <a:t>Regulatory Process</a:t>
            </a:r>
          </a:p>
          <a:p>
            <a:pPr marL="609600" indent="-609600" eaLnBrk="1" hangingPunct="1">
              <a:lnSpc>
                <a:spcPct val="80000"/>
              </a:lnSpc>
              <a:buFontTx/>
              <a:buNone/>
            </a:pPr>
            <a:endParaRPr lang="en-US" b="1" dirty="0" smtClean="0"/>
          </a:p>
          <a:p>
            <a:pPr marL="990600" lvl="1" indent="-533400" eaLnBrk="1" hangingPunct="1">
              <a:lnSpc>
                <a:spcPct val="80000"/>
              </a:lnSpc>
            </a:pPr>
            <a:r>
              <a:rPr lang="en-US" sz="3200" b="1" dirty="0" smtClean="0"/>
              <a:t>Statutory Authority</a:t>
            </a:r>
          </a:p>
          <a:p>
            <a:pPr lvl="1" eaLnBrk="1" hangingPunct="1">
              <a:lnSpc>
                <a:spcPct val="80000"/>
              </a:lnSpc>
            </a:pPr>
            <a:endParaRPr lang="en-US" sz="3200" b="1" dirty="0" smtClean="0"/>
          </a:p>
          <a:p>
            <a:pPr marL="990600" lvl="1" indent="-533400" eaLnBrk="1" hangingPunct="1">
              <a:lnSpc>
                <a:spcPct val="80000"/>
              </a:lnSpc>
            </a:pPr>
            <a:r>
              <a:rPr lang="en-US" sz="3200" b="1" dirty="0" smtClean="0">
                <a:solidFill>
                  <a:srgbClr val="C0C0C0"/>
                </a:solidFill>
              </a:rPr>
              <a:t>Review Process</a:t>
            </a:r>
            <a:endParaRPr lang="en-US" sz="3200" dirty="0" smtClean="0">
              <a:solidFill>
                <a:srgbClr val="C0C0C0"/>
              </a:solidFill>
            </a:endParaRPr>
          </a:p>
        </p:txBody>
      </p:sp>
      <p:sp>
        <p:nvSpPr>
          <p:cNvPr id="4099" name="Text Box 3"/>
          <p:cNvSpPr txBox="1">
            <a:spLocks noChangeArrowheads="1"/>
          </p:cNvSpPr>
          <p:nvPr/>
        </p:nvSpPr>
        <p:spPr bwMode="auto">
          <a:xfrm>
            <a:off x="0" y="303213"/>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b="1">
                <a:latin typeface="Calibri" pitchFamily="34" charset="0"/>
              </a:rPr>
              <a:t>Today’s Presentation</a:t>
            </a:r>
          </a:p>
        </p:txBody>
      </p:sp>
      <p:sp>
        <p:nvSpPr>
          <p:cNvPr id="3" name="Title 2"/>
          <p:cNvSpPr>
            <a:spLocks noGrp="1"/>
          </p:cNvSpPr>
          <p:nvPr>
            <p:ph type="title"/>
          </p:nvPr>
        </p:nvSpPr>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oo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5105400"/>
            <a:ext cx="2362200" cy="161925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body" idx="1"/>
          </p:nvPr>
        </p:nvSpPr>
        <p:spPr>
          <a:xfrm>
            <a:off x="457200" y="1600200"/>
            <a:ext cx="8229600" cy="3429000"/>
          </a:xfrm>
        </p:spPr>
        <p:txBody>
          <a:bodyPr/>
          <a:lstStyle/>
          <a:p>
            <a:pPr eaLnBrk="1" hangingPunct="1"/>
            <a:r>
              <a:rPr lang="en-US" sz="3600" dirty="0" smtClean="0"/>
              <a:t>1986 Coordinated Framework</a:t>
            </a:r>
          </a:p>
          <a:p>
            <a:pPr eaLnBrk="1" hangingPunct="1"/>
            <a:endParaRPr lang="en-US" sz="2800" dirty="0" smtClean="0"/>
          </a:p>
          <a:p>
            <a:pPr eaLnBrk="1" hangingPunct="1"/>
            <a:r>
              <a:rPr lang="en-US" sz="3600" dirty="0" smtClean="0"/>
              <a:t>2001 OSTP Case-studies</a:t>
            </a:r>
          </a:p>
          <a:p>
            <a:pPr eaLnBrk="1" hangingPunct="1"/>
            <a:endParaRPr lang="en-US" sz="2800" dirty="0" smtClean="0"/>
          </a:p>
          <a:p>
            <a:pPr eaLnBrk="1" hangingPunct="1"/>
            <a:r>
              <a:rPr lang="en-US" sz="3600" dirty="0" smtClean="0"/>
              <a:t>2009 Guidance For Industry 187</a:t>
            </a:r>
          </a:p>
          <a:p>
            <a:pPr lvl="1" eaLnBrk="1" hangingPunct="1"/>
            <a:r>
              <a:rPr lang="en-US" sz="2400" dirty="0" smtClean="0"/>
              <a:t>Heritable and non-heritable </a:t>
            </a:r>
            <a:r>
              <a:rPr lang="en-US" sz="2400" dirty="0" err="1" smtClean="0"/>
              <a:t>rDNA</a:t>
            </a:r>
            <a:r>
              <a:rPr lang="en-US" sz="2400" dirty="0" smtClean="0"/>
              <a:t> constructs</a:t>
            </a:r>
          </a:p>
          <a:p>
            <a:pPr eaLnBrk="1" hangingPunct="1"/>
            <a:endParaRPr lang="en-US" sz="1200" dirty="0" smtClean="0"/>
          </a:p>
        </p:txBody>
      </p:sp>
      <p:sp>
        <p:nvSpPr>
          <p:cNvPr id="5122" name="Rectangle 2"/>
          <p:cNvSpPr>
            <a:spLocks noGrp="1" noChangeArrowheads="1"/>
          </p:cNvSpPr>
          <p:nvPr>
            <p:ph type="title"/>
          </p:nvPr>
        </p:nvSpPr>
        <p:spPr>
          <a:xfrm>
            <a:off x="0" y="228600"/>
            <a:ext cx="9144000" cy="1143000"/>
          </a:xfrm>
        </p:spPr>
        <p:txBody>
          <a:bodyPr/>
          <a:lstStyle/>
          <a:p>
            <a:pPr eaLnBrk="1" hangingPunct="1"/>
            <a:r>
              <a:rPr lang="en-US" sz="4000" b="1" dirty="0" smtClean="0">
                <a:latin typeface="Calibri" pitchFamily="34" charset="0"/>
              </a:rPr>
              <a:t>History of Regulation of GE Animals</a:t>
            </a:r>
            <a:br>
              <a:rPr lang="en-US" sz="4000" b="1" dirty="0" smtClean="0">
                <a:latin typeface="Calibri" pitchFamily="34" charset="0"/>
              </a:rPr>
            </a:br>
            <a:r>
              <a:rPr lang="en-US" sz="4000" b="1" dirty="0" smtClean="0">
                <a:latin typeface="Calibri" pitchFamily="34" charset="0"/>
              </a:rPr>
              <a:t>in the U.S. Government</a:t>
            </a: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6200" y="1676400"/>
            <a:ext cx="8382000" cy="3733800"/>
          </a:xfrm>
        </p:spPr>
        <p:txBody>
          <a:bodyPr/>
          <a:lstStyle/>
          <a:p>
            <a:pPr eaLnBrk="1" hangingPunct="1">
              <a:lnSpc>
                <a:spcPct val="80000"/>
              </a:lnSpc>
              <a:buFontTx/>
              <a:buNone/>
            </a:pPr>
            <a:r>
              <a:rPr lang="en-US" sz="2400" dirty="0" smtClean="0"/>
              <a:t>Three parts</a:t>
            </a:r>
          </a:p>
          <a:p>
            <a:pPr eaLnBrk="1" hangingPunct="1">
              <a:lnSpc>
                <a:spcPct val="80000"/>
              </a:lnSpc>
              <a:buFontTx/>
              <a:buNone/>
            </a:pPr>
            <a:endParaRPr lang="en-US" sz="2400" dirty="0" smtClean="0"/>
          </a:p>
          <a:p>
            <a:pPr eaLnBrk="1" hangingPunct="1">
              <a:lnSpc>
                <a:spcPct val="80000"/>
              </a:lnSpc>
            </a:pPr>
            <a:r>
              <a:rPr lang="en-US" sz="2400" dirty="0" smtClean="0"/>
              <a:t>Clarification of FDA’s continued regulation of GE </a:t>
            </a:r>
          </a:p>
          <a:p>
            <a:pPr eaLnBrk="1" hangingPunct="1">
              <a:lnSpc>
                <a:spcPct val="80000"/>
              </a:lnSpc>
            </a:pPr>
            <a:r>
              <a:rPr lang="en-US" sz="2400" dirty="0" smtClean="0"/>
              <a:t>	animals under NADA provisions of FFDCA, and NEPA</a:t>
            </a:r>
          </a:p>
          <a:p>
            <a:pPr eaLnBrk="1" hangingPunct="1">
              <a:lnSpc>
                <a:spcPct val="80000"/>
              </a:lnSpc>
            </a:pPr>
            <a:endParaRPr lang="en-US" sz="2400" dirty="0" smtClean="0"/>
          </a:p>
          <a:p>
            <a:pPr eaLnBrk="1" hangingPunct="1">
              <a:lnSpc>
                <a:spcPct val="80000"/>
              </a:lnSpc>
            </a:pPr>
            <a:r>
              <a:rPr lang="en-US" sz="2400" dirty="0" smtClean="0"/>
              <a:t>Congruence with existing regulations 21 CFR 511 (INAD) and 21 CFR 514 (NADA)</a:t>
            </a:r>
          </a:p>
          <a:p>
            <a:pPr eaLnBrk="1" hangingPunct="1">
              <a:lnSpc>
                <a:spcPct val="80000"/>
              </a:lnSpc>
            </a:pPr>
            <a:endParaRPr lang="en-US" sz="2400" dirty="0" smtClean="0"/>
          </a:p>
          <a:p>
            <a:pPr eaLnBrk="1" hangingPunct="1">
              <a:lnSpc>
                <a:spcPct val="80000"/>
              </a:lnSpc>
            </a:pPr>
            <a:r>
              <a:rPr lang="en-US" sz="2400" dirty="0" smtClean="0"/>
              <a:t>Recommendations on how sponsors can prepare data and information for FDA to review</a:t>
            </a:r>
          </a:p>
        </p:txBody>
      </p:sp>
      <p:pic>
        <p:nvPicPr>
          <p:cNvPr id="6148" name="Picture 4" descr="she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85800"/>
            <a:ext cx="1446213" cy="167640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146" name="Rectangle 2"/>
          <p:cNvSpPr>
            <a:spLocks noGrp="1" noChangeArrowheads="1"/>
          </p:cNvSpPr>
          <p:nvPr>
            <p:ph type="title"/>
          </p:nvPr>
        </p:nvSpPr>
        <p:spPr>
          <a:xfrm>
            <a:off x="0" y="76200"/>
            <a:ext cx="8153400" cy="1249363"/>
          </a:xfrm>
        </p:spPr>
        <p:txBody>
          <a:bodyPr/>
          <a:lstStyle/>
          <a:p>
            <a:pPr eaLnBrk="1" hangingPunct="1"/>
            <a:r>
              <a:rPr lang="en-US" b="1" smtClean="0">
                <a:latin typeface="Calibri" pitchFamily="34" charset="0"/>
              </a:rPr>
              <a:t>Goal/Structure of Guidance</a:t>
            </a: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1600200"/>
            <a:ext cx="8534400" cy="5029200"/>
          </a:xfrm>
        </p:spPr>
        <p:txBody>
          <a:bodyPr/>
          <a:lstStyle/>
          <a:p>
            <a:pPr eaLnBrk="1" hangingPunct="1"/>
            <a:r>
              <a:rPr lang="en-US" sz="2800" dirty="0" smtClean="0"/>
              <a:t>Definition of “article”</a:t>
            </a:r>
          </a:p>
          <a:p>
            <a:pPr lvl="1" eaLnBrk="1" hangingPunct="1"/>
            <a:r>
              <a:rPr lang="en-US" sz="2400" dirty="0" err="1" smtClean="0"/>
              <a:t>rDNA</a:t>
            </a:r>
            <a:r>
              <a:rPr lang="en-US" sz="2400" dirty="0" smtClean="0"/>
              <a:t> construct intended to affect the structure or function of the animal</a:t>
            </a:r>
          </a:p>
          <a:p>
            <a:pPr lvl="1" eaLnBrk="1" hangingPunct="1"/>
            <a:endParaRPr lang="en-US" sz="2400" dirty="0" smtClean="0"/>
          </a:p>
          <a:p>
            <a:pPr eaLnBrk="1" hangingPunct="1"/>
            <a:r>
              <a:rPr lang="en-US" sz="2800" i="1" dirty="0" smtClean="0"/>
              <a:t>“All GE animals derived from the same </a:t>
            </a:r>
            <a:r>
              <a:rPr lang="en-US" sz="2800" i="1" dirty="0" err="1" smtClean="0"/>
              <a:t>tx</a:t>
            </a:r>
            <a:r>
              <a:rPr lang="en-US" sz="2800" i="1" dirty="0" smtClean="0"/>
              <a:t> event contain the same article, and subject to evaluation under a single new animal drug application.”</a:t>
            </a:r>
            <a:r>
              <a:rPr lang="en-US" sz="2600" dirty="0" smtClean="0"/>
              <a:t> </a:t>
            </a:r>
          </a:p>
          <a:p>
            <a:pPr eaLnBrk="1" hangingPunct="1"/>
            <a:endParaRPr lang="en-US" sz="2600" dirty="0" smtClean="0"/>
          </a:p>
          <a:p>
            <a:pPr eaLnBrk="1" hangingPunct="1"/>
            <a:r>
              <a:rPr lang="en-US" sz="2800" dirty="0" smtClean="0"/>
              <a:t>No products in commerce without FDA approval (minor exceptions </a:t>
            </a:r>
            <a:r>
              <a:rPr lang="en-US" sz="2800" dirty="0" smtClean="0">
                <a:sym typeface="Wingdings" pitchFamily="2" charset="2"/>
              </a:rPr>
              <a:t></a:t>
            </a:r>
            <a:r>
              <a:rPr lang="en-US" sz="2800" dirty="0" smtClean="0"/>
              <a:t> enforcement discretion)</a:t>
            </a:r>
          </a:p>
        </p:txBody>
      </p:sp>
      <p:pic>
        <p:nvPicPr>
          <p:cNvPr id="7172" name="Picture 4" descr="drawing of ancient farmers and cow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52400"/>
            <a:ext cx="2743200"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0" name="Rectangle 2"/>
          <p:cNvSpPr>
            <a:spLocks noGrp="1" noChangeArrowheads="1"/>
          </p:cNvSpPr>
          <p:nvPr>
            <p:ph type="title"/>
          </p:nvPr>
        </p:nvSpPr>
        <p:spPr/>
        <p:txBody>
          <a:bodyPr/>
          <a:lstStyle/>
          <a:p>
            <a:pPr algn="l" eaLnBrk="1" hangingPunct="1"/>
            <a:r>
              <a:rPr lang="en-US" b="1" smtClean="0">
                <a:latin typeface="Calibri" pitchFamily="34" charset="0"/>
              </a:rPr>
              <a:t>Key Concepts -1</a:t>
            </a:r>
            <a:br>
              <a:rPr lang="en-US" b="1" smtClean="0">
                <a:latin typeface="Calibri" pitchFamily="34" charset="0"/>
              </a:rPr>
            </a:br>
            <a:r>
              <a:rPr lang="en-US" b="1" smtClean="0">
                <a:latin typeface="Calibri" pitchFamily="34" charset="0"/>
              </a:rPr>
              <a:t>Statutory/Scope</a:t>
            </a: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2514600"/>
            <a:ext cx="8077200" cy="3200400"/>
          </a:xfrm>
        </p:spPr>
        <p:txBody>
          <a:bodyPr/>
          <a:lstStyle/>
          <a:p>
            <a:pPr eaLnBrk="1" hangingPunct="1">
              <a:lnSpc>
                <a:spcPct val="90000"/>
              </a:lnSpc>
            </a:pPr>
            <a:r>
              <a:rPr lang="en-US" sz="2800" dirty="0" smtClean="0"/>
              <a:t>Each GE Animal/</a:t>
            </a:r>
            <a:r>
              <a:rPr lang="en-US" sz="2800" dirty="0" err="1" smtClean="0"/>
              <a:t>rDNA</a:t>
            </a:r>
            <a:r>
              <a:rPr lang="en-US" sz="2800" dirty="0" smtClean="0"/>
              <a:t> construct event poses unique risk(s)</a:t>
            </a:r>
          </a:p>
          <a:p>
            <a:pPr lvl="1" eaLnBrk="1" hangingPunct="1">
              <a:lnSpc>
                <a:spcPct val="90000"/>
              </a:lnSpc>
            </a:pPr>
            <a:r>
              <a:rPr lang="en-US" sz="2400" dirty="0" smtClean="0"/>
              <a:t>Specific set of risk questions</a:t>
            </a:r>
          </a:p>
          <a:p>
            <a:pPr lvl="1" eaLnBrk="1" hangingPunct="1">
              <a:lnSpc>
                <a:spcPct val="90000"/>
              </a:lnSpc>
            </a:pPr>
            <a:r>
              <a:rPr lang="en-US" sz="2400" dirty="0" smtClean="0"/>
              <a:t>Specific set of data/information driven responses</a:t>
            </a:r>
          </a:p>
          <a:p>
            <a:pPr eaLnBrk="1" hangingPunct="1">
              <a:lnSpc>
                <a:spcPct val="90000"/>
              </a:lnSpc>
            </a:pPr>
            <a:endParaRPr lang="en-US" sz="2800" dirty="0" smtClean="0"/>
          </a:p>
          <a:p>
            <a:pPr eaLnBrk="1" hangingPunct="1">
              <a:lnSpc>
                <a:spcPct val="90000"/>
              </a:lnSpc>
            </a:pPr>
            <a:r>
              <a:rPr lang="en-US" sz="2800" dirty="0" smtClean="0"/>
              <a:t>Case-by-case evaluation for each transformation event (i.e., each “article”)</a:t>
            </a:r>
          </a:p>
        </p:txBody>
      </p:sp>
      <p:pic>
        <p:nvPicPr>
          <p:cNvPr id="8196" name="Picture 4" descr="Egyptian Painting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152400"/>
            <a:ext cx="2743200" cy="1878013"/>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8194" name="Rectangle 2"/>
          <p:cNvSpPr>
            <a:spLocks noGrp="1" noChangeArrowheads="1"/>
          </p:cNvSpPr>
          <p:nvPr>
            <p:ph type="title"/>
          </p:nvPr>
        </p:nvSpPr>
        <p:spPr>
          <a:xfrm>
            <a:off x="533400" y="190500"/>
            <a:ext cx="7162800" cy="1527175"/>
          </a:xfrm>
        </p:spPr>
        <p:txBody>
          <a:bodyPr/>
          <a:lstStyle/>
          <a:p>
            <a:pPr algn="l" eaLnBrk="1" hangingPunct="1"/>
            <a:r>
              <a:rPr lang="en-US" b="1" smtClean="0">
                <a:latin typeface="Calibri" pitchFamily="34" charset="0"/>
              </a:rPr>
              <a:t>Key Concepts -2</a:t>
            </a:r>
            <a:br>
              <a:rPr lang="en-US" b="1" smtClean="0">
                <a:latin typeface="Calibri" pitchFamily="34" charset="0"/>
              </a:rPr>
            </a:br>
            <a:r>
              <a:rPr lang="en-US" b="1" smtClean="0">
                <a:latin typeface="Calibri" pitchFamily="34" charset="0"/>
              </a:rPr>
              <a:t>Risk-Based Approach</a:t>
            </a: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533400" y="2514600"/>
            <a:ext cx="8001000" cy="3124200"/>
          </a:xfrm>
        </p:spPr>
        <p:txBody>
          <a:bodyPr/>
          <a:lstStyle/>
          <a:p>
            <a:pPr eaLnBrk="1" hangingPunct="1"/>
            <a:r>
              <a:rPr lang="en-US" sz="2800" dirty="0" smtClean="0"/>
              <a:t>Default assumption: INAD/NADA approach</a:t>
            </a:r>
          </a:p>
          <a:p>
            <a:pPr lvl="1" eaLnBrk="1" hangingPunct="1"/>
            <a:r>
              <a:rPr lang="en-US" sz="2400" dirty="0" smtClean="0"/>
              <a:t>All species traditionally consumed as food</a:t>
            </a:r>
          </a:p>
          <a:p>
            <a:pPr lvl="1" eaLnBrk="1" hangingPunct="1"/>
            <a:r>
              <a:rPr lang="en-US" sz="2400" dirty="0" smtClean="0"/>
              <a:t>All scenarios not considered “low risk”</a:t>
            </a:r>
          </a:p>
          <a:p>
            <a:pPr eaLnBrk="1" hangingPunct="1"/>
            <a:endParaRPr lang="en-US" sz="2400" dirty="0" smtClean="0"/>
          </a:p>
          <a:p>
            <a:pPr eaLnBrk="1" hangingPunct="1"/>
            <a:r>
              <a:rPr lang="en-US" sz="2800" dirty="0" smtClean="0"/>
              <a:t>Certain low risk scenarios may be eligible for enforcement discretion</a:t>
            </a:r>
          </a:p>
        </p:txBody>
      </p:sp>
      <p:pic>
        <p:nvPicPr>
          <p:cNvPr id="9220" name="Picture 4" descr="two path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5763"/>
            <a:ext cx="2438400" cy="1519237"/>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9218" name="Rectangle 2"/>
          <p:cNvSpPr>
            <a:spLocks noGrp="1" noChangeArrowheads="1"/>
          </p:cNvSpPr>
          <p:nvPr>
            <p:ph type="title"/>
          </p:nvPr>
        </p:nvSpPr>
        <p:spPr>
          <a:xfrm>
            <a:off x="2514600" y="274638"/>
            <a:ext cx="4038600" cy="1143000"/>
          </a:xfrm>
        </p:spPr>
        <p:txBody>
          <a:bodyPr/>
          <a:lstStyle/>
          <a:p>
            <a:pPr eaLnBrk="1" hangingPunct="1"/>
            <a:r>
              <a:rPr lang="en-US" b="1" smtClean="0">
                <a:latin typeface="Calibri" pitchFamily="34" charset="0"/>
              </a:rPr>
              <a:t>Two Paths</a:t>
            </a: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5" name="Picture 6" descr="fi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5410200"/>
            <a:ext cx="21336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5" descr="white rat">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5410200"/>
            <a:ext cx="152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type="body" idx="1"/>
          </p:nvPr>
        </p:nvSpPr>
        <p:spPr>
          <a:xfrm>
            <a:off x="457200" y="1600200"/>
            <a:ext cx="8229600" cy="2667000"/>
          </a:xfrm>
        </p:spPr>
        <p:txBody>
          <a:bodyPr/>
          <a:lstStyle/>
          <a:p>
            <a:pPr eaLnBrk="1" hangingPunct="1"/>
            <a:r>
              <a:rPr lang="en-US" sz="2800" dirty="0" smtClean="0"/>
              <a:t>Non-food animals raised and used in contained and controlled conditions</a:t>
            </a:r>
          </a:p>
          <a:p>
            <a:pPr eaLnBrk="1" hangingPunct="1"/>
            <a:endParaRPr lang="en-US" sz="2800" dirty="0" smtClean="0"/>
          </a:p>
          <a:p>
            <a:pPr eaLnBrk="1" hangingPunct="1"/>
            <a:r>
              <a:rPr lang="en-US" sz="2800" dirty="0" smtClean="0"/>
              <a:t>Non-food animals evaluated, on a case-by-case basis, for risk, including environmental risk</a:t>
            </a:r>
          </a:p>
        </p:txBody>
      </p:sp>
      <p:sp>
        <p:nvSpPr>
          <p:cNvPr id="10242" name="Rectangle 2"/>
          <p:cNvSpPr>
            <a:spLocks noGrp="1" noChangeArrowheads="1"/>
          </p:cNvSpPr>
          <p:nvPr>
            <p:ph type="title"/>
          </p:nvPr>
        </p:nvSpPr>
        <p:spPr>
          <a:xfrm>
            <a:off x="0" y="274638"/>
            <a:ext cx="9144000" cy="1143000"/>
          </a:xfrm>
        </p:spPr>
        <p:txBody>
          <a:bodyPr/>
          <a:lstStyle/>
          <a:p>
            <a:pPr eaLnBrk="1" hangingPunct="1"/>
            <a:r>
              <a:rPr lang="en-US" b="1" smtClean="0">
                <a:latin typeface="Calibri" pitchFamily="34" charset="0"/>
              </a:rPr>
              <a:t>Enforcement Discretion</a:t>
            </a:r>
          </a:p>
        </p:txBody>
      </p:sp>
    </p:spTree>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1919</TotalTime>
  <Words>690</Words>
  <Application>Microsoft Office PowerPoint</Application>
  <PresentationFormat>On-screen Show (4:3)</PresentationFormat>
  <Paragraphs>136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Regulation of Genetically Engineered Animals at FDA: A Risk-Based Approach</vt:lpstr>
      <vt:lpstr>PowerPoint Presentation</vt:lpstr>
      <vt:lpstr>PowerPoint Presentation</vt:lpstr>
      <vt:lpstr>History of Regulation of GE Animals in the U.S. Government</vt:lpstr>
      <vt:lpstr>Goal/Structure of Guidance</vt:lpstr>
      <vt:lpstr>Key Concepts -1 Statutory/Scope</vt:lpstr>
      <vt:lpstr>Key Concepts -2 Risk-Based Approach</vt:lpstr>
      <vt:lpstr>Two Paths</vt:lpstr>
      <vt:lpstr>Enforcement Discretion</vt:lpstr>
      <vt:lpstr>Real Time Review Partnership</vt:lpstr>
      <vt:lpstr>PowerPoint Presentation</vt:lpstr>
      <vt:lpstr>Reviews</vt:lpstr>
      <vt:lpstr>Product Definition</vt:lpstr>
      <vt:lpstr>Molecular Characterization: Construct</vt:lpstr>
      <vt:lpstr>Molecular Characterization:  GE Animal Lineage</vt:lpstr>
      <vt:lpstr>Phenotypic Characterization</vt:lpstr>
      <vt:lpstr>Durability Plan</vt:lpstr>
      <vt:lpstr>Food/Feed Safety</vt:lpstr>
      <vt:lpstr>Environmental Safety </vt:lpstr>
      <vt:lpstr>Claim Validation</vt:lpstr>
      <vt:lpstr>Real Time Review</vt:lpstr>
      <vt:lpstr>Conclusions </vt:lpstr>
      <vt:lpstr>Contact Information</vt:lpstr>
      <vt:lpstr>Acronyms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Regulation of Genetically Engineered Animals at FDA: A Risk-Based Approach</dc:title>
  <dc:subject>This presentation provides a description of the Statutory Authority and Review Process for the regulation of genetically engineered animals at the FDA.</dc:subject>
  <dc:creator>FDA/CVM/ABIG</dc:creator>
  <cp:keywords>rDNA contruct, article, GE animal, genotype, phenotype</cp:keywords>
  <dc:description>"This presentation describes the history of the regulation of GE Animals in the U.S. Government as well as the risk based approach for their review."</dc:description>
  <cp:lastModifiedBy>Almeter, Brian </cp:lastModifiedBy>
  <cp:revision>197</cp:revision>
  <dcterms:created xsi:type="dcterms:W3CDTF">2010-12-17T16:01:39Z</dcterms:created>
  <dcterms:modified xsi:type="dcterms:W3CDTF">2013-03-08T20:42:54Z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