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2"/>
  </p:notesMasterIdLst>
  <p:handoutMasterIdLst>
    <p:handoutMasterId r:id="rId43"/>
  </p:handoutMasterIdLst>
  <p:sldIdLst>
    <p:sldId id="317" r:id="rId2"/>
    <p:sldId id="335" r:id="rId3"/>
    <p:sldId id="336" r:id="rId4"/>
    <p:sldId id="422" r:id="rId5"/>
    <p:sldId id="423" r:id="rId6"/>
    <p:sldId id="436" r:id="rId7"/>
    <p:sldId id="368" r:id="rId8"/>
    <p:sldId id="401" r:id="rId9"/>
    <p:sldId id="398" r:id="rId10"/>
    <p:sldId id="399" r:id="rId11"/>
    <p:sldId id="402" r:id="rId12"/>
    <p:sldId id="404" r:id="rId13"/>
    <p:sldId id="369" r:id="rId14"/>
    <p:sldId id="405" r:id="rId15"/>
    <p:sldId id="414" r:id="rId16"/>
    <p:sldId id="418" r:id="rId17"/>
    <p:sldId id="428" r:id="rId18"/>
    <p:sldId id="420" r:id="rId19"/>
    <p:sldId id="397" r:id="rId20"/>
    <p:sldId id="421" r:id="rId21"/>
    <p:sldId id="396" r:id="rId22"/>
    <p:sldId id="384" r:id="rId23"/>
    <p:sldId id="394" r:id="rId24"/>
    <p:sldId id="395" r:id="rId25"/>
    <p:sldId id="387" r:id="rId26"/>
    <p:sldId id="429" r:id="rId27"/>
    <p:sldId id="388" r:id="rId28"/>
    <p:sldId id="370" r:id="rId29"/>
    <p:sldId id="375" r:id="rId30"/>
    <p:sldId id="376" r:id="rId31"/>
    <p:sldId id="377" r:id="rId32"/>
    <p:sldId id="430" r:id="rId33"/>
    <p:sldId id="438" r:id="rId34"/>
    <p:sldId id="379" r:id="rId35"/>
    <p:sldId id="380" r:id="rId36"/>
    <p:sldId id="381" r:id="rId37"/>
    <p:sldId id="437" r:id="rId38"/>
    <p:sldId id="425" r:id="rId39"/>
    <p:sldId id="391" r:id="rId40"/>
    <p:sldId id="393" r:id="rId41"/>
  </p:sldIdLst>
  <p:sldSz cx="9144000" cy="6858000" type="screen4x3"/>
  <p:notesSz cx="6997700" cy="9283700"/>
  <p:custDataLst>
    <p:tags r:id="rId44"/>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6699"/>
    <a:srgbClr val="336699"/>
    <a:srgbClr val="9BB4B3"/>
    <a:srgbClr val="F54182"/>
    <a:srgbClr val="003366"/>
    <a:srgbClr val="CC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45" autoAdjust="0"/>
  </p:normalViewPr>
  <p:slideViewPr>
    <p:cSldViewPr>
      <p:cViewPr>
        <p:scale>
          <a:sx n="75" d="100"/>
          <a:sy n="75" d="100"/>
        </p:scale>
        <p:origin x="-1522" y="-125"/>
      </p:cViewPr>
      <p:guideLst>
        <p:guide orient="horz" pos="2160"/>
        <p:guide pos="2880"/>
      </p:guideLst>
    </p:cSldViewPr>
  </p:slideViewPr>
  <p:outlineViewPr>
    <p:cViewPr>
      <p:scale>
        <a:sx n="33" d="100"/>
        <a:sy n="33" d="100"/>
      </p:scale>
      <p:origin x="0" y="1435"/>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178" y="-12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032125"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79203" name="Rectangle 3"/>
          <p:cNvSpPr>
            <a:spLocks noGrp="1" noChangeArrowheads="1"/>
          </p:cNvSpPr>
          <p:nvPr>
            <p:ph type="dt" sz="quarter" idx="1"/>
          </p:nvPr>
        </p:nvSpPr>
        <p:spPr bwMode="auto">
          <a:xfrm>
            <a:off x="3963988" y="0"/>
            <a:ext cx="3032125"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79204" name="Rectangle 4"/>
          <p:cNvSpPr>
            <a:spLocks noGrp="1" noChangeArrowheads="1"/>
          </p:cNvSpPr>
          <p:nvPr>
            <p:ph type="ftr" sz="quarter" idx="2"/>
          </p:nvPr>
        </p:nvSpPr>
        <p:spPr bwMode="auto">
          <a:xfrm>
            <a:off x="0" y="8818563"/>
            <a:ext cx="3032125"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79205" name="Rectangle 5"/>
          <p:cNvSpPr>
            <a:spLocks noGrp="1" noChangeArrowheads="1"/>
          </p:cNvSpPr>
          <p:nvPr>
            <p:ph type="sldNum" sz="quarter" idx="3"/>
          </p:nvPr>
        </p:nvSpPr>
        <p:spPr bwMode="auto">
          <a:xfrm>
            <a:off x="3963988" y="8818563"/>
            <a:ext cx="3032125"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877A7847-92EE-4F8E-A889-0A76D58C66C5}" type="slidenum">
              <a:rPr lang="en-US"/>
              <a:pPr>
                <a:defRPr/>
              </a:pPr>
              <a:t>‹#›</a:t>
            </a:fld>
            <a:endParaRPr lang="en-US"/>
          </a:p>
        </p:txBody>
      </p:sp>
    </p:spTree>
    <p:extLst>
      <p:ext uri="{BB962C8B-B14F-4D97-AF65-F5344CB8AC3E}">
        <p14:creationId xmlns:p14="http://schemas.microsoft.com/office/powerpoint/2010/main" val="42983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32125" cy="463550"/>
          </a:xfrm>
          <a:prstGeom prst="rect">
            <a:avLst/>
          </a:prstGeom>
          <a:noFill/>
          <a:ln>
            <a:noFill/>
          </a:ln>
          <a:effectLst/>
          <a:extLst/>
        </p:spPr>
        <p:txBody>
          <a:bodyPr vert="horz" wrap="square" lIns="93031" tIns="46516" rIns="93031" bIns="46516" numCol="1" anchor="t"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95235" name="Rectangle 3"/>
          <p:cNvSpPr>
            <a:spLocks noGrp="1" noChangeArrowheads="1"/>
          </p:cNvSpPr>
          <p:nvPr>
            <p:ph type="dt" idx="1"/>
          </p:nvPr>
        </p:nvSpPr>
        <p:spPr bwMode="auto">
          <a:xfrm>
            <a:off x="3963988" y="0"/>
            <a:ext cx="3032125" cy="463550"/>
          </a:xfrm>
          <a:prstGeom prst="rect">
            <a:avLst/>
          </a:prstGeom>
          <a:noFill/>
          <a:ln>
            <a:noFill/>
          </a:ln>
          <a:effectLst/>
          <a:extLst/>
        </p:spPr>
        <p:txBody>
          <a:bodyPr vert="horz" wrap="square" lIns="93031" tIns="46516" rIns="93031" bIns="46516" numCol="1" anchor="t" anchorCtr="0" compatLnSpc="1">
            <a:prstTxWarp prst="textNoShape">
              <a:avLst/>
            </a:prstTxWarp>
          </a:bodyPr>
          <a:lstStyle>
            <a:lvl1pPr algn="r" defTabSz="930275">
              <a:defRPr sz="1200">
                <a:latin typeface="Arial" charset="0"/>
                <a:cs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p:cNvSpPr>
            <a:spLocks noGrp="1" noChangeArrowheads="1"/>
          </p:cNvSpPr>
          <p:nvPr>
            <p:ph type="body" sz="quarter" idx="3"/>
          </p:nvPr>
        </p:nvSpPr>
        <p:spPr bwMode="auto">
          <a:xfrm>
            <a:off x="700088" y="4410075"/>
            <a:ext cx="5597525" cy="4176713"/>
          </a:xfrm>
          <a:prstGeom prst="rect">
            <a:avLst/>
          </a:prstGeom>
          <a:noFill/>
          <a:ln>
            <a:noFill/>
          </a:ln>
          <a:effectLst/>
          <a:ex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8" name="Rectangle 6"/>
          <p:cNvSpPr>
            <a:spLocks noGrp="1" noChangeArrowheads="1"/>
          </p:cNvSpPr>
          <p:nvPr>
            <p:ph type="ftr" sz="quarter" idx="4"/>
          </p:nvPr>
        </p:nvSpPr>
        <p:spPr bwMode="auto">
          <a:xfrm>
            <a:off x="0" y="8818563"/>
            <a:ext cx="3032125" cy="463550"/>
          </a:xfrm>
          <a:prstGeom prst="rect">
            <a:avLst/>
          </a:prstGeom>
          <a:noFill/>
          <a:ln>
            <a:noFill/>
          </a:ln>
          <a:effectLst/>
          <a:extLst/>
        </p:spPr>
        <p:txBody>
          <a:bodyPr vert="horz" wrap="square" lIns="93031" tIns="46516" rIns="93031" bIns="46516" numCol="1" anchor="b"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95239" name="Rectangle 7"/>
          <p:cNvSpPr>
            <a:spLocks noGrp="1" noChangeArrowheads="1"/>
          </p:cNvSpPr>
          <p:nvPr>
            <p:ph type="sldNum" sz="quarter" idx="5"/>
          </p:nvPr>
        </p:nvSpPr>
        <p:spPr bwMode="auto">
          <a:xfrm>
            <a:off x="3963988" y="8818563"/>
            <a:ext cx="3032125" cy="463550"/>
          </a:xfrm>
          <a:prstGeom prst="rect">
            <a:avLst/>
          </a:prstGeom>
          <a:noFill/>
          <a:ln>
            <a:noFill/>
          </a:ln>
          <a:effectLst/>
          <a:extLst/>
        </p:spPr>
        <p:txBody>
          <a:bodyPr vert="horz" wrap="square" lIns="93031" tIns="46516" rIns="93031" bIns="46516" numCol="1" anchor="b" anchorCtr="0" compatLnSpc="1">
            <a:prstTxWarp prst="textNoShape">
              <a:avLst/>
            </a:prstTxWarp>
          </a:bodyPr>
          <a:lstStyle>
            <a:lvl1pPr algn="r" defTabSz="930275">
              <a:defRPr sz="1200">
                <a:latin typeface="Arial" charset="0"/>
                <a:cs typeface="Arial" charset="0"/>
              </a:defRPr>
            </a:lvl1pPr>
          </a:lstStyle>
          <a:p>
            <a:pPr>
              <a:defRPr/>
            </a:pPr>
            <a:fld id="{7D22D0BC-14EC-43BB-8A53-52E78780F93F}" type="slidenum">
              <a:rPr lang="en-US"/>
              <a:pPr>
                <a:defRPr/>
              </a:pPr>
              <a:t>‹#›</a:t>
            </a:fld>
            <a:endParaRPr lang="en-US"/>
          </a:p>
        </p:txBody>
      </p:sp>
    </p:spTree>
    <p:extLst>
      <p:ext uri="{BB962C8B-B14F-4D97-AF65-F5344CB8AC3E}">
        <p14:creationId xmlns:p14="http://schemas.microsoft.com/office/powerpoint/2010/main" val="3017530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396F4C1-3026-4CCC-A365-53E6D4E7E222}" type="slidenum">
              <a:rPr lang="en-US" smtClean="0">
                <a:latin typeface="Arial" charset="0"/>
              </a:rPr>
              <a:pPr eaLnBrk="1" hangingPunct="1"/>
              <a:t>1</a:t>
            </a:fld>
            <a:endParaRPr 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E88D586-AA42-4DF2-B66F-60AE8FBCFB03}" type="slidenum">
              <a:rPr lang="en-US" smtClean="0">
                <a:latin typeface="Arial" charset="0"/>
              </a:rPr>
              <a:pPr eaLnBrk="1" hangingPunct="1"/>
              <a:t>10</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63C4D65-87AD-4E41-84C2-EFA08653D9BA}" type="slidenum">
              <a:rPr lang="en-US" smtClean="0">
                <a:latin typeface="Arial" charset="0"/>
              </a:rPr>
              <a:pPr eaLnBrk="1" hangingPunct="1"/>
              <a:t>11</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EA3E938-9733-422F-B0C2-FC06BE0B9A03}" type="slidenum">
              <a:rPr lang="en-US" smtClean="0">
                <a:latin typeface="Arial" charset="0"/>
              </a:rPr>
              <a:pPr eaLnBrk="1" hangingPunct="1"/>
              <a:t>12</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7C86575-CB6A-496A-A61A-2263D11F5F4E}" type="slidenum">
              <a:rPr lang="en-US" smtClean="0">
                <a:latin typeface="Arial" charset="0"/>
              </a:rPr>
              <a:pPr eaLnBrk="1" hangingPunct="1"/>
              <a:t>13</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2BA07C9-CD6C-4153-8ABC-4FAF41E90C47}" type="slidenum">
              <a:rPr lang="en-US" smtClean="0">
                <a:latin typeface="Arial" charset="0"/>
              </a:rPr>
              <a:pPr eaLnBrk="1" hangingPunct="1"/>
              <a:t>14</a:t>
            </a:fld>
            <a:endParaRPr 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3D1CE88-79D8-40E3-BC6A-D769BA82CDC1}" type="slidenum">
              <a:rPr lang="en-US" smtClean="0">
                <a:latin typeface="Arial" charset="0"/>
              </a:rPr>
              <a:pPr eaLnBrk="1" hangingPunct="1"/>
              <a:t>15</a:t>
            </a:fld>
            <a:endParaRPr 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B92B142-A755-42AA-8AB9-B46AB7931EE5}" type="slidenum">
              <a:rPr lang="en-US" smtClean="0">
                <a:latin typeface="Arial" charset="0"/>
              </a:rPr>
              <a:pPr eaLnBrk="1" hangingPunct="1"/>
              <a:t>16</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F9E6D8F-09FD-4515-8BCF-4607380D1551}" type="slidenum">
              <a:rPr lang="en-US" smtClean="0">
                <a:latin typeface="Arial" charset="0"/>
              </a:rPr>
              <a:pPr eaLnBrk="1" hangingPunct="1"/>
              <a:t>17</a:t>
            </a:fld>
            <a:endParaRPr 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43BF69C-0E43-4FED-AD5D-B1CE0CC8268A}" type="slidenum">
              <a:rPr lang="en-US" smtClean="0">
                <a:latin typeface="Arial" charset="0"/>
              </a:rPr>
              <a:pPr eaLnBrk="1" hangingPunct="1"/>
              <a:t>18</a:t>
            </a:fld>
            <a:endParaRPr lang="en-US"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DCFDB1B-2381-438E-9BBE-86A240C0B79A}" type="slidenum">
              <a:rPr lang="en-US" smtClean="0">
                <a:latin typeface="Arial" charset="0"/>
              </a:rPr>
              <a:pPr eaLnBrk="1" hangingPunct="1"/>
              <a:t>19</a:t>
            </a:fld>
            <a:endParaRPr lang="en-US"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87BCC08-811B-40FF-9724-B444A6FAB92D}" type="slidenum">
              <a:rPr lang="en-US" smtClean="0">
                <a:latin typeface="Arial" charset="0"/>
              </a:rPr>
              <a:pPr eaLnBrk="1" hangingPunct="1"/>
              <a:t>2</a:t>
            </a:fld>
            <a:endParaRPr lang="en-US"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23A6A58-BD9D-4BC6-B69D-CA93ABA17E0E}" type="slidenum">
              <a:rPr lang="en-US" smtClean="0">
                <a:latin typeface="Arial" charset="0"/>
              </a:rPr>
              <a:pPr eaLnBrk="1" hangingPunct="1"/>
              <a:t>20</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81C964D-5496-45B8-B213-F4464CCBD050}" type="slidenum">
              <a:rPr lang="en-US" smtClean="0">
                <a:latin typeface="Arial" charset="0"/>
              </a:rPr>
              <a:pPr eaLnBrk="1" hangingPunct="1"/>
              <a:t>21</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F382B3A-ACAA-421A-BC6F-438AF2D21416}" type="slidenum">
              <a:rPr lang="en-US" smtClean="0">
                <a:latin typeface="Arial" charset="0"/>
              </a:rPr>
              <a:pPr eaLnBrk="1" hangingPunct="1"/>
              <a:t>22</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13AF1CF-3AEB-4D37-9556-16A64AB67944}" type="slidenum">
              <a:rPr lang="en-US" smtClean="0">
                <a:latin typeface="Arial" charset="0"/>
              </a:rPr>
              <a:pPr eaLnBrk="1" hangingPunct="1"/>
              <a:t>23</a:t>
            </a:fld>
            <a:endParaRPr lang="en-US" smtClean="0">
              <a:latin typeface="Arial" charset="0"/>
            </a:endParaRPr>
          </a:p>
        </p:txBody>
      </p:sp>
      <p:sp>
        <p:nvSpPr>
          <p:cNvPr id="67587" name="Rectangle 2"/>
          <p:cNvSpPr>
            <a:spLocks noGrp="1" noRot="1" noChangeAspect="1" noChangeArrowheads="1" noTextEdit="1"/>
          </p:cNvSpPr>
          <p:nvPr>
            <p:ph type="sldImg"/>
          </p:nvPr>
        </p:nvSpPr>
        <p:spPr>
          <a:xfrm>
            <a:off x="1212850" y="679450"/>
            <a:ext cx="4641850" cy="3481388"/>
          </a:xfrm>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DE03ED1-03E5-4AD8-B630-4B8368771B66}" type="slidenum">
              <a:rPr lang="en-US" smtClean="0">
                <a:latin typeface="Arial" charset="0"/>
              </a:rPr>
              <a:pPr eaLnBrk="1" hangingPunct="1"/>
              <a:t>24</a:t>
            </a:fld>
            <a:endParaRPr 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DD48136-A920-49CA-9A89-56DEF92DB229}" type="slidenum">
              <a:rPr lang="en-US" smtClean="0">
                <a:latin typeface="Arial" charset="0"/>
              </a:rPr>
              <a:pPr eaLnBrk="1" hangingPunct="1"/>
              <a:t>25</a:t>
            </a:fld>
            <a:endParaRPr 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A81DE35-033E-4334-84BE-4AB2BB37501A}" type="slidenum">
              <a:rPr lang="en-US" smtClean="0">
                <a:latin typeface="Arial" charset="0"/>
              </a:rPr>
              <a:pPr eaLnBrk="1" hangingPunct="1"/>
              <a:t>26</a:t>
            </a:fld>
            <a:endParaRPr lang="en-US"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948C325-B7D8-4FD3-8C03-936142ACE486}" type="slidenum">
              <a:rPr lang="en-US" smtClean="0">
                <a:latin typeface="Arial" charset="0"/>
              </a:rPr>
              <a:pPr eaLnBrk="1" hangingPunct="1"/>
              <a:t>27</a:t>
            </a:fld>
            <a:endParaRPr lang="en-US"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AD7C31C-72CE-4764-8E8F-D96B13A7CF9A}" type="slidenum">
              <a:rPr lang="en-US" smtClean="0">
                <a:latin typeface="Arial" charset="0"/>
              </a:rPr>
              <a:pPr eaLnBrk="1" hangingPunct="1"/>
              <a:t>28</a:t>
            </a:fld>
            <a:endParaRPr lang="en-US"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52F7E82-115A-404F-9A76-CFCC730C3454}" type="slidenum">
              <a:rPr lang="en-US" smtClean="0">
                <a:latin typeface="Arial" charset="0"/>
              </a:rPr>
              <a:pPr eaLnBrk="1" hangingPunct="1"/>
              <a:t>29</a:t>
            </a:fld>
            <a:endParaRPr lang="en-US"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A7DE2F0-4BEA-436E-8E6F-8A096BF195B8}" type="slidenum">
              <a:rPr lang="en-US" smtClean="0">
                <a:latin typeface="Arial" charset="0"/>
              </a:rPr>
              <a:pPr eaLnBrk="1" hangingPunct="1"/>
              <a:t>3</a:t>
            </a:fld>
            <a:endParaRPr lang="en-US"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67D64A8-F5E5-4898-B103-11C99FAD684F}" type="slidenum">
              <a:rPr lang="en-US" smtClean="0">
                <a:latin typeface="Arial" charset="0"/>
              </a:rPr>
              <a:pPr eaLnBrk="1" hangingPunct="1"/>
              <a:t>30</a:t>
            </a:fld>
            <a:endParaRPr lang="en-US"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C59E657-9A71-4023-BDD5-FEA6F14E12BA}" type="slidenum">
              <a:rPr lang="en-US" smtClean="0">
                <a:latin typeface="Arial" charset="0"/>
              </a:rPr>
              <a:pPr eaLnBrk="1" hangingPunct="1"/>
              <a:t>31</a:t>
            </a:fld>
            <a:endParaRPr lang="en-US"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A1BD172-1E40-454F-B44F-F486B761FA8D}" type="slidenum">
              <a:rPr lang="en-US" smtClean="0">
                <a:latin typeface="Arial" charset="0"/>
              </a:rPr>
              <a:pPr eaLnBrk="1" hangingPunct="1"/>
              <a:t>32</a:t>
            </a:fld>
            <a:endParaRPr lang="en-US"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55290C5-1B3D-4957-8321-70B9BFAE6BED}" type="slidenum">
              <a:rPr lang="en-US" smtClean="0">
                <a:latin typeface="Arial" charset="0"/>
              </a:rPr>
              <a:pPr eaLnBrk="1" hangingPunct="1"/>
              <a:t>33</a:t>
            </a:fld>
            <a:endParaRPr lang="en-US"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D51EB5D-6B65-49D4-A210-6B58BFDE1967}" type="slidenum">
              <a:rPr lang="en-US" smtClean="0">
                <a:latin typeface="Arial" charset="0"/>
              </a:rPr>
              <a:pPr eaLnBrk="1" hangingPunct="1"/>
              <a:t>34</a:t>
            </a:fld>
            <a:endParaRPr lang="en-US"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1BE1F6A-DCEB-4873-8027-DB852B34C190}" type="slidenum">
              <a:rPr lang="en-US" smtClean="0">
                <a:latin typeface="Arial" charset="0"/>
              </a:rPr>
              <a:pPr eaLnBrk="1" hangingPunct="1"/>
              <a:t>35</a:t>
            </a:fld>
            <a:endParaRPr 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02B38C6-8DE4-48C6-9AD6-795E1C33EA6A}" type="slidenum">
              <a:rPr lang="en-US" smtClean="0">
                <a:latin typeface="Arial" charset="0"/>
              </a:rPr>
              <a:pPr eaLnBrk="1" hangingPunct="1"/>
              <a:t>36</a:t>
            </a:fld>
            <a:endParaRPr 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18736FB-9914-4637-9B42-1D8F3DC33E83}" type="slidenum">
              <a:rPr lang="en-US" smtClean="0">
                <a:latin typeface="Arial" charset="0"/>
              </a:rPr>
              <a:pPr eaLnBrk="1" hangingPunct="1"/>
              <a:t>37</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482A0A6-0939-4728-9113-32F6FB5F0A6E}" type="slidenum">
              <a:rPr lang="en-US" smtClean="0">
                <a:latin typeface="Arial" charset="0"/>
              </a:rPr>
              <a:pPr eaLnBrk="1" hangingPunct="1"/>
              <a:t>38</a:t>
            </a:fld>
            <a:endParaRPr lang="en-US" smtClean="0">
              <a:latin typeface="Arial" charset="0"/>
            </a:endParaRPr>
          </a:p>
        </p:txBody>
      </p:sp>
      <p:sp>
        <p:nvSpPr>
          <p:cNvPr id="82947"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2C5E0FDA-D268-4C70-8952-A713492A5D7C}" type="slidenum">
              <a:rPr lang="en-US" sz="1200">
                <a:latin typeface="Arial" charset="0"/>
              </a:rPr>
              <a:pPr algn="r" eaLnBrk="1" hangingPunct="1"/>
              <a:t>38</a:t>
            </a:fld>
            <a:endParaRPr lang="en-US" sz="1200">
              <a:latin typeface="Arial"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350751F-7FD2-4933-89D7-59B33FF48556}" type="slidenum">
              <a:rPr lang="en-US" smtClean="0">
                <a:latin typeface="Arial" charset="0"/>
              </a:rPr>
              <a:pPr eaLnBrk="1" hangingPunct="1"/>
              <a:t>39</a:t>
            </a:fld>
            <a:endParaRPr lang="en-US"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799F6CF-7BD7-4994-A138-DD519D607D32}" type="slidenum">
              <a:rPr lang="en-US" smtClean="0">
                <a:latin typeface="Arial" charset="0"/>
              </a:rPr>
              <a:pPr eaLnBrk="1" hangingPunct="1"/>
              <a:t>4</a:t>
            </a:fld>
            <a:endParaRPr lang="en-US" smtClean="0">
              <a:latin typeface="Arial" charset="0"/>
            </a:endParaRPr>
          </a:p>
        </p:txBody>
      </p:sp>
      <p:sp>
        <p:nvSpPr>
          <p:cNvPr id="48131"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2C8B7A9-8A43-4666-B21F-8959BEB04549}" type="slidenum">
              <a:rPr lang="en-US" sz="1200">
                <a:latin typeface="Arial" charset="0"/>
              </a:rPr>
              <a:pPr algn="r" eaLnBrk="1" hangingPunct="1"/>
              <a:t>4</a:t>
            </a:fld>
            <a:endParaRPr lang="en-US" sz="1200">
              <a:latin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6CBA2F6-6E1E-4211-9806-271C1A180AC3}" type="slidenum">
              <a:rPr lang="en-US" smtClean="0">
                <a:latin typeface="Arial" charset="0"/>
              </a:rPr>
              <a:pPr eaLnBrk="1" hangingPunct="1"/>
              <a:t>40</a:t>
            </a:fld>
            <a:endParaRPr lang="en-US"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1ED48ED-43C8-4E94-BFB7-230BC36F82C9}" type="slidenum">
              <a:rPr lang="en-US" smtClean="0">
                <a:latin typeface="Arial" charset="0"/>
              </a:rPr>
              <a:pPr eaLnBrk="1" hangingPunct="1"/>
              <a:t>5</a:t>
            </a:fld>
            <a:endParaRPr lang="en-US"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335FAC7-12B4-4BC4-BC8D-A823DF5B5C08}" type="slidenum">
              <a:rPr lang="en-US" smtClean="0">
                <a:latin typeface="Arial" charset="0"/>
              </a:rPr>
              <a:pPr eaLnBrk="1" hangingPunct="1"/>
              <a:t>6</a:t>
            </a:fld>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D079355-9384-4B08-9BD2-B47B6463FF9D}" type="slidenum">
              <a:rPr lang="en-US" smtClean="0">
                <a:latin typeface="Arial" charset="0"/>
              </a:rPr>
              <a:pPr eaLnBrk="1" hangingPunct="1"/>
              <a:t>7</a:t>
            </a:fld>
            <a:endParaRPr 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3A401E2-7D3C-4293-AA2C-9BA270842380}" type="slidenum">
              <a:rPr lang="en-US" smtClean="0">
                <a:latin typeface="Arial" charset="0"/>
              </a:rPr>
              <a:pPr eaLnBrk="1" hangingPunct="1"/>
              <a:t>8</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E1D04C5-177C-4048-9FBA-1E8345DF91E9}" type="slidenum">
              <a:rPr lang="en-US" smtClean="0">
                <a:latin typeface="Arial" charset="0"/>
              </a:rPr>
              <a:pPr eaLnBrk="1" hangingPunct="1"/>
              <a:t>9</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latin typeface="Arial Black" pitchFamily="34"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kumimoji="1" lang="en-US" sz="2400">
                <a:latin typeface="Arial Black" pitchFamily="34"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Times New Roman" pitchFamily="18" charset="0"/>
              <a:buNone/>
              <a:defRPr>
                <a:solidFill>
                  <a:schemeClr val="tx2"/>
                </a:solidFill>
              </a:defRPr>
            </a:lvl1pPr>
          </a:lstStyle>
          <a:p>
            <a:pPr lvl="0"/>
            <a:r>
              <a:rPr lang="en-US" noProof="0" smtClean="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r>
              <a:rPr lang="en-US"/>
              <a:t>6/14/2012</a:t>
            </a:r>
          </a:p>
        </p:txBody>
      </p:sp>
      <p:sp>
        <p:nvSpPr>
          <p:cNvPr id="11" name="Rectangle 10"/>
          <p:cNvSpPr>
            <a:spLocks noGrp="1" noChangeArrowheads="1"/>
          </p:cNvSpPr>
          <p:nvPr>
            <p:ph type="ftr" sz="quarter" idx="11"/>
          </p:nvPr>
        </p:nvSpPr>
        <p:spPr/>
        <p:txBody>
          <a:bodyPr/>
          <a:lstStyle>
            <a:lvl1pPr algn="r">
              <a:defRPr/>
            </a:lvl1pPr>
          </a:lstStyle>
          <a:p>
            <a:pPr>
              <a:defRPr/>
            </a:pPr>
            <a:r>
              <a:rPr lang="en-US"/>
              <a:t>FDA/CVM</a:t>
            </a: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38914FE7-FBF9-4EF4-BC4D-3E01A2781C56}" type="slidenum">
              <a:rPr lang="en-US"/>
              <a:pPr>
                <a:defRPr/>
              </a:pPr>
              <a:t>‹#›</a:t>
            </a:fld>
            <a:endParaRPr lang="en-US"/>
          </a:p>
        </p:txBody>
      </p:sp>
    </p:spTree>
    <p:extLst>
      <p:ext uri="{BB962C8B-B14F-4D97-AF65-F5344CB8AC3E}">
        <p14:creationId xmlns:p14="http://schemas.microsoft.com/office/powerpoint/2010/main" val="266495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6" name="Rectangle 13"/>
          <p:cNvSpPr>
            <a:spLocks noGrp="1" noChangeArrowheads="1"/>
          </p:cNvSpPr>
          <p:nvPr>
            <p:ph type="sldNum" sz="quarter" idx="12"/>
          </p:nvPr>
        </p:nvSpPr>
        <p:spPr>
          <a:ln/>
        </p:spPr>
        <p:txBody>
          <a:bodyPr/>
          <a:lstStyle>
            <a:lvl1pPr>
              <a:defRPr/>
            </a:lvl1pPr>
          </a:lstStyle>
          <a:p>
            <a:pPr>
              <a:defRPr/>
            </a:pPr>
            <a:fld id="{67435ABF-CF69-47A0-B3BD-5D81D29B7CEA}" type="slidenum">
              <a:rPr lang="en-US"/>
              <a:pPr>
                <a:defRPr/>
              </a:pPr>
              <a:t>‹#›</a:t>
            </a:fld>
            <a:endParaRPr lang="en-US"/>
          </a:p>
        </p:txBody>
      </p:sp>
    </p:spTree>
    <p:extLst>
      <p:ext uri="{BB962C8B-B14F-4D97-AF65-F5344CB8AC3E}">
        <p14:creationId xmlns:p14="http://schemas.microsoft.com/office/powerpoint/2010/main" val="110321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6" name="Rectangle 13"/>
          <p:cNvSpPr>
            <a:spLocks noGrp="1" noChangeArrowheads="1"/>
          </p:cNvSpPr>
          <p:nvPr>
            <p:ph type="sldNum" sz="quarter" idx="12"/>
          </p:nvPr>
        </p:nvSpPr>
        <p:spPr>
          <a:ln/>
        </p:spPr>
        <p:txBody>
          <a:bodyPr/>
          <a:lstStyle>
            <a:lvl1pPr>
              <a:defRPr/>
            </a:lvl1pPr>
          </a:lstStyle>
          <a:p>
            <a:pPr>
              <a:defRPr/>
            </a:pPr>
            <a:fld id="{CA926F47-FC9C-42AF-991C-B1F0B05FDF6B}" type="slidenum">
              <a:rPr lang="en-US"/>
              <a:pPr>
                <a:defRPr/>
              </a:pPr>
              <a:t>‹#›</a:t>
            </a:fld>
            <a:endParaRPr lang="en-US"/>
          </a:p>
        </p:txBody>
      </p:sp>
    </p:spTree>
    <p:extLst>
      <p:ext uri="{BB962C8B-B14F-4D97-AF65-F5344CB8AC3E}">
        <p14:creationId xmlns:p14="http://schemas.microsoft.com/office/powerpoint/2010/main" val="163952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6" name="Rectangle 13"/>
          <p:cNvSpPr>
            <a:spLocks noGrp="1" noChangeArrowheads="1"/>
          </p:cNvSpPr>
          <p:nvPr>
            <p:ph type="sldNum" sz="quarter" idx="12"/>
          </p:nvPr>
        </p:nvSpPr>
        <p:spPr>
          <a:ln/>
        </p:spPr>
        <p:txBody>
          <a:bodyPr/>
          <a:lstStyle>
            <a:lvl1pPr>
              <a:defRPr/>
            </a:lvl1pPr>
          </a:lstStyle>
          <a:p>
            <a:pPr>
              <a:defRPr/>
            </a:pPr>
            <a:fld id="{7604C4F1-5E60-46F4-925A-987D72670BCD}" type="slidenum">
              <a:rPr lang="en-US"/>
              <a:pPr>
                <a:defRPr/>
              </a:pPr>
              <a:t>‹#›</a:t>
            </a:fld>
            <a:endParaRPr lang="en-US"/>
          </a:p>
        </p:txBody>
      </p:sp>
    </p:spTree>
    <p:extLst>
      <p:ext uri="{BB962C8B-B14F-4D97-AF65-F5344CB8AC3E}">
        <p14:creationId xmlns:p14="http://schemas.microsoft.com/office/powerpoint/2010/main" val="1851159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0"/>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4"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5" name="Rectangle 13"/>
          <p:cNvSpPr>
            <a:spLocks noGrp="1" noChangeArrowheads="1"/>
          </p:cNvSpPr>
          <p:nvPr>
            <p:ph type="sldNum" sz="quarter" idx="12"/>
          </p:nvPr>
        </p:nvSpPr>
        <p:spPr>
          <a:ln/>
        </p:spPr>
        <p:txBody>
          <a:bodyPr/>
          <a:lstStyle>
            <a:lvl1pPr>
              <a:defRPr/>
            </a:lvl1pPr>
          </a:lstStyle>
          <a:p>
            <a:pPr>
              <a:defRPr/>
            </a:pPr>
            <a:fld id="{4AF880D5-16F3-458F-B1CF-ADFDC0351B65}" type="slidenum">
              <a:rPr lang="en-US"/>
              <a:pPr>
                <a:defRPr/>
              </a:pPr>
              <a:t>‹#›</a:t>
            </a:fld>
            <a:endParaRPr lang="en-US"/>
          </a:p>
        </p:txBody>
      </p:sp>
    </p:spTree>
    <p:extLst>
      <p:ext uri="{BB962C8B-B14F-4D97-AF65-F5344CB8AC3E}">
        <p14:creationId xmlns:p14="http://schemas.microsoft.com/office/powerpoint/2010/main" val="2131531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6" name="Rectangle 13"/>
          <p:cNvSpPr>
            <a:spLocks noGrp="1" noChangeArrowheads="1"/>
          </p:cNvSpPr>
          <p:nvPr>
            <p:ph type="sldNum" sz="quarter" idx="12"/>
          </p:nvPr>
        </p:nvSpPr>
        <p:spPr>
          <a:ln/>
        </p:spPr>
        <p:txBody>
          <a:bodyPr/>
          <a:lstStyle>
            <a:lvl1pPr>
              <a:defRPr/>
            </a:lvl1pPr>
          </a:lstStyle>
          <a:p>
            <a:pPr>
              <a:defRPr/>
            </a:pPr>
            <a:fld id="{2A5FB2CA-72D1-4B21-9CEF-8168D554D791}" type="slidenum">
              <a:rPr lang="en-US"/>
              <a:pPr>
                <a:defRPr/>
              </a:pPr>
              <a:t>‹#›</a:t>
            </a:fld>
            <a:endParaRPr lang="en-US"/>
          </a:p>
        </p:txBody>
      </p:sp>
    </p:spTree>
    <p:extLst>
      <p:ext uri="{BB962C8B-B14F-4D97-AF65-F5344CB8AC3E}">
        <p14:creationId xmlns:p14="http://schemas.microsoft.com/office/powerpoint/2010/main" val="353782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6" name="Rectangle 13"/>
          <p:cNvSpPr>
            <a:spLocks noGrp="1" noChangeArrowheads="1"/>
          </p:cNvSpPr>
          <p:nvPr>
            <p:ph type="sldNum" sz="quarter" idx="12"/>
          </p:nvPr>
        </p:nvSpPr>
        <p:spPr>
          <a:ln/>
        </p:spPr>
        <p:txBody>
          <a:bodyPr/>
          <a:lstStyle>
            <a:lvl1pPr>
              <a:defRPr/>
            </a:lvl1pPr>
          </a:lstStyle>
          <a:p>
            <a:pPr>
              <a:defRPr/>
            </a:pPr>
            <a:fld id="{DAF5B1D1-C9DD-4D8B-ACCA-DAB34ECB07A4}" type="slidenum">
              <a:rPr lang="en-US"/>
              <a:pPr>
                <a:defRPr/>
              </a:pPr>
              <a:t>‹#›</a:t>
            </a:fld>
            <a:endParaRPr lang="en-US"/>
          </a:p>
        </p:txBody>
      </p:sp>
    </p:spTree>
    <p:extLst>
      <p:ext uri="{BB962C8B-B14F-4D97-AF65-F5344CB8AC3E}">
        <p14:creationId xmlns:p14="http://schemas.microsoft.com/office/powerpoint/2010/main" val="133841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6" name="Rectangle 13"/>
          <p:cNvSpPr>
            <a:spLocks noGrp="1" noChangeArrowheads="1"/>
          </p:cNvSpPr>
          <p:nvPr>
            <p:ph type="sldNum" sz="quarter" idx="12"/>
          </p:nvPr>
        </p:nvSpPr>
        <p:spPr>
          <a:ln/>
        </p:spPr>
        <p:txBody>
          <a:bodyPr/>
          <a:lstStyle>
            <a:lvl1pPr>
              <a:defRPr/>
            </a:lvl1pPr>
          </a:lstStyle>
          <a:p>
            <a:pPr>
              <a:defRPr/>
            </a:pPr>
            <a:fld id="{04B80C7F-FC93-468F-9CA1-59DD7CE5D5A0}" type="slidenum">
              <a:rPr lang="en-US"/>
              <a:pPr>
                <a:defRPr/>
              </a:pPr>
              <a:t>‹#›</a:t>
            </a:fld>
            <a:endParaRPr lang="en-US"/>
          </a:p>
        </p:txBody>
      </p:sp>
    </p:spTree>
    <p:extLst>
      <p:ext uri="{BB962C8B-B14F-4D97-AF65-F5344CB8AC3E}">
        <p14:creationId xmlns:p14="http://schemas.microsoft.com/office/powerpoint/2010/main" val="314481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6"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7" name="Rectangle 13"/>
          <p:cNvSpPr>
            <a:spLocks noGrp="1" noChangeArrowheads="1"/>
          </p:cNvSpPr>
          <p:nvPr>
            <p:ph type="sldNum" sz="quarter" idx="12"/>
          </p:nvPr>
        </p:nvSpPr>
        <p:spPr>
          <a:ln/>
        </p:spPr>
        <p:txBody>
          <a:bodyPr/>
          <a:lstStyle>
            <a:lvl1pPr>
              <a:defRPr/>
            </a:lvl1pPr>
          </a:lstStyle>
          <a:p>
            <a:pPr>
              <a:defRPr/>
            </a:pPr>
            <a:fld id="{1E106972-6B96-45DC-838A-D5F6C11B57C4}" type="slidenum">
              <a:rPr lang="en-US"/>
              <a:pPr>
                <a:defRPr/>
              </a:pPr>
              <a:t>‹#›</a:t>
            </a:fld>
            <a:endParaRPr lang="en-US"/>
          </a:p>
        </p:txBody>
      </p:sp>
    </p:spTree>
    <p:extLst>
      <p:ext uri="{BB962C8B-B14F-4D97-AF65-F5344CB8AC3E}">
        <p14:creationId xmlns:p14="http://schemas.microsoft.com/office/powerpoint/2010/main" val="377131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8"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9" name="Rectangle 13"/>
          <p:cNvSpPr>
            <a:spLocks noGrp="1" noChangeArrowheads="1"/>
          </p:cNvSpPr>
          <p:nvPr>
            <p:ph type="sldNum" sz="quarter" idx="12"/>
          </p:nvPr>
        </p:nvSpPr>
        <p:spPr>
          <a:ln/>
        </p:spPr>
        <p:txBody>
          <a:bodyPr/>
          <a:lstStyle>
            <a:lvl1pPr>
              <a:defRPr/>
            </a:lvl1pPr>
          </a:lstStyle>
          <a:p>
            <a:pPr>
              <a:defRPr/>
            </a:pPr>
            <a:fld id="{8E02B314-18FA-4921-997E-A9876041D1CA}" type="slidenum">
              <a:rPr lang="en-US"/>
              <a:pPr>
                <a:defRPr/>
              </a:pPr>
              <a:t>‹#›</a:t>
            </a:fld>
            <a:endParaRPr lang="en-US"/>
          </a:p>
        </p:txBody>
      </p:sp>
    </p:spTree>
    <p:extLst>
      <p:ext uri="{BB962C8B-B14F-4D97-AF65-F5344CB8AC3E}">
        <p14:creationId xmlns:p14="http://schemas.microsoft.com/office/powerpoint/2010/main" val="60053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4"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5" name="Rectangle 13"/>
          <p:cNvSpPr>
            <a:spLocks noGrp="1" noChangeArrowheads="1"/>
          </p:cNvSpPr>
          <p:nvPr>
            <p:ph type="sldNum" sz="quarter" idx="12"/>
          </p:nvPr>
        </p:nvSpPr>
        <p:spPr>
          <a:ln/>
        </p:spPr>
        <p:txBody>
          <a:bodyPr/>
          <a:lstStyle>
            <a:lvl1pPr>
              <a:defRPr/>
            </a:lvl1pPr>
          </a:lstStyle>
          <a:p>
            <a:pPr>
              <a:defRPr/>
            </a:pPr>
            <a:fld id="{11BD6463-764B-435C-AFB8-76B0F96B06DF}" type="slidenum">
              <a:rPr lang="en-US"/>
              <a:pPr>
                <a:defRPr/>
              </a:pPr>
              <a:t>‹#›</a:t>
            </a:fld>
            <a:endParaRPr lang="en-US"/>
          </a:p>
        </p:txBody>
      </p:sp>
    </p:spTree>
    <p:extLst>
      <p:ext uri="{BB962C8B-B14F-4D97-AF65-F5344CB8AC3E}">
        <p14:creationId xmlns:p14="http://schemas.microsoft.com/office/powerpoint/2010/main" val="1429846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3"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4" name="Rectangle 13"/>
          <p:cNvSpPr>
            <a:spLocks noGrp="1" noChangeArrowheads="1"/>
          </p:cNvSpPr>
          <p:nvPr>
            <p:ph type="sldNum" sz="quarter" idx="12"/>
          </p:nvPr>
        </p:nvSpPr>
        <p:spPr>
          <a:ln/>
        </p:spPr>
        <p:txBody>
          <a:bodyPr/>
          <a:lstStyle>
            <a:lvl1pPr>
              <a:defRPr/>
            </a:lvl1pPr>
          </a:lstStyle>
          <a:p>
            <a:pPr>
              <a:defRPr/>
            </a:pPr>
            <a:fld id="{BC31E522-722D-48DE-8A8A-BCF0B5839209}" type="slidenum">
              <a:rPr lang="en-US"/>
              <a:pPr>
                <a:defRPr/>
              </a:pPr>
              <a:t>‹#›</a:t>
            </a:fld>
            <a:endParaRPr lang="en-US"/>
          </a:p>
        </p:txBody>
      </p:sp>
    </p:spTree>
    <p:extLst>
      <p:ext uri="{BB962C8B-B14F-4D97-AF65-F5344CB8AC3E}">
        <p14:creationId xmlns:p14="http://schemas.microsoft.com/office/powerpoint/2010/main" val="252740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6"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7" name="Rectangle 13"/>
          <p:cNvSpPr>
            <a:spLocks noGrp="1" noChangeArrowheads="1"/>
          </p:cNvSpPr>
          <p:nvPr>
            <p:ph type="sldNum" sz="quarter" idx="12"/>
          </p:nvPr>
        </p:nvSpPr>
        <p:spPr>
          <a:ln/>
        </p:spPr>
        <p:txBody>
          <a:bodyPr/>
          <a:lstStyle>
            <a:lvl1pPr>
              <a:defRPr/>
            </a:lvl1pPr>
          </a:lstStyle>
          <a:p>
            <a:pPr>
              <a:defRPr/>
            </a:pPr>
            <a:fld id="{DBAD4047-0242-49CD-89D0-61FE39FB625C}" type="slidenum">
              <a:rPr lang="en-US"/>
              <a:pPr>
                <a:defRPr/>
              </a:pPr>
              <a:t>‹#›</a:t>
            </a:fld>
            <a:endParaRPr lang="en-US"/>
          </a:p>
        </p:txBody>
      </p:sp>
    </p:spTree>
    <p:extLst>
      <p:ext uri="{BB962C8B-B14F-4D97-AF65-F5344CB8AC3E}">
        <p14:creationId xmlns:p14="http://schemas.microsoft.com/office/powerpoint/2010/main" val="375851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6/14/2012</a:t>
            </a:r>
          </a:p>
        </p:txBody>
      </p:sp>
      <p:sp>
        <p:nvSpPr>
          <p:cNvPr id="6" name="Rectangle 12"/>
          <p:cNvSpPr>
            <a:spLocks noGrp="1" noChangeArrowheads="1"/>
          </p:cNvSpPr>
          <p:nvPr>
            <p:ph type="ftr" sz="quarter" idx="11"/>
          </p:nvPr>
        </p:nvSpPr>
        <p:spPr>
          <a:ln/>
        </p:spPr>
        <p:txBody>
          <a:bodyPr/>
          <a:lstStyle>
            <a:lvl1pPr>
              <a:defRPr/>
            </a:lvl1pPr>
          </a:lstStyle>
          <a:p>
            <a:pPr>
              <a:defRPr/>
            </a:pPr>
            <a:r>
              <a:rPr lang="en-US"/>
              <a:t>FDA/CVM</a:t>
            </a:r>
          </a:p>
        </p:txBody>
      </p:sp>
      <p:sp>
        <p:nvSpPr>
          <p:cNvPr id="7" name="Rectangle 13"/>
          <p:cNvSpPr>
            <a:spLocks noGrp="1" noChangeArrowheads="1"/>
          </p:cNvSpPr>
          <p:nvPr>
            <p:ph type="sldNum" sz="quarter" idx="12"/>
          </p:nvPr>
        </p:nvSpPr>
        <p:spPr>
          <a:ln/>
        </p:spPr>
        <p:txBody>
          <a:bodyPr/>
          <a:lstStyle>
            <a:lvl1pPr>
              <a:defRPr/>
            </a:lvl1pPr>
          </a:lstStyle>
          <a:p>
            <a:pPr>
              <a:defRPr/>
            </a:pPr>
            <a:fld id="{BD54E85C-C207-42E5-ABAE-2DB353BF27A3}" type="slidenum">
              <a:rPr lang="en-US"/>
              <a:pPr>
                <a:defRPr/>
              </a:pPr>
              <a:t>‹#›</a:t>
            </a:fld>
            <a:endParaRPr lang="en-US"/>
          </a:p>
        </p:txBody>
      </p:sp>
    </p:spTree>
    <p:extLst>
      <p:ext uri="{BB962C8B-B14F-4D97-AF65-F5344CB8AC3E}">
        <p14:creationId xmlns:p14="http://schemas.microsoft.com/office/powerpoint/2010/main" val="302436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43" name="Rectangle 11"/>
          <p:cNvSpPr>
            <a:spLocks noGrp="1" noChangeArrowheads="1"/>
          </p:cNvSpPr>
          <p:nvPr>
            <p:ph type="dt" sz="half" idx="2"/>
          </p:nvPr>
        </p:nvSpPr>
        <p:spPr bwMode="auto">
          <a:xfrm>
            <a:off x="2438400" y="6248400"/>
            <a:ext cx="2130425" cy="4746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atin typeface="+mn-lt"/>
                <a:cs typeface="Arial" charset="0"/>
              </a:defRPr>
            </a:lvl1pPr>
          </a:lstStyle>
          <a:p>
            <a:pPr>
              <a:defRPr/>
            </a:pPr>
            <a:r>
              <a:rPr lang="en-US"/>
              <a:t>6/14/2012</a:t>
            </a:r>
          </a:p>
        </p:txBody>
      </p:sp>
      <p:sp>
        <p:nvSpPr>
          <p:cNvPr id="69644" name="Rectangle 12"/>
          <p:cNvSpPr>
            <a:spLocks noGrp="1" noChangeArrowheads="1"/>
          </p:cNvSpPr>
          <p:nvPr>
            <p:ph type="ftr" sz="quarter" idx="3"/>
          </p:nvPr>
        </p:nvSpPr>
        <p:spPr bwMode="auto">
          <a:xfrm>
            <a:off x="5791200" y="6248400"/>
            <a:ext cx="2897188" cy="4746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latin typeface="+mn-lt"/>
                <a:cs typeface="Arial" charset="0"/>
              </a:defRPr>
            </a:lvl1pPr>
          </a:lstStyle>
          <a:p>
            <a:pPr>
              <a:defRPr/>
            </a:pPr>
            <a:r>
              <a:rPr lang="en-US"/>
              <a:t>FDA/CVM</a:t>
            </a: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defRPr sz="2600" b="1">
                <a:solidFill>
                  <a:schemeClr val="bg1"/>
                </a:solidFill>
                <a:latin typeface="+mn-lt"/>
                <a:cs typeface="Arial" charset="0"/>
              </a:defRPr>
            </a:lvl1pPr>
          </a:lstStyle>
          <a:p>
            <a:pPr>
              <a:defRPr/>
            </a:pPr>
            <a:fld id="{6C739E59-3A06-4C23-9D50-280B10AD38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Times New Roman" pitchFamily="18" charset="0"/>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Times New Roman" pitchFamily="18" charset="0"/>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Times New Roman" pitchFamily="18" charset="0"/>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Times New Roman" pitchFamily="18" charset="0"/>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Times New Roman" pitchFamily="18" charset="0"/>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Times New Roman" pitchFamily="18" charset="0"/>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Times New Roman" pitchFamily="18" charset="0"/>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rbtdiet.com/wp-content/uploads/2012/02/meat-dish.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34.w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35.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37.w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hyperlink" Target="http://www.gpoaccess.gov/cfr/index.html" TargetMode="External"/><Relationship Id="rId3" Type="http://schemas.openxmlformats.org/officeDocument/2006/relationships/image" Target="../media/image40.png"/><Relationship Id="rId7" Type="http://schemas.openxmlformats.org/officeDocument/2006/relationships/hyperlink" Target="http://www.fda.gov/opacom/laws/fdcact/fdctoc.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oberon.sourceoecd.org/vl=1329034/cl=31/nw=1/rpsv/cw/vhosts/oecdjournals/1607310x/v1n4/contp1-1.htm" TargetMode="External"/><Relationship Id="rId5" Type="http://schemas.openxmlformats.org/officeDocument/2006/relationships/hyperlink" Target="http://www.vichsec.org/" TargetMode="External"/><Relationship Id="rId4" Type="http://schemas.openxmlformats.org/officeDocument/2006/relationships/hyperlink" Target="http://www.fda.gov/downloads/AnimalVeterinary/GuidanceComplianceEnforcement/GuidanceforIndustry/UCM052180.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9"/>
          <p:cNvSpPr>
            <a:spLocks noGrp="1" noChangeArrowheads="1"/>
          </p:cNvSpPr>
          <p:nvPr>
            <p:ph type="dt" sz="quarter" idx="10"/>
          </p:nvPr>
        </p:nvSpPr>
        <p:spPr/>
        <p:txBody>
          <a:bodyPr/>
          <a:lstStyle/>
          <a:p>
            <a:pPr>
              <a:defRPr/>
            </a:pPr>
            <a:r>
              <a:rPr lang="en-US"/>
              <a:t>6/14/2012</a:t>
            </a:r>
          </a:p>
        </p:txBody>
      </p:sp>
      <p:sp>
        <p:nvSpPr>
          <p:cNvPr id="7" name="Rectangle 10"/>
          <p:cNvSpPr>
            <a:spLocks noGrp="1" noChangeArrowheads="1"/>
          </p:cNvSpPr>
          <p:nvPr>
            <p:ph type="ftr" sz="quarter" idx="11"/>
          </p:nvPr>
        </p:nvSpPr>
        <p:spPr/>
        <p:txBody>
          <a:bodyPr/>
          <a:lstStyle/>
          <a:p>
            <a:pPr>
              <a:defRPr/>
            </a:pPr>
            <a:r>
              <a:rPr lang="en-US" dirty="0"/>
              <a:t>FDA/CVM</a:t>
            </a:r>
          </a:p>
        </p:txBody>
      </p:sp>
      <p:sp>
        <p:nvSpPr>
          <p:cNvPr id="8" name="Rectangle 11"/>
          <p:cNvSpPr>
            <a:spLocks noGrp="1" noChangeArrowheads="1"/>
          </p:cNvSpPr>
          <p:nvPr>
            <p:ph type="sldNum" sz="quarter" idx="12"/>
          </p:nvPr>
        </p:nvSpPr>
        <p:spPr/>
        <p:txBody>
          <a:bodyPr/>
          <a:lstStyle/>
          <a:p>
            <a:pPr>
              <a:defRPr/>
            </a:pPr>
            <a:fld id="{05194CB6-2ECD-4636-9009-7B521AA54A2E}" type="slidenum">
              <a:rPr lang="en-US"/>
              <a:pPr>
                <a:defRPr/>
              </a:pPr>
              <a:t>1</a:t>
            </a:fld>
            <a:endParaRPr lang="en-US"/>
          </a:p>
        </p:txBody>
      </p:sp>
      <p:sp>
        <p:nvSpPr>
          <p:cNvPr id="3078" name="Rectangle 3"/>
          <p:cNvSpPr>
            <a:spLocks noGrp="1" noChangeArrowheads="1"/>
          </p:cNvSpPr>
          <p:nvPr>
            <p:ph type="subTitle" idx="1"/>
          </p:nvPr>
        </p:nvSpPr>
        <p:spPr>
          <a:xfrm>
            <a:off x="4724400" y="2895600"/>
            <a:ext cx="4013200" cy="1822450"/>
          </a:xfrm>
        </p:spPr>
        <p:txBody>
          <a:bodyPr/>
          <a:lstStyle/>
          <a:p>
            <a:pPr eaLnBrk="1" hangingPunct="1">
              <a:lnSpc>
                <a:spcPct val="80000"/>
              </a:lnSpc>
            </a:pPr>
            <a:r>
              <a:rPr lang="en-US" sz="1800" smtClean="0"/>
              <a:t>Tong Zhou, Ph.D., DABT</a:t>
            </a:r>
          </a:p>
          <a:p>
            <a:pPr eaLnBrk="1" hangingPunct="1">
              <a:lnSpc>
                <a:spcPct val="80000"/>
              </a:lnSpc>
            </a:pPr>
            <a:endParaRPr lang="en-US" sz="1800" smtClean="0"/>
          </a:p>
          <a:p>
            <a:pPr eaLnBrk="1" hangingPunct="1">
              <a:lnSpc>
                <a:spcPct val="80000"/>
              </a:lnSpc>
            </a:pPr>
            <a:r>
              <a:rPr lang="en-US" sz="1800" smtClean="0"/>
              <a:t>Division of Human Food Safety</a:t>
            </a:r>
          </a:p>
          <a:p>
            <a:pPr eaLnBrk="1" hangingPunct="1">
              <a:lnSpc>
                <a:spcPct val="80000"/>
              </a:lnSpc>
            </a:pPr>
            <a:r>
              <a:rPr lang="en-US" sz="1800" smtClean="0"/>
              <a:t>Office of New Animal Drug Evaluation</a:t>
            </a:r>
          </a:p>
          <a:p>
            <a:pPr eaLnBrk="1" hangingPunct="1">
              <a:lnSpc>
                <a:spcPct val="80000"/>
              </a:lnSpc>
            </a:pPr>
            <a:r>
              <a:rPr lang="en-US" sz="1800" smtClean="0"/>
              <a:t>Center for Veterinary Medicine</a:t>
            </a:r>
          </a:p>
          <a:p>
            <a:pPr eaLnBrk="1" hangingPunct="1">
              <a:lnSpc>
                <a:spcPct val="80000"/>
              </a:lnSpc>
            </a:pPr>
            <a:r>
              <a:rPr lang="en-US" sz="1800" smtClean="0"/>
              <a:t>US Food and Drug Administration</a:t>
            </a:r>
          </a:p>
        </p:txBody>
      </p:sp>
      <p:pic>
        <p:nvPicPr>
          <p:cNvPr id="3080" name="Picture 7" descr="Center for Veterinary Medicine - Protecting Human and Animal Healt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25908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2"/>
          <p:cNvSpPr>
            <a:spLocks noGrp="1" noChangeArrowheads="1"/>
          </p:cNvSpPr>
          <p:nvPr>
            <p:ph type="ctrTitle"/>
          </p:nvPr>
        </p:nvSpPr>
        <p:spPr>
          <a:xfrm>
            <a:off x="685800" y="1219200"/>
            <a:ext cx="8458200" cy="1470025"/>
          </a:xfrm>
        </p:spPr>
        <p:txBody>
          <a:bodyPr/>
          <a:lstStyle/>
          <a:p>
            <a:pPr eaLnBrk="1" hangingPunct="1"/>
            <a:r>
              <a:rPr lang="en-US" sz="2700" dirty="0" smtClean="0"/>
              <a:t>Human Food Safety of New Animal Drugs: </a:t>
            </a:r>
            <a:br>
              <a:rPr lang="en-US" sz="2700" dirty="0" smtClean="0"/>
            </a:br>
            <a:r>
              <a:rPr lang="en-US" sz="2700" dirty="0" smtClean="0"/>
              <a:t>Toxicology Assessment</a:t>
            </a:r>
            <a:endParaRPr lang="en-US" sz="2400" dirty="0" smtClean="0"/>
          </a:p>
        </p:txBody>
      </p:sp>
      <p:pic>
        <p:nvPicPr>
          <p:cNvPr id="3079" name="Picture 5" descr="FDA - U.S. Food and Drug Administration - Center for Veterinary Medicine - Department of Health and Human Services"/>
          <p:cNvPicPr>
            <a:picLocks noChangeAspect="1" noChangeArrowheads="1"/>
          </p:cNvPicPr>
          <p:nvPr/>
        </p:nvPicPr>
        <p:blipFill>
          <a:blip r:embed="rId4">
            <a:extLst>
              <a:ext uri="{28A0092B-C50C-407E-A947-70E740481C1C}">
                <a14:useLocalDpi xmlns:a14="http://schemas.microsoft.com/office/drawing/2010/main" val="0"/>
              </a:ext>
            </a:extLst>
          </a:blip>
          <a:srcRect b="-4999"/>
          <a:stretch>
            <a:fillRect/>
          </a:stretch>
        </p:blipFill>
        <p:spPr bwMode="auto">
          <a:xfrm>
            <a:off x="0" y="0"/>
            <a:ext cx="9144000" cy="91440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8BF04488-B97C-4919-8DFB-7E9D5B993897}" type="slidenum">
              <a:rPr lang="en-US"/>
              <a:pPr>
                <a:defRPr/>
              </a:pPr>
              <a:t>10</a:t>
            </a:fld>
            <a:endParaRPr lang="en-US"/>
          </a:p>
        </p:txBody>
      </p:sp>
      <p:pic>
        <p:nvPicPr>
          <p:cNvPr id="12295" name="Picture 10" descr="Meats and vegtables on barbeque gr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71875"/>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8"/>
          <p:cNvSpPr>
            <a:spLocks noGrp="1" noChangeArrowheads="1"/>
          </p:cNvSpPr>
          <p:nvPr>
            <p:ph type="body" idx="1"/>
          </p:nvPr>
        </p:nvSpPr>
        <p:spPr/>
        <p:txBody>
          <a:bodyPr/>
          <a:lstStyle/>
          <a:p>
            <a:pPr eaLnBrk="1" hangingPunct="1">
              <a:lnSpc>
                <a:spcPct val="80000"/>
              </a:lnSpc>
              <a:buFont typeface="Times New Roman" pitchFamily="18" charset="0"/>
              <a:buNone/>
            </a:pPr>
            <a:r>
              <a:rPr lang="en-US" sz="2400" smtClean="0"/>
              <a:t>Toxicological Endpoints:</a:t>
            </a:r>
          </a:p>
          <a:p>
            <a:pPr eaLnBrk="1" hangingPunct="1">
              <a:lnSpc>
                <a:spcPct val="80000"/>
              </a:lnSpc>
              <a:buFontTx/>
              <a:buChar char="•"/>
            </a:pPr>
            <a:r>
              <a:rPr lang="en-US" sz="2400" smtClean="0"/>
              <a:t>Hepatic toxicity</a:t>
            </a:r>
          </a:p>
          <a:p>
            <a:pPr eaLnBrk="1" hangingPunct="1">
              <a:lnSpc>
                <a:spcPct val="80000"/>
              </a:lnSpc>
              <a:buFontTx/>
              <a:buChar char="•"/>
            </a:pPr>
            <a:r>
              <a:rPr lang="en-US" sz="2400" smtClean="0"/>
              <a:t>Renal/nephrotoxicity</a:t>
            </a:r>
          </a:p>
          <a:p>
            <a:pPr eaLnBrk="1" hangingPunct="1">
              <a:lnSpc>
                <a:spcPct val="80000"/>
              </a:lnSpc>
              <a:buFontTx/>
              <a:buChar char="•"/>
            </a:pPr>
            <a:r>
              <a:rPr lang="en-US" sz="2400" smtClean="0"/>
              <a:t>Reproductive toxicity</a:t>
            </a:r>
          </a:p>
          <a:p>
            <a:pPr eaLnBrk="1" hangingPunct="1">
              <a:lnSpc>
                <a:spcPct val="80000"/>
              </a:lnSpc>
              <a:buFontTx/>
              <a:buChar char="•"/>
            </a:pPr>
            <a:r>
              <a:rPr lang="en-US" sz="2400" smtClean="0"/>
              <a:t>Developmental toxicity</a:t>
            </a:r>
          </a:p>
          <a:p>
            <a:pPr eaLnBrk="1" hangingPunct="1">
              <a:lnSpc>
                <a:spcPct val="80000"/>
              </a:lnSpc>
              <a:buFontTx/>
              <a:buChar char="•"/>
            </a:pPr>
            <a:r>
              <a:rPr lang="en-US" sz="2400" smtClean="0"/>
              <a:t>Neurotoxicity (central or peripheral)</a:t>
            </a:r>
          </a:p>
          <a:p>
            <a:pPr eaLnBrk="1" hangingPunct="1">
              <a:lnSpc>
                <a:spcPct val="80000"/>
              </a:lnSpc>
              <a:buFontTx/>
              <a:buChar char="•"/>
            </a:pPr>
            <a:r>
              <a:rPr lang="en-US" sz="2400" smtClean="0"/>
              <a:t>Respiratory tract toxicity</a:t>
            </a:r>
          </a:p>
          <a:p>
            <a:pPr eaLnBrk="1" hangingPunct="1">
              <a:lnSpc>
                <a:spcPct val="80000"/>
              </a:lnSpc>
              <a:buFontTx/>
              <a:buChar char="•"/>
            </a:pPr>
            <a:r>
              <a:rPr lang="en-US" sz="2400" smtClean="0"/>
              <a:t>Immunotoxicity</a:t>
            </a:r>
          </a:p>
          <a:p>
            <a:pPr eaLnBrk="1" hangingPunct="1">
              <a:lnSpc>
                <a:spcPct val="80000"/>
              </a:lnSpc>
              <a:buFontTx/>
              <a:buChar char="•"/>
            </a:pPr>
            <a:r>
              <a:rPr lang="en-US" sz="2400" smtClean="0"/>
              <a:t>Dermal sensitization</a:t>
            </a:r>
          </a:p>
          <a:p>
            <a:pPr eaLnBrk="1" hangingPunct="1">
              <a:lnSpc>
                <a:spcPct val="80000"/>
              </a:lnSpc>
              <a:buFontTx/>
              <a:buChar char="•"/>
            </a:pPr>
            <a:r>
              <a:rPr lang="en-US" sz="2400" smtClean="0"/>
              <a:t>Dermal irritation</a:t>
            </a:r>
          </a:p>
        </p:txBody>
      </p:sp>
      <p:sp>
        <p:nvSpPr>
          <p:cNvPr id="12293" name="AutoShape 2"/>
          <p:cNvSpPr>
            <a:spLocks noGrp="1" noChangeArrowheads="1"/>
          </p:cNvSpPr>
          <p:nvPr>
            <p:ph type="title"/>
          </p:nvPr>
        </p:nvSpPr>
        <p:spPr/>
        <p:txBody>
          <a:bodyPr/>
          <a:lstStyle/>
          <a:p>
            <a:pPr eaLnBrk="1" hangingPunct="1"/>
            <a:r>
              <a:rPr lang="en-US" smtClean="0"/>
              <a:t>Toxicology Assessment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0933EA11-E5EE-48B9-A991-6BB404DB8A40}" type="slidenum">
              <a:rPr lang="en-US"/>
              <a:pPr>
                <a:defRPr/>
              </a:pPr>
              <a:t>11</a:t>
            </a:fld>
            <a:endParaRPr lang="en-US"/>
          </a:p>
        </p:txBody>
      </p:sp>
      <p:pic>
        <p:nvPicPr>
          <p:cNvPr id="13319" name="Picture 5" descr="Two Strawberry sha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4953000"/>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3"/>
          <p:cNvSpPr>
            <a:spLocks noGrp="1" noChangeArrowheads="1"/>
          </p:cNvSpPr>
          <p:nvPr>
            <p:ph type="body" idx="1"/>
          </p:nvPr>
        </p:nvSpPr>
        <p:spPr/>
        <p:txBody>
          <a:bodyPr/>
          <a:lstStyle/>
          <a:p>
            <a:pPr eaLnBrk="1" hangingPunct="1">
              <a:buFont typeface="Times New Roman" pitchFamily="18" charset="0"/>
              <a:buNone/>
            </a:pPr>
            <a:r>
              <a:rPr lang="en-US" smtClean="0"/>
              <a:t>Safe Level of Exposure</a:t>
            </a:r>
          </a:p>
          <a:p>
            <a:pPr eaLnBrk="1" hangingPunct="1">
              <a:buFont typeface="Times New Roman" pitchFamily="18" charset="0"/>
              <a:buBlip>
                <a:blip r:embed="rId4"/>
              </a:buBlip>
            </a:pPr>
            <a:r>
              <a:rPr lang="en-US" sz="2600" smtClean="0"/>
              <a:t>Determine NOELs (or BMDLs- benchmark dose lower bound) from dose-response curves obtained from toxicology studies</a:t>
            </a:r>
          </a:p>
          <a:p>
            <a:pPr eaLnBrk="1" hangingPunct="1">
              <a:buFont typeface="Times New Roman" pitchFamily="18" charset="0"/>
              <a:buBlip>
                <a:blip r:embed="rId4"/>
              </a:buBlip>
            </a:pPr>
            <a:r>
              <a:rPr lang="en-US" sz="2600" smtClean="0"/>
              <a:t>Determine the uncertainty factors to extrapolate the results from animal studies to humans.</a:t>
            </a:r>
          </a:p>
        </p:txBody>
      </p:sp>
      <p:sp>
        <p:nvSpPr>
          <p:cNvPr id="13317" name="AutoShape 2"/>
          <p:cNvSpPr>
            <a:spLocks noGrp="1" noChangeArrowheads="1"/>
          </p:cNvSpPr>
          <p:nvPr>
            <p:ph type="title"/>
          </p:nvPr>
        </p:nvSpPr>
        <p:spPr/>
        <p:txBody>
          <a:bodyPr/>
          <a:lstStyle/>
          <a:p>
            <a:pPr eaLnBrk="1" hangingPunct="1"/>
            <a:r>
              <a:rPr lang="en-US" smtClean="0"/>
              <a:t>Toxicology Assessment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0DA2962D-8711-4C44-8F12-750B17E32186}" type="slidenum">
              <a:rPr lang="en-US"/>
              <a:pPr>
                <a:defRPr/>
              </a:pPr>
              <a:t>12</a:t>
            </a:fld>
            <a:endParaRPr lang="en-US"/>
          </a:p>
        </p:txBody>
      </p:sp>
      <p:pic>
        <p:nvPicPr>
          <p:cNvPr id="14343" name="Picture 7" descr="Dish of food with shri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720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3"/>
          <p:cNvSpPr>
            <a:spLocks noGrp="1" noChangeArrowheads="1"/>
          </p:cNvSpPr>
          <p:nvPr>
            <p:ph type="body" idx="1"/>
          </p:nvPr>
        </p:nvSpPr>
        <p:spPr/>
        <p:txBody>
          <a:bodyPr/>
          <a:lstStyle/>
          <a:p>
            <a:pPr eaLnBrk="1" hangingPunct="1">
              <a:buFont typeface="Times New Roman" pitchFamily="18" charset="0"/>
              <a:buNone/>
            </a:pPr>
            <a:r>
              <a:rPr lang="en-US" sz="2600" smtClean="0">
                <a:solidFill>
                  <a:srgbClr val="CC3300"/>
                </a:solidFill>
              </a:rPr>
              <a:t>Animal studies</a:t>
            </a:r>
          </a:p>
          <a:p>
            <a:pPr eaLnBrk="1" hangingPunct="1">
              <a:buFont typeface="Times New Roman" pitchFamily="18" charset="0"/>
              <a:buBlip>
                <a:blip r:embed="rId4"/>
              </a:buBlip>
            </a:pPr>
            <a:r>
              <a:rPr lang="en-US" sz="2000" smtClean="0"/>
              <a:t>Systemic toxicity studies (such as clinical signs and symptoms, clinical pathology, histopathology)</a:t>
            </a:r>
          </a:p>
          <a:p>
            <a:pPr eaLnBrk="1" hangingPunct="1">
              <a:buFont typeface="Times New Roman" pitchFamily="18" charset="0"/>
              <a:buBlip>
                <a:blip r:embed="rId4"/>
              </a:buBlip>
            </a:pPr>
            <a:r>
              <a:rPr lang="en-US" sz="2000" smtClean="0"/>
              <a:t>Special functional tests (e.g., reproductive performance, immune system function, neurological tests)</a:t>
            </a:r>
          </a:p>
          <a:p>
            <a:pPr eaLnBrk="1" hangingPunct="1">
              <a:buFont typeface="Times New Roman" pitchFamily="18" charset="0"/>
              <a:buNone/>
            </a:pPr>
            <a:r>
              <a:rPr lang="en-US" sz="2600" smtClean="0">
                <a:solidFill>
                  <a:srgbClr val="CC3300"/>
                </a:solidFill>
              </a:rPr>
              <a:t>Human studies</a:t>
            </a:r>
          </a:p>
          <a:p>
            <a:pPr eaLnBrk="1" hangingPunct="1">
              <a:buFont typeface="Times New Roman" pitchFamily="18" charset="0"/>
              <a:buBlip>
                <a:blip r:embed="rId4"/>
              </a:buBlip>
            </a:pPr>
            <a:r>
              <a:rPr lang="en-US" sz="2000" smtClean="0"/>
              <a:t>Epidemiological studies</a:t>
            </a:r>
          </a:p>
          <a:p>
            <a:pPr eaLnBrk="1" hangingPunct="1">
              <a:buFont typeface="Times New Roman" pitchFamily="18" charset="0"/>
              <a:buBlip>
                <a:blip r:embed="rId4"/>
              </a:buBlip>
            </a:pPr>
            <a:r>
              <a:rPr lang="en-US" sz="2000" smtClean="0"/>
              <a:t>Human clinical studies</a:t>
            </a:r>
          </a:p>
          <a:p>
            <a:pPr eaLnBrk="1" hangingPunct="1">
              <a:buFont typeface="Times New Roman" pitchFamily="18" charset="0"/>
              <a:buBlip>
                <a:blip r:embed="rId4"/>
              </a:buBlip>
            </a:pPr>
            <a:r>
              <a:rPr lang="en-US" sz="2000" smtClean="0"/>
              <a:t>Case reports</a:t>
            </a:r>
          </a:p>
        </p:txBody>
      </p:sp>
      <p:sp>
        <p:nvSpPr>
          <p:cNvPr id="14341" name="AutoShape 2"/>
          <p:cNvSpPr>
            <a:spLocks noGrp="1" noChangeArrowheads="1"/>
          </p:cNvSpPr>
          <p:nvPr>
            <p:ph type="title"/>
          </p:nvPr>
        </p:nvSpPr>
        <p:spPr/>
        <p:txBody>
          <a:bodyPr/>
          <a:lstStyle/>
          <a:p>
            <a:pPr eaLnBrk="1" hangingPunct="1"/>
            <a:r>
              <a:rPr lang="en-US" smtClean="0"/>
              <a:t>How Toxicity Is Assessed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CED3D924-86FF-45C8-BF2B-E2E17E2ECB58}" type="slidenum">
              <a:rPr lang="en-US"/>
              <a:pPr>
                <a:defRPr/>
              </a:pPr>
              <a:t>13</a:t>
            </a:fld>
            <a:endParaRPr lang="en-US"/>
          </a:p>
        </p:txBody>
      </p:sp>
      <p:pic>
        <p:nvPicPr>
          <p:cNvPr id="15367" name="Picture 5" descr="Milk being poured into a glas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25527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p:cNvSpPr>
            <a:spLocks noGrp="1" noChangeArrowheads="1"/>
          </p:cNvSpPr>
          <p:nvPr>
            <p:ph type="body" idx="1"/>
          </p:nvPr>
        </p:nvSpPr>
        <p:spPr/>
        <p:txBody>
          <a:bodyPr/>
          <a:lstStyle/>
          <a:p>
            <a:pPr eaLnBrk="1" hangingPunct="1">
              <a:buFont typeface="Times New Roman" pitchFamily="18" charset="0"/>
              <a:buBlip>
                <a:blip r:embed="rId4"/>
              </a:buBlip>
            </a:pPr>
            <a:r>
              <a:rPr lang="en-US" smtClean="0">
                <a:solidFill>
                  <a:srgbClr val="C0C0C0"/>
                </a:solidFill>
              </a:rPr>
              <a:t>Overview of human food safety evaluation</a:t>
            </a:r>
          </a:p>
          <a:p>
            <a:pPr eaLnBrk="1" hangingPunct="1">
              <a:buFont typeface="Times New Roman" pitchFamily="18" charset="0"/>
              <a:buBlip>
                <a:blip r:embed="rId4"/>
              </a:buBlip>
            </a:pPr>
            <a:r>
              <a:rPr lang="en-US" smtClean="0">
                <a:solidFill>
                  <a:srgbClr val="C0C0C0"/>
                </a:solidFill>
              </a:rPr>
              <a:t>Toxicology assessment principles</a:t>
            </a:r>
          </a:p>
          <a:p>
            <a:pPr eaLnBrk="1" hangingPunct="1">
              <a:buFont typeface="Times New Roman" pitchFamily="18" charset="0"/>
              <a:buBlip>
                <a:blip r:embed="rId4"/>
              </a:buBlip>
            </a:pPr>
            <a:r>
              <a:rPr lang="en-US" smtClean="0"/>
              <a:t>Toxicology assessment of new animal drugs in food animals</a:t>
            </a:r>
          </a:p>
          <a:p>
            <a:pPr eaLnBrk="1" hangingPunct="1">
              <a:buFont typeface="Times New Roman" pitchFamily="18" charset="0"/>
              <a:buBlip>
                <a:blip r:embed="rId4"/>
              </a:buBlip>
            </a:pPr>
            <a:r>
              <a:rPr lang="en-US" smtClean="0">
                <a:solidFill>
                  <a:srgbClr val="C0C0C0"/>
                </a:solidFill>
              </a:rPr>
              <a:t>Examples</a:t>
            </a:r>
          </a:p>
        </p:txBody>
      </p:sp>
      <p:sp>
        <p:nvSpPr>
          <p:cNvPr id="15365" name="AutoShape 2"/>
          <p:cNvSpPr>
            <a:spLocks noGrp="1" noChangeArrowheads="1"/>
          </p:cNvSpPr>
          <p:nvPr>
            <p:ph type="title"/>
          </p:nvPr>
        </p:nvSpPr>
        <p:spPr/>
        <p:txBody>
          <a:bodyPr/>
          <a:lstStyle/>
          <a:p>
            <a:pPr eaLnBrk="1" hangingPunct="1"/>
            <a:r>
              <a:rPr lang="en-US" smtClean="0"/>
              <a:t>Talk Outline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6/14/2012</a:t>
            </a:r>
          </a:p>
        </p:txBody>
      </p:sp>
      <p:sp>
        <p:nvSpPr>
          <p:cNvPr id="7" name="Footer Placeholder 4"/>
          <p:cNvSpPr>
            <a:spLocks noGrp="1"/>
          </p:cNvSpPr>
          <p:nvPr>
            <p:ph type="ftr" sz="quarter" idx="11"/>
          </p:nvPr>
        </p:nvSpPr>
        <p:spPr/>
        <p:txBody>
          <a:bodyPr/>
          <a:lstStyle/>
          <a:p>
            <a:pPr>
              <a:defRPr/>
            </a:pPr>
            <a:r>
              <a:rPr lang="en-US"/>
              <a:t>FDA/CVM</a:t>
            </a:r>
          </a:p>
        </p:txBody>
      </p:sp>
      <p:sp>
        <p:nvSpPr>
          <p:cNvPr id="8" name="Slide Number Placeholder 5"/>
          <p:cNvSpPr>
            <a:spLocks noGrp="1"/>
          </p:cNvSpPr>
          <p:nvPr>
            <p:ph type="sldNum" sz="quarter" idx="12"/>
          </p:nvPr>
        </p:nvSpPr>
        <p:spPr/>
        <p:txBody>
          <a:bodyPr/>
          <a:lstStyle/>
          <a:p>
            <a:pPr>
              <a:defRPr/>
            </a:pPr>
            <a:fld id="{623F4629-B7F8-47C3-98DD-684B7F397FFE}" type="slidenum">
              <a:rPr lang="en-US"/>
              <a:pPr>
                <a:defRPr/>
              </a:pPr>
              <a:t>14</a:t>
            </a:fld>
            <a:endParaRPr lang="en-US"/>
          </a:p>
        </p:txBody>
      </p:sp>
      <p:pic>
        <p:nvPicPr>
          <p:cNvPr id="16392" name="Picture 5" descr="Fired style nuggets with tomatoes and lettu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4958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descr="Risk = Hazard X Exposure"/>
          <p:cNvSpPr>
            <a:spLocks noChangeArrowheads="1"/>
          </p:cNvSpPr>
          <p:nvPr/>
        </p:nvSpPr>
        <p:spPr bwMode="auto">
          <a:xfrm>
            <a:off x="1828800" y="3810000"/>
            <a:ext cx="6324600" cy="608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2400">
                <a:ea typeface="SimSun" pitchFamily="2" charset="-122"/>
              </a:rPr>
              <a:t>    </a:t>
            </a:r>
            <a:r>
              <a:rPr lang="en-US" altLang="zh-CN" sz="3200">
                <a:ea typeface="SimSun" pitchFamily="2" charset="-122"/>
              </a:rPr>
              <a:t>Risk = </a:t>
            </a:r>
            <a:r>
              <a:rPr lang="en-US" altLang="zh-CN" sz="3200">
                <a:solidFill>
                  <a:srgbClr val="990000"/>
                </a:solidFill>
                <a:ea typeface="SimSun" pitchFamily="2" charset="-122"/>
              </a:rPr>
              <a:t>Hazard</a:t>
            </a:r>
            <a:r>
              <a:rPr lang="en-US" altLang="zh-CN" sz="3200">
                <a:ea typeface="SimSun" pitchFamily="2" charset="-122"/>
              </a:rPr>
              <a:t> X </a:t>
            </a:r>
            <a:r>
              <a:rPr lang="en-US" altLang="zh-CN" sz="3200">
                <a:solidFill>
                  <a:schemeClr val="hlink"/>
                </a:solidFill>
                <a:ea typeface="SimSun" pitchFamily="2" charset="-122"/>
              </a:rPr>
              <a:t>Exposure</a:t>
            </a:r>
            <a:endParaRPr lang="en-US" sz="3200">
              <a:solidFill>
                <a:schemeClr val="hlink"/>
              </a:solidFill>
            </a:endParaRPr>
          </a:p>
        </p:txBody>
      </p:sp>
      <p:sp>
        <p:nvSpPr>
          <p:cNvPr id="16390" name="Rectangle 3"/>
          <p:cNvSpPr>
            <a:spLocks noGrp="1" noChangeArrowheads="1"/>
          </p:cNvSpPr>
          <p:nvPr>
            <p:ph type="body" idx="1"/>
          </p:nvPr>
        </p:nvSpPr>
        <p:spPr>
          <a:xfrm>
            <a:off x="685800" y="2590800"/>
            <a:ext cx="8001000" cy="4114800"/>
          </a:xfrm>
        </p:spPr>
        <p:txBody>
          <a:bodyPr/>
          <a:lstStyle/>
          <a:p>
            <a:pPr indent="4763" eaLnBrk="1" hangingPunct="1">
              <a:buSzPct val="90000"/>
              <a:buFont typeface="Times New Roman" pitchFamily="18" charset="0"/>
              <a:buNone/>
            </a:pPr>
            <a:r>
              <a:rPr lang="es-AR" altLang="zh-CN" smtClean="0">
                <a:ea typeface="SimSun" pitchFamily="2" charset="-122"/>
              </a:rPr>
              <a:t>Identify and characterize any potential ad</a:t>
            </a:r>
            <a:r>
              <a:rPr lang="en-US" smtClean="0"/>
              <a:t>verse health effects</a:t>
            </a:r>
          </a:p>
          <a:p>
            <a:pPr indent="4763" eaLnBrk="1" hangingPunct="1">
              <a:buSzPct val="90000"/>
              <a:buFont typeface="Times New Roman" pitchFamily="18" charset="0"/>
              <a:buNone/>
            </a:pPr>
            <a:r>
              <a:rPr lang="en-US" altLang="zh-CN" sz="800" smtClean="0">
                <a:solidFill>
                  <a:schemeClr val="bg1"/>
                </a:solidFill>
                <a:ea typeface="SimSun" pitchFamily="2" charset="-122"/>
              </a:rPr>
              <a:t>Risk = Hazard X Exposure</a:t>
            </a:r>
            <a:endParaRPr lang="en-US" sz="100" smtClean="0">
              <a:solidFill>
                <a:schemeClr val="bg1"/>
              </a:solidFill>
            </a:endParaRPr>
          </a:p>
        </p:txBody>
      </p:sp>
      <p:sp>
        <p:nvSpPr>
          <p:cNvPr id="16389" name="AutoShape 2"/>
          <p:cNvSpPr>
            <a:spLocks noGrp="1" noChangeArrowheads="1"/>
          </p:cNvSpPr>
          <p:nvPr>
            <p:ph type="title"/>
          </p:nvPr>
        </p:nvSpPr>
        <p:spPr/>
        <p:txBody>
          <a:bodyPr/>
          <a:lstStyle/>
          <a:p>
            <a:pPr eaLnBrk="1" hangingPunct="1"/>
            <a:r>
              <a:rPr lang="en-US" smtClean="0"/>
              <a:t>Toxicology Assessment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6/14/2012</a:t>
            </a:r>
          </a:p>
        </p:txBody>
      </p:sp>
      <p:sp>
        <p:nvSpPr>
          <p:cNvPr id="5" name="Footer Placeholder 4"/>
          <p:cNvSpPr>
            <a:spLocks noGrp="1"/>
          </p:cNvSpPr>
          <p:nvPr>
            <p:ph type="ftr" sz="quarter" idx="11"/>
          </p:nvPr>
        </p:nvSpPr>
        <p:spPr/>
        <p:txBody>
          <a:bodyPr/>
          <a:lstStyle/>
          <a:p>
            <a:pPr>
              <a:defRPr/>
            </a:pPr>
            <a:r>
              <a:rPr lang="en-US"/>
              <a:t>FDA/CVM</a:t>
            </a:r>
          </a:p>
        </p:txBody>
      </p:sp>
      <p:sp>
        <p:nvSpPr>
          <p:cNvPr id="6" name="Slide Number Placeholder 5"/>
          <p:cNvSpPr>
            <a:spLocks noGrp="1"/>
          </p:cNvSpPr>
          <p:nvPr>
            <p:ph type="sldNum" sz="quarter" idx="12"/>
          </p:nvPr>
        </p:nvSpPr>
        <p:spPr/>
        <p:txBody>
          <a:bodyPr/>
          <a:lstStyle/>
          <a:p>
            <a:pPr>
              <a:defRPr/>
            </a:pPr>
            <a:fld id="{2D02907E-B882-4FFC-81F4-DE06B73F4916}" type="slidenum">
              <a:rPr lang="en-US"/>
              <a:pPr>
                <a:defRPr/>
              </a:pPr>
              <a:t>15</a:t>
            </a:fld>
            <a:endParaRPr lang="en-US"/>
          </a:p>
        </p:txBody>
      </p:sp>
      <p:sp>
        <p:nvSpPr>
          <p:cNvPr id="17413" name="AutoShape 2"/>
          <p:cNvSpPr>
            <a:spLocks noGrp="1" noChangeArrowheads="1"/>
          </p:cNvSpPr>
          <p:nvPr>
            <p:ph type="title"/>
          </p:nvPr>
        </p:nvSpPr>
        <p:spPr/>
        <p:txBody>
          <a:bodyPr/>
          <a:lstStyle/>
          <a:p>
            <a:pPr eaLnBrk="1" hangingPunct="1"/>
            <a:r>
              <a:rPr lang="en-US" smtClean="0"/>
              <a:t>Toxicology Assessment</a:t>
            </a:r>
          </a:p>
        </p:txBody>
      </p:sp>
      <p:sp>
        <p:nvSpPr>
          <p:cNvPr id="17414" name="Rectangle 3"/>
          <p:cNvSpPr>
            <a:spLocks noGrp="1" noChangeArrowheads="1"/>
          </p:cNvSpPr>
          <p:nvPr>
            <p:ph type="body" idx="1"/>
          </p:nvPr>
        </p:nvSpPr>
        <p:spPr>
          <a:xfrm>
            <a:off x="609600" y="2438400"/>
            <a:ext cx="8001000" cy="4114800"/>
          </a:xfrm>
        </p:spPr>
        <p:txBody>
          <a:bodyPr/>
          <a:lstStyle/>
          <a:p>
            <a:pPr eaLnBrk="1" hangingPunct="1">
              <a:buSzPct val="90000"/>
              <a:buFont typeface="Times New Roman" pitchFamily="18" charset="0"/>
              <a:buNone/>
            </a:pPr>
            <a:r>
              <a:rPr lang="en-US" smtClean="0"/>
              <a:t>The general approach is to </a:t>
            </a:r>
          </a:p>
          <a:p>
            <a:pPr lvl="1" eaLnBrk="1" hangingPunct="1">
              <a:buFontTx/>
              <a:buBlip>
                <a:blip r:embed="rId3"/>
              </a:buBlip>
            </a:pPr>
            <a:r>
              <a:rPr lang="en-US" sz="2600" smtClean="0"/>
              <a:t>Establish a human Acceptable Daily Intake (ADI) level for total drug residues in edible tissues based on toxicology testing</a:t>
            </a:r>
          </a:p>
          <a:p>
            <a:pPr lvl="1" eaLnBrk="1" hangingPunct="1">
              <a:buFontTx/>
              <a:buBlip>
                <a:blip r:embed="rId3"/>
              </a:buBlip>
            </a:pPr>
            <a:r>
              <a:rPr lang="en-US" sz="2600" smtClean="0"/>
              <a:t>Determine if the compound is a carcinogen</a:t>
            </a:r>
          </a:p>
          <a:p>
            <a:pPr lvl="1" eaLnBrk="1" hangingPunct="1">
              <a:buFontTx/>
              <a:buBlip>
                <a:blip r:embed="rId3"/>
              </a:buBlip>
            </a:pPr>
            <a:r>
              <a:rPr lang="en-US" sz="2600" smtClean="0"/>
              <a:t>Calculate the safe concentration value for total residues in each edible tissue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6/14/2012</a:t>
            </a:r>
          </a:p>
        </p:txBody>
      </p:sp>
      <p:sp>
        <p:nvSpPr>
          <p:cNvPr id="5" name="Footer Placeholder 4"/>
          <p:cNvSpPr>
            <a:spLocks noGrp="1"/>
          </p:cNvSpPr>
          <p:nvPr>
            <p:ph type="ftr" sz="quarter" idx="11"/>
          </p:nvPr>
        </p:nvSpPr>
        <p:spPr/>
        <p:txBody>
          <a:bodyPr/>
          <a:lstStyle/>
          <a:p>
            <a:pPr>
              <a:defRPr/>
            </a:pPr>
            <a:r>
              <a:rPr lang="en-US"/>
              <a:t>FDA/CVM</a:t>
            </a:r>
          </a:p>
        </p:txBody>
      </p:sp>
      <p:sp>
        <p:nvSpPr>
          <p:cNvPr id="6" name="Slide Number Placeholder 5"/>
          <p:cNvSpPr>
            <a:spLocks noGrp="1"/>
          </p:cNvSpPr>
          <p:nvPr>
            <p:ph type="sldNum" sz="quarter" idx="12"/>
          </p:nvPr>
        </p:nvSpPr>
        <p:spPr/>
        <p:txBody>
          <a:bodyPr/>
          <a:lstStyle/>
          <a:p>
            <a:pPr>
              <a:defRPr/>
            </a:pPr>
            <a:fld id="{95789E90-C9CC-4690-9208-7D4B60F8522F}" type="slidenum">
              <a:rPr lang="en-US"/>
              <a:pPr>
                <a:defRPr/>
              </a:pPr>
              <a:t>16</a:t>
            </a:fld>
            <a:endParaRPr lang="en-US"/>
          </a:p>
        </p:txBody>
      </p:sp>
      <p:sp>
        <p:nvSpPr>
          <p:cNvPr id="18437" name="AutoShape 2"/>
          <p:cNvSpPr>
            <a:spLocks noGrp="1" noChangeArrowheads="1"/>
          </p:cNvSpPr>
          <p:nvPr>
            <p:ph type="title"/>
          </p:nvPr>
        </p:nvSpPr>
        <p:spPr/>
        <p:txBody>
          <a:bodyPr/>
          <a:lstStyle/>
          <a:p>
            <a:pPr eaLnBrk="1" hangingPunct="1"/>
            <a:r>
              <a:rPr lang="en-US" smtClean="0"/>
              <a:t>Toxicology Testing</a:t>
            </a:r>
          </a:p>
        </p:txBody>
      </p:sp>
      <p:sp>
        <p:nvSpPr>
          <p:cNvPr id="18438" name="Rectangle 3"/>
          <p:cNvSpPr>
            <a:spLocks noGrp="1" noChangeArrowheads="1"/>
          </p:cNvSpPr>
          <p:nvPr>
            <p:ph type="body" idx="1"/>
          </p:nvPr>
        </p:nvSpPr>
        <p:spPr>
          <a:xfrm>
            <a:off x="838200" y="2590800"/>
            <a:ext cx="8001000" cy="3581400"/>
          </a:xfrm>
        </p:spPr>
        <p:txBody>
          <a:bodyPr/>
          <a:lstStyle/>
          <a:p>
            <a:pPr eaLnBrk="1" hangingPunct="1">
              <a:lnSpc>
                <a:spcPct val="90000"/>
              </a:lnSpc>
              <a:buFont typeface="Times New Roman" pitchFamily="18" charset="0"/>
              <a:buBlip>
                <a:blip r:embed="rId3"/>
              </a:buBlip>
            </a:pPr>
            <a:r>
              <a:rPr lang="en-US" smtClean="0"/>
              <a:t>Normally toxicology information is obtained through toxicology testing</a:t>
            </a:r>
          </a:p>
          <a:p>
            <a:pPr eaLnBrk="1" hangingPunct="1">
              <a:lnSpc>
                <a:spcPct val="90000"/>
              </a:lnSpc>
              <a:buFont typeface="Times New Roman" pitchFamily="18" charset="0"/>
              <a:buBlip>
                <a:blip r:embed="rId3"/>
              </a:buBlip>
            </a:pPr>
            <a:r>
              <a:rPr lang="en-US" smtClean="0"/>
              <a:t>All toxicology testing (except </a:t>
            </a:r>
            <a:r>
              <a:rPr lang="en-US" i="1" smtClean="0"/>
              <a:t>in vitro</a:t>
            </a:r>
            <a:r>
              <a:rPr lang="en-US" smtClean="0"/>
              <a:t> genotoxicity studies) is conducted through oral exposure in surrogate laboratory species</a:t>
            </a:r>
          </a:p>
          <a:p>
            <a:pPr eaLnBrk="1" hangingPunct="1">
              <a:lnSpc>
                <a:spcPct val="90000"/>
              </a:lnSpc>
              <a:buFont typeface="Times New Roman" pitchFamily="18" charset="0"/>
              <a:buBlip>
                <a:blip r:embed="rId3"/>
              </a:buBlip>
            </a:pPr>
            <a:r>
              <a:rPr lang="en-US" smtClean="0"/>
              <a:t>Tested substance: parent drug substance, or when needed, its metabolite(s), excipient(s), or formulated drug product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6/14/2012</a:t>
            </a:r>
          </a:p>
        </p:txBody>
      </p:sp>
      <p:sp>
        <p:nvSpPr>
          <p:cNvPr id="7" name="Footer Placeholder 4"/>
          <p:cNvSpPr>
            <a:spLocks noGrp="1"/>
          </p:cNvSpPr>
          <p:nvPr>
            <p:ph type="ftr" sz="quarter" idx="11"/>
          </p:nvPr>
        </p:nvSpPr>
        <p:spPr/>
        <p:txBody>
          <a:bodyPr/>
          <a:lstStyle/>
          <a:p>
            <a:pPr>
              <a:defRPr/>
            </a:pPr>
            <a:r>
              <a:rPr lang="en-US"/>
              <a:t>FDA/CVM</a:t>
            </a:r>
          </a:p>
        </p:txBody>
      </p:sp>
      <p:sp>
        <p:nvSpPr>
          <p:cNvPr id="8" name="Slide Number Placeholder 5"/>
          <p:cNvSpPr>
            <a:spLocks noGrp="1"/>
          </p:cNvSpPr>
          <p:nvPr>
            <p:ph type="sldNum" sz="quarter" idx="12"/>
          </p:nvPr>
        </p:nvSpPr>
        <p:spPr/>
        <p:txBody>
          <a:bodyPr/>
          <a:lstStyle/>
          <a:p>
            <a:pPr>
              <a:defRPr/>
            </a:pPr>
            <a:fld id="{C4260AF4-1FF0-4BE8-B0E1-CBFB064633DE}" type="slidenum">
              <a:rPr lang="en-US"/>
              <a:pPr>
                <a:defRPr/>
              </a:pPr>
              <a:t>17</a:t>
            </a:fld>
            <a:endParaRPr lang="en-US"/>
          </a:p>
        </p:txBody>
      </p:sp>
      <p:pic>
        <p:nvPicPr>
          <p:cNvPr id="19464" name="Picture 6" descr="Dish of whole fish with salad topp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91000"/>
            <a:ext cx="2667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4"/>
          <p:cNvSpPr>
            <a:spLocks noGrp="1" noChangeArrowheads="1"/>
          </p:cNvSpPr>
          <p:nvPr>
            <p:ph type="body" idx="1"/>
          </p:nvPr>
        </p:nvSpPr>
        <p:spPr/>
        <p:txBody>
          <a:bodyPr/>
          <a:lstStyle/>
          <a:p>
            <a:pPr marL="58738" indent="-58738" eaLnBrk="1" hangingPunct="1">
              <a:buFont typeface="Times New Roman" pitchFamily="18" charset="0"/>
              <a:buNone/>
            </a:pPr>
            <a:endParaRPr lang="en-US" u="sng" smtClean="0"/>
          </a:p>
          <a:p>
            <a:pPr marL="58738" indent="-58738" eaLnBrk="1" hangingPunct="1">
              <a:buFont typeface="Times New Roman" pitchFamily="18" charset="0"/>
              <a:buNone/>
            </a:pPr>
            <a:r>
              <a:rPr lang="en-US" u="sng" smtClean="0"/>
              <a:t>VICH Guidance No. 33 (CVM GFI NO. 149) </a:t>
            </a:r>
            <a:r>
              <a:rPr lang="en-US" sz="1600" u="sng" smtClean="0"/>
              <a:t>http://www.vichsec.org/pdf/05_2004/Gl36_st7_F_rev.pdf</a:t>
            </a:r>
            <a:endParaRPr lang="en-US" u="sng" smtClean="0"/>
          </a:p>
        </p:txBody>
      </p:sp>
      <p:pic>
        <p:nvPicPr>
          <p:cNvPr id="19463" name="Picture 5" descr="VIC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914400"/>
            <a:ext cx="1943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3"/>
          <p:cNvSpPr>
            <a:spLocks noGrp="1" noChangeArrowheads="1"/>
          </p:cNvSpPr>
          <p:nvPr>
            <p:ph type="title"/>
          </p:nvPr>
        </p:nvSpPr>
        <p:spPr/>
        <p:txBody>
          <a:bodyPr/>
          <a:lstStyle/>
          <a:p>
            <a:pPr eaLnBrk="1" hangingPunct="1"/>
            <a:r>
              <a:rPr lang="en-US" smtClean="0"/>
              <a:t>Toxicology Testing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6/14/2012</a:t>
            </a:r>
          </a:p>
        </p:txBody>
      </p:sp>
      <p:sp>
        <p:nvSpPr>
          <p:cNvPr id="5" name="Footer Placeholder 4"/>
          <p:cNvSpPr>
            <a:spLocks noGrp="1"/>
          </p:cNvSpPr>
          <p:nvPr>
            <p:ph type="ftr" sz="quarter" idx="11"/>
          </p:nvPr>
        </p:nvSpPr>
        <p:spPr/>
        <p:txBody>
          <a:bodyPr/>
          <a:lstStyle/>
          <a:p>
            <a:pPr>
              <a:defRPr/>
            </a:pPr>
            <a:r>
              <a:rPr lang="en-US"/>
              <a:t>FDA/CVM</a:t>
            </a:r>
          </a:p>
        </p:txBody>
      </p:sp>
      <p:sp>
        <p:nvSpPr>
          <p:cNvPr id="6" name="Slide Number Placeholder 5"/>
          <p:cNvSpPr>
            <a:spLocks noGrp="1"/>
          </p:cNvSpPr>
          <p:nvPr>
            <p:ph type="sldNum" sz="quarter" idx="12"/>
          </p:nvPr>
        </p:nvSpPr>
        <p:spPr/>
        <p:txBody>
          <a:bodyPr/>
          <a:lstStyle/>
          <a:p>
            <a:pPr>
              <a:defRPr/>
            </a:pPr>
            <a:fld id="{91165EAE-5F53-40E7-8CE1-FB9BDE00D33C}" type="slidenum">
              <a:rPr lang="en-US"/>
              <a:pPr>
                <a:defRPr/>
              </a:pPr>
              <a:t>18</a:t>
            </a:fld>
            <a:endParaRPr lang="en-US"/>
          </a:p>
        </p:txBody>
      </p:sp>
      <p:grpSp>
        <p:nvGrpSpPr>
          <p:cNvPr id="20486" name="Group 10" descr="This slide shows a diagram called, &quot;Recommended Testing Approach&quot;.  There are 3 testing approaches: 1)  Basic Toxicology studies with the following examples of two 90 day subchronic, one 1 year chronic, 2 gen reproductive in rats, one or two developmental and a battery of genotox studies;  &#10;2) Additional Toxicology studies with examples of effects on human gut flora, carcinogenicity, immunotoxicity, and neurotoxicity and pharmacological effects&#10;and 3) Special studies  - mode of action&#10;"/>
          <p:cNvGrpSpPr>
            <a:grpSpLocks/>
          </p:cNvGrpSpPr>
          <p:nvPr/>
        </p:nvGrpSpPr>
        <p:grpSpPr bwMode="auto">
          <a:xfrm>
            <a:off x="838200" y="2057400"/>
            <a:ext cx="7848600" cy="4267200"/>
            <a:chOff x="838200" y="2057400"/>
            <a:chExt cx="7848600" cy="4267200"/>
          </a:xfrm>
        </p:grpSpPr>
        <p:cxnSp>
          <p:nvCxnSpPr>
            <p:cNvPr id="20487" name="_s2052"/>
            <p:cNvCxnSpPr>
              <a:cxnSpLocks noChangeShapeType="1"/>
              <a:stCxn id="20499" idx="0"/>
              <a:endCxn id="20496" idx="2"/>
            </p:cNvCxnSpPr>
            <p:nvPr/>
          </p:nvCxnSpPr>
          <p:spPr bwMode="auto">
            <a:xfrm rot="-5400000">
              <a:off x="7239915" y="4960797"/>
              <a:ext cx="544286" cy="254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88" name="_s2053"/>
            <p:cNvCxnSpPr>
              <a:cxnSpLocks noChangeShapeType="1"/>
              <a:stCxn id="20498" idx="0"/>
              <a:endCxn id="20495" idx="2"/>
            </p:cNvCxnSpPr>
            <p:nvPr/>
          </p:nvCxnSpPr>
          <p:spPr bwMode="auto">
            <a:xfrm rot="-5400000">
              <a:off x="4492905" y="4960797"/>
              <a:ext cx="544286" cy="254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89" name="_s2054"/>
            <p:cNvCxnSpPr>
              <a:cxnSpLocks noChangeShapeType="1"/>
              <a:stCxn id="20497" idx="0"/>
              <a:endCxn id="20494" idx="2"/>
            </p:cNvCxnSpPr>
            <p:nvPr/>
          </p:nvCxnSpPr>
          <p:spPr bwMode="auto">
            <a:xfrm rot="-5400000">
              <a:off x="1745895" y="4960797"/>
              <a:ext cx="544286" cy="254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0" name="_s2055"/>
            <p:cNvCxnSpPr>
              <a:cxnSpLocks noChangeShapeType="1"/>
              <a:stCxn id="20496" idx="0"/>
              <a:endCxn id="20493" idx="2"/>
            </p:cNvCxnSpPr>
            <p:nvPr/>
          </p:nvCxnSpPr>
          <p:spPr bwMode="auto">
            <a:xfrm rot="5400000" flipH="1">
              <a:off x="5863862" y="2001066"/>
              <a:ext cx="544286" cy="2747010"/>
            </a:xfrm>
            <a:prstGeom prst="bentConnector3">
              <a:avLst>
                <a:gd name="adj1" fmla="val 2256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491" name="_s2056"/>
            <p:cNvCxnSpPr>
              <a:cxnSpLocks noChangeShapeType="1"/>
              <a:stCxn id="20495" idx="0"/>
              <a:endCxn id="20493" idx="2"/>
            </p:cNvCxnSpPr>
            <p:nvPr/>
          </p:nvCxnSpPr>
          <p:spPr bwMode="auto">
            <a:xfrm rot="-5400000">
              <a:off x="4492905" y="3371483"/>
              <a:ext cx="544286" cy="254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2" name="_s2057"/>
            <p:cNvCxnSpPr>
              <a:cxnSpLocks noChangeShapeType="1"/>
              <a:stCxn id="20494" idx="0"/>
              <a:endCxn id="20493" idx="2"/>
            </p:cNvCxnSpPr>
            <p:nvPr/>
          </p:nvCxnSpPr>
          <p:spPr bwMode="auto">
            <a:xfrm rot="-5400000">
              <a:off x="3116852" y="2001066"/>
              <a:ext cx="544286" cy="2747010"/>
            </a:xfrm>
            <a:prstGeom prst="bentConnector3">
              <a:avLst>
                <a:gd name="adj1" fmla="val 2256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0493" name="_s2058" descr="Toxicology&#10;Testing&#10;"/>
            <p:cNvSpPr>
              <a:spLocks noChangeArrowheads="1"/>
            </p:cNvSpPr>
            <p:nvPr/>
          </p:nvSpPr>
          <p:spPr bwMode="auto">
            <a:xfrm>
              <a:off x="3661657" y="2057400"/>
              <a:ext cx="2201685" cy="1045029"/>
            </a:xfrm>
            <a:prstGeom prst="roundRect">
              <a:avLst>
                <a:gd name="adj" fmla="val 16667"/>
              </a:avLst>
            </a:prstGeom>
            <a:solidFill>
              <a:srgbClr val="66FF33"/>
            </a:solidFill>
            <a:ln w="9525">
              <a:solidFill>
                <a:schemeClr val="tx1"/>
              </a:solidFill>
              <a:round/>
              <a:headEnd/>
              <a:tailEnd/>
            </a:ln>
          </p:spPr>
          <p:txBody>
            <a:bodyPr wrap="none" lIns="0" tIns="0" rIns="0" bIns="0" anchor="ctr"/>
            <a:lstStyle/>
            <a:p>
              <a:pPr algn="ctr"/>
              <a:r>
                <a:rPr lang="en-US" sz="2000"/>
                <a:t>Toxicology</a:t>
              </a:r>
            </a:p>
            <a:p>
              <a:pPr algn="ctr"/>
              <a:r>
                <a:rPr lang="en-US" sz="2000"/>
                <a:t>Testing</a:t>
              </a:r>
            </a:p>
          </p:txBody>
        </p:sp>
        <p:sp>
          <p:nvSpPr>
            <p:cNvPr id="20494" name="_s2059" descr="Basic Toxicology&#10;Studies&#10;"/>
            <p:cNvSpPr>
              <a:spLocks noChangeArrowheads="1"/>
            </p:cNvSpPr>
            <p:nvPr/>
          </p:nvSpPr>
          <p:spPr bwMode="auto">
            <a:xfrm>
              <a:off x="914647" y="3646714"/>
              <a:ext cx="2201685" cy="1045029"/>
            </a:xfrm>
            <a:prstGeom prst="roundRect">
              <a:avLst>
                <a:gd name="adj" fmla="val 16667"/>
              </a:avLst>
            </a:prstGeom>
            <a:solidFill>
              <a:srgbClr val="00FFFF"/>
            </a:solidFill>
            <a:ln w="9525">
              <a:solidFill>
                <a:schemeClr val="tx1"/>
              </a:solidFill>
              <a:round/>
              <a:headEnd/>
              <a:tailEnd/>
            </a:ln>
          </p:spPr>
          <p:txBody>
            <a:bodyPr wrap="none" lIns="0" tIns="0" rIns="0" bIns="0" anchor="ctr"/>
            <a:lstStyle/>
            <a:p>
              <a:pPr algn="ctr"/>
              <a:r>
                <a:rPr lang="en-US" sz="2000"/>
                <a:t>Basic Toxicology</a:t>
              </a:r>
            </a:p>
            <a:p>
              <a:pPr algn="ctr"/>
              <a:r>
                <a:rPr lang="en-US" sz="2000"/>
                <a:t>Studies</a:t>
              </a:r>
            </a:p>
          </p:txBody>
        </p:sp>
        <p:sp>
          <p:nvSpPr>
            <p:cNvPr id="20495" name="_s2060" descr="Additional&#10;Toxicology&#10;Studies&#10;"/>
            <p:cNvSpPr>
              <a:spLocks noChangeArrowheads="1"/>
            </p:cNvSpPr>
            <p:nvPr/>
          </p:nvSpPr>
          <p:spPr bwMode="auto">
            <a:xfrm>
              <a:off x="3661657" y="3646714"/>
              <a:ext cx="2201685" cy="1045029"/>
            </a:xfrm>
            <a:prstGeom prst="roundRect">
              <a:avLst>
                <a:gd name="adj" fmla="val 16667"/>
              </a:avLst>
            </a:prstGeom>
            <a:solidFill>
              <a:srgbClr val="00FFFF"/>
            </a:solidFill>
            <a:ln w="9525">
              <a:solidFill>
                <a:schemeClr val="tx1"/>
              </a:solidFill>
              <a:round/>
              <a:headEnd/>
              <a:tailEnd/>
            </a:ln>
          </p:spPr>
          <p:txBody>
            <a:bodyPr wrap="none" lIns="0" tIns="0" rIns="0" bIns="0" anchor="ctr"/>
            <a:lstStyle/>
            <a:p>
              <a:pPr algn="ctr"/>
              <a:r>
                <a:rPr lang="en-US" sz="2000"/>
                <a:t>Additional</a:t>
              </a:r>
            </a:p>
            <a:p>
              <a:pPr algn="ctr"/>
              <a:r>
                <a:rPr lang="en-US" sz="2000"/>
                <a:t>Toxicology</a:t>
              </a:r>
            </a:p>
            <a:p>
              <a:pPr algn="ctr"/>
              <a:r>
                <a:rPr lang="en-US" sz="2000"/>
                <a:t>Studies</a:t>
              </a:r>
            </a:p>
          </p:txBody>
        </p:sp>
        <p:sp>
          <p:nvSpPr>
            <p:cNvPr id="20496" name="_s2061" descr="Special&#10;Studies&#10;"/>
            <p:cNvSpPr>
              <a:spLocks noChangeArrowheads="1"/>
            </p:cNvSpPr>
            <p:nvPr/>
          </p:nvSpPr>
          <p:spPr bwMode="auto">
            <a:xfrm>
              <a:off x="6408667" y="3646714"/>
              <a:ext cx="2201685" cy="1045029"/>
            </a:xfrm>
            <a:prstGeom prst="roundRect">
              <a:avLst>
                <a:gd name="adj" fmla="val 16667"/>
              </a:avLst>
            </a:prstGeom>
            <a:solidFill>
              <a:srgbClr val="00FFFF"/>
            </a:solidFill>
            <a:ln w="9525">
              <a:solidFill>
                <a:schemeClr val="tx1"/>
              </a:solidFill>
              <a:round/>
              <a:headEnd/>
              <a:tailEnd/>
            </a:ln>
          </p:spPr>
          <p:txBody>
            <a:bodyPr wrap="none" lIns="0" tIns="0" rIns="0" bIns="0" anchor="ctr"/>
            <a:lstStyle/>
            <a:p>
              <a:pPr algn="ctr"/>
              <a:r>
                <a:rPr lang="en-US" sz="2000"/>
                <a:t>Special</a:t>
              </a:r>
            </a:p>
            <a:p>
              <a:pPr algn="ctr"/>
              <a:r>
                <a:rPr lang="en-US" sz="2000"/>
                <a:t>Studies</a:t>
              </a:r>
            </a:p>
          </p:txBody>
        </p:sp>
        <p:sp>
          <p:nvSpPr>
            <p:cNvPr id="20497" name="_s2062" descr="Two 90-day Subchronic&#10;One 1-year Chronic&#10;2-Gen Reproductive in rats&#10;One or 2 Developmental&#10;A battery of Genotox Studies&#10;"/>
            <p:cNvSpPr>
              <a:spLocks noChangeArrowheads="1"/>
            </p:cNvSpPr>
            <p:nvPr/>
          </p:nvSpPr>
          <p:spPr bwMode="auto">
            <a:xfrm>
              <a:off x="838200" y="5236029"/>
              <a:ext cx="2354580" cy="1088571"/>
            </a:xfrm>
            <a:prstGeom prst="roundRect">
              <a:avLst>
                <a:gd name="adj" fmla="val 16667"/>
              </a:avLst>
            </a:prstGeom>
            <a:solidFill>
              <a:srgbClr val="CCFFCC"/>
            </a:solidFill>
            <a:ln w="9525">
              <a:solidFill>
                <a:schemeClr val="tx1"/>
              </a:solidFill>
              <a:round/>
              <a:headEnd/>
              <a:tailEnd/>
            </a:ln>
          </p:spPr>
          <p:txBody>
            <a:bodyPr wrap="none" lIns="0" tIns="0" rIns="0" bIns="0" anchor="ctr"/>
            <a:lstStyle/>
            <a:p>
              <a:r>
                <a:rPr lang="en-US" sz="1200"/>
                <a:t>Two 90-day Subchronic</a:t>
              </a:r>
              <a:br>
                <a:rPr lang="en-US" sz="1200"/>
              </a:br>
              <a:r>
                <a:rPr lang="en-US" sz="1200"/>
                <a:t>One 1-year Chronic</a:t>
              </a:r>
            </a:p>
            <a:p>
              <a:r>
                <a:rPr lang="en-US" sz="1200"/>
                <a:t>2-Gen Reproductive in rats</a:t>
              </a:r>
            </a:p>
            <a:p>
              <a:r>
                <a:rPr lang="en-US" sz="1200"/>
                <a:t>One or 2 Developmental</a:t>
              </a:r>
            </a:p>
            <a:p>
              <a:r>
                <a:rPr lang="en-US" sz="1200"/>
                <a:t>A battery of Genotox Studies</a:t>
              </a:r>
            </a:p>
          </p:txBody>
        </p:sp>
        <p:sp>
          <p:nvSpPr>
            <p:cNvPr id="20498" name="_s2063" descr="&#10;Effects on human gut flora,&#10;Carcinogenicity&#10;Immunotoxicity&#10;Neurotoxicity, pharmaco-&#10;logical effects&#10;&#10;"/>
            <p:cNvSpPr>
              <a:spLocks noChangeArrowheads="1"/>
            </p:cNvSpPr>
            <p:nvPr/>
          </p:nvSpPr>
          <p:spPr bwMode="auto">
            <a:xfrm>
              <a:off x="3585210" y="5236029"/>
              <a:ext cx="2354580" cy="1088571"/>
            </a:xfrm>
            <a:prstGeom prst="roundRect">
              <a:avLst>
                <a:gd name="adj" fmla="val 16667"/>
              </a:avLst>
            </a:prstGeom>
            <a:solidFill>
              <a:srgbClr val="CCFFCC"/>
            </a:solidFill>
            <a:ln w="9525">
              <a:solidFill>
                <a:schemeClr val="tx1"/>
              </a:solidFill>
              <a:round/>
              <a:headEnd/>
              <a:tailEnd/>
            </a:ln>
          </p:spPr>
          <p:txBody>
            <a:bodyPr wrap="none" lIns="0" tIns="0" rIns="0" bIns="0" anchor="ctr"/>
            <a:lstStyle/>
            <a:p>
              <a:endParaRPr lang="en-US" sz="1200"/>
            </a:p>
            <a:p>
              <a:r>
                <a:rPr lang="en-US" sz="1200"/>
                <a:t>Effects on human gut flora,</a:t>
              </a:r>
            </a:p>
            <a:p>
              <a:r>
                <a:rPr lang="en-US" sz="1200"/>
                <a:t>Carcinogenicity</a:t>
              </a:r>
            </a:p>
            <a:p>
              <a:r>
                <a:rPr lang="en-US" sz="1200"/>
                <a:t>Immunotoxicity</a:t>
              </a:r>
            </a:p>
            <a:p>
              <a:r>
                <a:rPr lang="en-US" sz="1200"/>
                <a:t>Neurotoxicity, pharmaco-</a:t>
              </a:r>
            </a:p>
            <a:p>
              <a:r>
                <a:rPr lang="en-US" sz="1200"/>
                <a:t>logical effects</a:t>
              </a:r>
            </a:p>
            <a:p>
              <a:endParaRPr lang="en-US" sz="1200"/>
            </a:p>
          </p:txBody>
        </p:sp>
        <p:sp>
          <p:nvSpPr>
            <p:cNvPr id="20499" name="_s2064" descr="Mode of action&#10;"/>
            <p:cNvSpPr>
              <a:spLocks noChangeArrowheads="1"/>
            </p:cNvSpPr>
            <p:nvPr/>
          </p:nvSpPr>
          <p:spPr bwMode="auto">
            <a:xfrm>
              <a:off x="6332220" y="5236029"/>
              <a:ext cx="2354580" cy="1088571"/>
            </a:xfrm>
            <a:prstGeom prst="roundRect">
              <a:avLst>
                <a:gd name="adj" fmla="val 16667"/>
              </a:avLst>
            </a:prstGeom>
            <a:solidFill>
              <a:srgbClr val="CCFFCC"/>
            </a:solidFill>
            <a:ln w="9525">
              <a:solidFill>
                <a:schemeClr val="tx1"/>
              </a:solidFill>
              <a:round/>
              <a:headEnd/>
              <a:tailEnd/>
            </a:ln>
          </p:spPr>
          <p:txBody>
            <a:bodyPr wrap="none" lIns="0" tIns="0" rIns="0" bIns="0" anchor="ctr"/>
            <a:lstStyle/>
            <a:p>
              <a:pPr algn="ctr"/>
              <a:r>
                <a:rPr lang="en-US" sz="1300"/>
                <a:t>Mode of action</a:t>
              </a:r>
            </a:p>
          </p:txBody>
        </p:sp>
      </p:grpSp>
      <p:sp>
        <p:nvSpPr>
          <p:cNvPr id="20485" name="AutoShape 2"/>
          <p:cNvSpPr>
            <a:spLocks noGrp="1" noChangeArrowheads="1"/>
          </p:cNvSpPr>
          <p:nvPr>
            <p:ph type="title"/>
          </p:nvPr>
        </p:nvSpPr>
        <p:spPr>
          <a:xfrm>
            <a:off x="914400" y="914400"/>
            <a:ext cx="7907338" cy="823913"/>
          </a:xfrm>
        </p:spPr>
        <p:txBody>
          <a:bodyPr/>
          <a:lstStyle/>
          <a:p>
            <a:pPr eaLnBrk="1" hangingPunct="1"/>
            <a:r>
              <a:rPr lang="en-US" smtClean="0"/>
              <a:t>Recommended Testing Approach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2"/>
          <p:cNvSpPr>
            <a:spLocks noGrp="1"/>
          </p:cNvSpPr>
          <p:nvPr>
            <p:ph type="dt" sz="quarter" idx="10"/>
          </p:nvPr>
        </p:nvSpPr>
        <p:spPr/>
        <p:txBody>
          <a:bodyPr/>
          <a:lstStyle/>
          <a:p>
            <a:pPr>
              <a:defRPr/>
            </a:pPr>
            <a:r>
              <a:rPr lang="en-US" dirty="0"/>
              <a:t>6/14/2012</a:t>
            </a:r>
          </a:p>
        </p:txBody>
      </p:sp>
      <p:sp>
        <p:nvSpPr>
          <p:cNvPr id="46" name="Footer Placeholder 3"/>
          <p:cNvSpPr>
            <a:spLocks noGrp="1"/>
          </p:cNvSpPr>
          <p:nvPr>
            <p:ph type="ftr" sz="quarter" idx="11"/>
          </p:nvPr>
        </p:nvSpPr>
        <p:spPr/>
        <p:txBody>
          <a:bodyPr/>
          <a:lstStyle/>
          <a:p>
            <a:pPr>
              <a:defRPr/>
            </a:pPr>
            <a:r>
              <a:rPr lang="en-US"/>
              <a:t>FDA/CVM</a:t>
            </a:r>
          </a:p>
        </p:txBody>
      </p:sp>
      <p:sp>
        <p:nvSpPr>
          <p:cNvPr id="47" name="Slide Number Placeholder 4" descr="The table consists of three columns and presents teh VICH GL#, the corresponding CVM GFI# and the respective subject."/>
          <p:cNvSpPr>
            <a:spLocks noGrp="1"/>
          </p:cNvSpPr>
          <p:nvPr>
            <p:ph type="sldNum" sz="quarter" idx="12"/>
          </p:nvPr>
        </p:nvSpPr>
        <p:spPr/>
        <p:txBody>
          <a:bodyPr/>
          <a:lstStyle/>
          <a:p>
            <a:pPr>
              <a:defRPr/>
            </a:pPr>
            <a:fld id="{57EF1A62-BAEE-4F3E-9D3F-3732ED579F0D}" type="slidenum">
              <a:rPr lang="en-US"/>
              <a:pPr>
                <a:defRPr/>
              </a:pPr>
              <a:t>19</a:t>
            </a:fld>
            <a:endParaRPr lang="en-US" dirty="0"/>
          </a:p>
        </p:txBody>
      </p:sp>
      <p:sp>
        <p:nvSpPr>
          <p:cNvPr id="21509" name="AutoShape 2"/>
          <p:cNvSpPr>
            <a:spLocks noGrp="1" noChangeArrowheads="1"/>
          </p:cNvSpPr>
          <p:nvPr>
            <p:ph type="title"/>
          </p:nvPr>
        </p:nvSpPr>
        <p:spPr/>
        <p:txBody>
          <a:bodyPr/>
          <a:lstStyle/>
          <a:p>
            <a:pPr algn="ctr" eaLnBrk="1" hangingPunct="1"/>
            <a:r>
              <a:rPr lang="en-US" sz="2400" smtClean="0"/>
              <a:t>VICH Safety Guidelines Implemented as FDA/CVM Guidance for Industry (GFI)</a:t>
            </a:r>
          </a:p>
        </p:txBody>
      </p:sp>
      <p:graphicFrame>
        <p:nvGraphicFramePr>
          <p:cNvPr id="349187" name="Group 3" descr="This slide shows a table that is titled “VICH Safety Guidelines Implemented as FDA?CVM Guidance for Industry (GFR).  The table consists of 3 columns and 8 rows. Reading across the 3 columns of the 8 rows:&#10;&#10;Row one  : Vich GL# , CVM GFI#, Subject.&#10;Row two GL33, GFI 149, General Approach to testing&#10;Row three GL 31, GFI 147, Repeat-Dose 990 day) Toxicity testing&#10;Row four GL37, GFI 160, Repeat dose (chronic) toxicity testing&#10;Row five GL22, GFI 115, Reproductive Toxicity testing&#10;Row 6 GL32, GFI148, developmental toxicity testing&#10;Row 7, GL23, GFI116, genotoxicity testing&#10;Row 8 GL28, GFI 141, Carcinogenicity testing"/>
          <p:cNvGraphicFramePr>
            <a:graphicFrameLocks noGrp="1"/>
          </p:cNvGraphicFramePr>
          <p:nvPr>
            <p:ph idx="4294967295"/>
            <p:extLst>
              <p:ext uri="{D42A27DB-BD31-4B8C-83A1-F6EECF244321}">
                <p14:modId xmlns:p14="http://schemas.microsoft.com/office/powerpoint/2010/main" val="1031668849"/>
              </p:ext>
            </p:extLst>
          </p:nvPr>
        </p:nvGraphicFramePr>
        <p:xfrm>
          <a:off x="838200" y="2362200"/>
          <a:ext cx="8153400" cy="3962401"/>
        </p:xfrm>
        <a:graphic>
          <a:graphicData uri="http://schemas.openxmlformats.org/drawingml/2006/table">
            <a:tbl>
              <a:tblPr firstRow="1"/>
              <a:tblGrid>
                <a:gridCol w="1905000"/>
                <a:gridCol w="1981200"/>
                <a:gridCol w="4267200"/>
              </a:tblGrid>
              <a:tr h="4667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dirty="0" smtClean="0">
                          <a:ln>
                            <a:noFill/>
                          </a:ln>
                          <a:solidFill>
                            <a:srgbClr val="0000CC"/>
                          </a:solidFill>
                          <a:effectLst/>
                          <a:latin typeface="Arial" charset="0"/>
                          <a:cs typeface="Arial" charset="0"/>
                        </a:rPr>
                        <a:t>VICH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dirty="0" smtClean="0">
                          <a:ln>
                            <a:noFill/>
                          </a:ln>
                          <a:solidFill>
                            <a:srgbClr val="0000CC"/>
                          </a:solidFill>
                          <a:effectLst/>
                          <a:latin typeface="Arial" charset="0"/>
                          <a:cs typeface="Arial" charset="0"/>
                        </a:rPr>
                        <a:t>CVM GFI#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dirty="0" smtClean="0">
                          <a:ln>
                            <a:noFill/>
                          </a:ln>
                          <a:solidFill>
                            <a:srgbClr val="0000CC"/>
                          </a:solidFill>
                          <a:effectLst/>
                          <a:latin typeface="Arial" charset="0"/>
                          <a:cs typeface="Arial" charset="0"/>
                        </a:rPr>
                        <a:t>Subject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dirty="0" smtClean="0">
                          <a:ln>
                            <a:noFill/>
                          </a:ln>
                          <a:solidFill>
                            <a:schemeClr val="tx1"/>
                          </a:solidFill>
                          <a:effectLst/>
                          <a:latin typeface="Arial" charset="0"/>
                          <a:cs typeface="Arial" charset="0"/>
                        </a:rPr>
                        <a:t>GL33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GFI 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600" b="1" i="0" u="none" strike="noStrike" cap="none" normalizeH="0" baseline="0" smtClean="0">
                          <a:ln>
                            <a:noFill/>
                          </a:ln>
                          <a:solidFill>
                            <a:schemeClr val="tx1"/>
                          </a:solidFill>
                          <a:effectLst/>
                          <a:latin typeface="Arial" charset="0"/>
                          <a:cs typeface="Arial" charset="0"/>
                        </a:rPr>
                        <a:t>General Approach to Testing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dirty="0" smtClean="0">
                          <a:ln>
                            <a:noFill/>
                          </a:ln>
                          <a:solidFill>
                            <a:schemeClr val="tx1"/>
                          </a:solidFill>
                          <a:effectLst/>
                          <a:latin typeface="Arial" charset="0"/>
                          <a:cs typeface="Arial" charset="0"/>
                        </a:rPr>
                        <a:t>GL31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dirty="0" smtClean="0">
                          <a:ln>
                            <a:noFill/>
                          </a:ln>
                          <a:solidFill>
                            <a:schemeClr val="tx1"/>
                          </a:solidFill>
                          <a:effectLst/>
                          <a:latin typeface="Arial" charset="0"/>
                          <a:cs typeface="Arial" charset="0"/>
                        </a:rPr>
                        <a:t>GFI 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600" b="1" i="0" u="none" strike="noStrike" cap="none" normalizeH="0" baseline="0" smtClean="0">
                          <a:ln>
                            <a:noFill/>
                          </a:ln>
                          <a:solidFill>
                            <a:schemeClr val="tx1"/>
                          </a:solidFill>
                          <a:effectLst/>
                          <a:latin typeface="Arial" charset="0"/>
                          <a:cs typeface="Arial" charset="0"/>
                        </a:rPr>
                        <a:t>Repeat-Dose (90-day) Toxicity Testing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GL37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GFI 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600" b="1" i="0" u="none" strike="noStrike" cap="none" normalizeH="0" baseline="0" smtClean="0">
                          <a:ln>
                            <a:noFill/>
                          </a:ln>
                          <a:solidFill>
                            <a:schemeClr val="tx1"/>
                          </a:solidFill>
                          <a:effectLst/>
                          <a:latin typeface="Arial" charset="0"/>
                          <a:cs typeface="Arial" charset="0"/>
                        </a:rPr>
                        <a:t>Repeat-Dose (Chronic) Toxicity Testing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dirty="0" smtClean="0">
                          <a:ln>
                            <a:noFill/>
                          </a:ln>
                          <a:solidFill>
                            <a:schemeClr val="tx1"/>
                          </a:solidFill>
                          <a:effectLst/>
                          <a:latin typeface="Arial" charset="0"/>
                          <a:cs typeface="Arial" charset="0"/>
                        </a:rPr>
                        <a:t>GL22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GFI 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600" b="1" i="0" u="none" strike="noStrike" cap="none" normalizeH="0" baseline="0" smtClean="0">
                          <a:ln>
                            <a:noFill/>
                          </a:ln>
                          <a:solidFill>
                            <a:schemeClr val="tx1"/>
                          </a:solidFill>
                          <a:effectLst/>
                          <a:latin typeface="Arial" charset="0"/>
                          <a:cs typeface="Arial" charset="0"/>
                        </a:rPr>
                        <a:t>Reproductive Toxicity Testing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GL32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GFI 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600" b="1" i="0" u="none" strike="noStrike" cap="none" normalizeH="0" baseline="0" dirty="0" smtClean="0">
                          <a:ln>
                            <a:noFill/>
                          </a:ln>
                          <a:solidFill>
                            <a:schemeClr val="tx1"/>
                          </a:solidFill>
                          <a:effectLst/>
                          <a:latin typeface="Arial" charset="0"/>
                          <a:cs typeface="Arial" charset="0"/>
                        </a:rPr>
                        <a:t>Developmental Toxicity Testing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GL23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GFI 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CC00"/>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Genotoxicity Testing</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GL28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GFI 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600" b="1" i="0" u="none" strike="noStrike" cap="none" normalizeH="0" baseline="0" dirty="0" smtClean="0">
                          <a:ln>
                            <a:noFill/>
                          </a:ln>
                          <a:solidFill>
                            <a:schemeClr val="tx1"/>
                          </a:solidFill>
                          <a:effectLst/>
                          <a:latin typeface="Arial" charset="0"/>
                          <a:cs typeface="Arial" charset="0"/>
                        </a:rPr>
                        <a:t>Carcinogenicity Testing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40E65849-88CC-4720-961B-0E69C402BE22}" type="slidenum">
              <a:rPr lang="en-US"/>
              <a:pPr>
                <a:defRPr/>
              </a:pPr>
              <a:t>2</a:t>
            </a:fld>
            <a:endParaRPr lang="en-US"/>
          </a:p>
        </p:txBody>
      </p:sp>
      <p:pic>
        <p:nvPicPr>
          <p:cNvPr id="4103" name="Picture 8" descr="Food with flo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8682">
            <a:off x="6203950" y="4029075"/>
            <a:ext cx="25527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3"/>
          <p:cNvSpPr>
            <a:spLocks noGrp="1" noChangeArrowheads="1"/>
          </p:cNvSpPr>
          <p:nvPr>
            <p:ph type="body" idx="1"/>
          </p:nvPr>
        </p:nvSpPr>
        <p:spPr/>
        <p:txBody>
          <a:bodyPr/>
          <a:lstStyle/>
          <a:p>
            <a:pPr eaLnBrk="1" hangingPunct="1">
              <a:buFont typeface="Times New Roman" pitchFamily="18" charset="0"/>
              <a:buBlip>
                <a:blip r:embed="rId4"/>
              </a:buBlip>
            </a:pPr>
            <a:r>
              <a:rPr lang="en-US" smtClean="0"/>
              <a:t>Overview of human food safety evaluation</a:t>
            </a:r>
          </a:p>
          <a:p>
            <a:pPr eaLnBrk="1" hangingPunct="1">
              <a:buFont typeface="Times New Roman" pitchFamily="18" charset="0"/>
              <a:buBlip>
                <a:blip r:embed="rId4"/>
              </a:buBlip>
            </a:pPr>
            <a:r>
              <a:rPr lang="en-US" smtClean="0"/>
              <a:t>Toxicology assessment principles</a:t>
            </a:r>
          </a:p>
          <a:p>
            <a:pPr eaLnBrk="1" hangingPunct="1">
              <a:buFont typeface="Times New Roman" pitchFamily="18" charset="0"/>
              <a:buBlip>
                <a:blip r:embed="rId4"/>
              </a:buBlip>
            </a:pPr>
            <a:r>
              <a:rPr lang="en-US" smtClean="0"/>
              <a:t>Toxicology assessment of animal drugs in food animals</a:t>
            </a:r>
          </a:p>
          <a:p>
            <a:pPr eaLnBrk="1" hangingPunct="1">
              <a:buFont typeface="Times New Roman" pitchFamily="18" charset="0"/>
              <a:buBlip>
                <a:blip r:embed="rId4"/>
              </a:buBlip>
            </a:pPr>
            <a:r>
              <a:rPr lang="en-US" smtClean="0"/>
              <a:t>Examples</a:t>
            </a:r>
          </a:p>
        </p:txBody>
      </p:sp>
      <p:sp>
        <p:nvSpPr>
          <p:cNvPr id="4101" name="AutoShape 2"/>
          <p:cNvSpPr>
            <a:spLocks noGrp="1" noChangeArrowheads="1"/>
          </p:cNvSpPr>
          <p:nvPr>
            <p:ph type="title"/>
          </p:nvPr>
        </p:nvSpPr>
        <p:spPr/>
        <p:txBody>
          <a:bodyPr/>
          <a:lstStyle/>
          <a:p>
            <a:pPr eaLnBrk="1" hangingPunct="1"/>
            <a:r>
              <a:rPr lang="en-US" smtClean="0"/>
              <a:t>Talk 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6/14/2012</a:t>
            </a:r>
          </a:p>
        </p:txBody>
      </p:sp>
      <p:sp>
        <p:nvSpPr>
          <p:cNvPr id="5" name="Footer Placeholder 4"/>
          <p:cNvSpPr>
            <a:spLocks noGrp="1"/>
          </p:cNvSpPr>
          <p:nvPr>
            <p:ph type="ftr" sz="quarter" idx="11"/>
          </p:nvPr>
        </p:nvSpPr>
        <p:spPr/>
        <p:txBody>
          <a:bodyPr/>
          <a:lstStyle/>
          <a:p>
            <a:pPr>
              <a:defRPr/>
            </a:pPr>
            <a:r>
              <a:rPr lang="en-US"/>
              <a:t>FDA/CVM</a:t>
            </a:r>
          </a:p>
        </p:txBody>
      </p:sp>
      <p:sp>
        <p:nvSpPr>
          <p:cNvPr id="6" name="Slide Number Placeholder 5"/>
          <p:cNvSpPr>
            <a:spLocks noGrp="1"/>
          </p:cNvSpPr>
          <p:nvPr>
            <p:ph type="sldNum" sz="quarter" idx="12"/>
          </p:nvPr>
        </p:nvSpPr>
        <p:spPr/>
        <p:txBody>
          <a:bodyPr/>
          <a:lstStyle/>
          <a:p>
            <a:pPr>
              <a:defRPr/>
            </a:pPr>
            <a:fld id="{AFED5F1A-B686-46BE-9627-93EC9A5FFE34}" type="slidenum">
              <a:rPr lang="en-US"/>
              <a:pPr>
                <a:defRPr/>
              </a:pPr>
              <a:t>20</a:t>
            </a:fld>
            <a:endParaRPr lang="en-US"/>
          </a:p>
        </p:txBody>
      </p:sp>
      <p:sp>
        <p:nvSpPr>
          <p:cNvPr id="22533" name="AutoShape 2"/>
          <p:cNvSpPr>
            <a:spLocks noGrp="1" noChangeArrowheads="1"/>
          </p:cNvSpPr>
          <p:nvPr>
            <p:ph type="title"/>
          </p:nvPr>
        </p:nvSpPr>
        <p:spPr>
          <a:xfrm>
            <a:off x="609600" y="762000"/>
            <a:ext cx="8305800" cy="1143000"/>
          </a:xfrm>
        </p:spPr>
        <p:txBody>
          <a:bodyPr/>
          <a:lstStyle/>
          <a:p>
            <a:pPr eaLnBrk="1" hangingPunct="1"/>
            <a:r>
              <a:rPr lang="en-US" sz="3000" smtClean="0"/>
              <a:t>NOEL for Toxicological ADI Determination</a:t>
            </a:r>
          </a:p>
        </p:txBody>
      </p:sp>
      <p:sp>
        <p:nvSpPr>
          <p:cNvPr id="22534" name="Rectangle 3"/>
          <p:cNvSpPr>
            <a:spLocks noGrp="1" noChangeArrowheads="1"/>
          </p:cNvSpPr>
          <p:nvPr>
            <p:ph type="body" idx="1"/>
          </p:nvPr>
        </p:nvSpPr>
        <p:spPr/>
        <p:txBody>
          <a:bodyPr/>
          <a:lstStyle/>
          <a:p>
            <a:pPr eaLnBrk="1" hangingPunct="1">
              <a:buSzPct val="90000"/>
              <a:buFont typeface="Wingdings" pitchFamily="2" charset="2"/>
              <a:buBlip>
                <a:blip r:embed="rId3"/>
              </a:buBlip>
            </a:pPr>
            <a:r>
              <a:rPr lang="en-US" smtClean="0"/>
              <a:t>No-observed-effect-level or NOEL:  The highest dose level of a drug tested that produces no observable effects</a:t>
            </a:r>
          </a:p>
          <a:p>
            <a:pPr eaLnBrk="1" hangingPunct="1">
              <a:buSzPct val="90000"/>
              <a:buFont typeface="Wingdings" pitchFamily="2" charset="2"/>
              <a:buBlip>
                <a:blip r:embed="rId3"/>
              </a:buBlip>
            </a:pPr>
            <a:r>
              <a:rPr lang="en-US" smtClean="0"/>
              <a:t>Obtained from the oral toxicology studies</a:t>
            </a:r>
          </a:p>
          <a:p>
            <a:pPr eaLnBrk="1" hangingPunct="1">
              <a:buSzPct val="90000"/>
              <a:buFont typeface="Wingdings" pitchFamily="2" charset="2"/>
              <a:buBlip>
                <a:blip r:embed="rId3"/>
              </a:buBlip>
            </a:pPr>
            <a:r>
              <a:rPr lang="en-US" smtClean="0"/>
              <a:t>Selected from the study with the most appropriate endpoint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a:t>6/14/2012</a:t>
            </a:r>
          </a:p>
        </p:txBody>
      </p:sp>
      <p:sp>
        <p:nvSpPr>
          <p:cNvPr id="9" name="Footer Placeholder 4"/>
          <p:cNvSpPr>
            <a:spLocks noGrp="1"/>
          </p:cNvSpPr>
          <p:nvPr>
            <p:ph type="ftr" sz="quarter" idx="11"/>
          </p:nvPr>
        </p:nvSpPr>
        <p:spPr/>
        <p:txBody>
          <a:bodyPr/>
          <a:lstStyle/>
          <a:p>
            <a:pPr>
              <a:defRPr/>
            </a:pPr>
            <a:r>
              <a:rPr lang="en-US"/>
              <a:t>FDA/CVM</a:t>
            </a:r>
          </a:p>
        </p:txBody>
      </p:sp>
      <p:sp>
        <p:nvSpPr>
          <p:cNvPr id="10" name="Slide Number Placeholder 5"/>
          <p:cNvSpPr>
            <a:spLocks noGrp="1"/>
          </p:cNvSpPr>
          <p:nvPr>
            <p:ph type="sldNum" sz="quarter" idx="12"/>
          </p:nvPr>
        </p:nvSpPr>
        <p:spPr/>
        <p:txBody>
          <a:bodyPr/>
          <a:lstStyle/>
          <a:p>
            <a:pPr>
              <a:defRPr/>
            </a:pPr>
            <a:fld id="{2CAA18D7-FF4B-4814-8EC1-122CFDFC61EA}" type="slidenum">
              <a:rPr lang="en-US"/>
              <a:pPr>
                <a:defRPr/>
              </a:pPr>
              <a:t>21</a:t>
            </a:fld>
            <a:endParaRPr lang="en-US"/>
          </a:p>
        </p:txBody>
      </p:sp>
      <p:sp>
        <p:nvSpPr>
          <p:cNvPr id="23558" name="Rectangle 3"/>
          <p:cNvSpPr>
            <a:spLocks noGrp="1" noChangeArrowheads="1"/>
          </p:cNvSpPr>
          <p:nvPr>
            <p:ph type="body" idx="1"/>
          </p:nvPr>
        </p:nvSpPr>
        <p:spPr>
          <a:xfrm>
            <a:off x="838200" y="3429000"/>
            <a:ext cx="8001000" cy="3733800"/>
          </a:xfrm>
        </p:spPr>
        <p:txBody>
          <a:bodyPr/>
          <a:lstStyle/>
          <a:p>
            <a:pPr eaLnBrk="1" hangingPunct="1">
              <a:lnSpc>
                <a:spcPct val="90000"/>
              </a:lnSpc>
              <a:buFont typeface="Times New Roman" pitchFamily="18" charset="0"/>
              <a:buNone/>
            </a:pPr>
            <a:r>
              <a:rPr lang="en-US" sz="100" smtClean="0">
                <a:solidFill>
                  <a:schemeClr val="bg1"/>
                </a:solidFill>
              </a:rPr>
              <a:t>Toxicological ADI= NOEL/ Safety Factor</a:t>
            </a:r>
          </a:p>
          <a:p>
            <a:pPr eaLnBrk="1" hangingPunct="1">
              <a:lnSpc>
                <a:spcPct val="90000"/>
              </a:lnSpc>
              <a:buClr>
                <a:srgbClr val="333399"/>
              </a:buClr>
              <a:buSzPct val="90000"/>
              <a:buFont typeface="Wingdings" pitchFamily="2" charset="2"/>
              <a:buChar char="n"/>
            </a:pPr>
            <a:r>
              <a:rPr lang="en-US" sz="2400" smtClean="0"/>
              <a:t>Safety factor is determined by the type of the study, species examined and toxicity endpoint (usually 100 to 1000-fold).</a:t>
            </a:r>
          </a:p>
          <a:p>
            <a:pPr eaLnBrk="1" hangingPunct="1">
              <a:lnSpc>
                <a:spcPct val="90000"/>
              </a:lnSpc>
              <a:buClr>
                <a:srgbClr val="333399"/>
              </a:buClr>
              <a:buSzPct val="90000"/>
              <a:buFont typeface="Wingdings" pitchFamily="2" charset="2"/>
              <a:buChar char="n"/>
            </a:pPr>
            <a:r>
              <a:rPr lang="en-US" sz="2400" smtClean="0"/>
              <a:t>The Benchmark Dose Lower Bound (BMDL) approach may also be used.</a:t>
            </a:r>
          </a:p>
          <a:p>
            <a:pPr eaLnBrk="1" hangingPunct="1">
              <a:lnSpc>
                <a:spcPct val="90000"/>
              </a:lnSpc>
              <a:buClr>
                <a:srgbClr val="333399"/>
              </a:buClr>
              <a:buSzPct val="90000"/>
              <a:buFont typeface="Wingdings" pitchFamily="2" charset="2"/>
              <a:buChar char="n"/>
            </a:pPr>
            <a:r>
              <a:rPr lang="en-US" sz="2400" smtClean="0"/>
              <a:t>Example: NOEL = 0.125 mg/kg bw/day</a:t>
            </a:r>
          </a:p>
          <a:p>
            <a:pPr eaLnBrk="1" hangingPunct="1">
              <a:lnSpc>
                <a:spcPct val="90000"/>
              </a:lnSpc>
              <a:buClr>
                <a:srgbClr val="333399"/>
              </a:buClr>
              <a:buSzPct val="90000"/>
              <a:buFont typeface="Wingdings" pitchFamily="2" charset="2"/>
              <a:buNone/>
            </a:pPr>
            <a:r>
              <a:rPr lang="en-US" sz="2400" smtClean="0"/>
              <a:t>    toxicological ADI = 0.125/100 = 0.00125 mg/kg bw/day</a:t>
            </a:r>
          </a:p>
          <a:p>
            <a:pPr eaLnBrk="1" hangingPunct="1">
              <a:lnSpc>
                <a:spcPct val="90000"/>
              </a:lnSpc>
              <a:buClr>
                <a:srgbClr val="333399"/>
              </a:buClr>
              <a:buSzPct val="90000"/>
              <a:buFont typeface="Wingdings" pitchFamily="2" charset="2"/>
              <a:buNone/>
            </a:pPr>
            <a:r>
              <a:rPr lang="en-US" sz="2400" smtClean="0"/>
              <a:t>		= 1.25 µg/kg bw/day</a:t>
            </a:r>
          </a:p>
        </p:txBody>
      </p:sp>
      <p:grpSp>
        <p:nvGrpSpPr>
          <p:cNvPr id="23559" name="Group 1" descr="Toxicological ADI= NOEL/ Safety Factor"/>
          <p:cNvGrpSpPr>
            <a:grpSpLocks/>
          </p:cNvGrpSpPr>
          <p:nvPr/>
        </p:nvGrpSpPr>
        <p:grpSpPr bwMode="auto">
          <a:xfrm>
            <a:off x="1066800" y="2438400"/>
            <a:ext cx="7315200" cy="914400"/>
            <a:chOff x="1066800" y="2438400"/>
            <a:chExt cx="7315200" cy="914400"/>
          </a:xfrm>
        </p:grpSpPr>
        <p:grpSp>
          <p:nvGrpSpPr>
            <p:cNvPr id="23560" name="Group 4"/>
            <p:cNvGrpSpPr>
              <a:grpSpLocks/>
            </p:cNvGrpSpPr>
            <p:nvPr/>
          </p:nvGrpSpPr>
          <p:grpSpPr bwMode="auto">
            <a:xfrm>
              <a:off x="1066800" y="2438400"/>
              <a:ext cx="7315200" cy="914400"/>
              <a:chOff x="624" y="1056"/>
              <a:chExt cx="2064" cy="576"/>
            </a:xfrm>
          </p:grpSpPr>
          <p:sp>
            <p:nvSpPr>
              <p:cNvPr id="23562" name="Rectangle 5"/>
              <p:cNvSpPr>
                <a:spLocks noChangeArrowheads="1"/>
              </p:cNvSpPr>
              <p:nvPr/>
            </p:nvSpPr>
            <p:spPr bwMode="auto">
              <a:xfrm>
                <a:off x="624" y="1056"/>
                <a:ext cx="2064" cy="576"/>
              </a:xfrm>
              <a:prstGeom prst="rect">
                <a:avLst/>
              </a:prstGeom>
              <a:solidFill>
                <a:srgbClr val="FFFF99"/>
              </a:solidFill>
              <a:ln w="57150" cmpd="thickThin">
                <a:solidFill>
                  <a:schemeClr val="tx1"/>
                </a:solidFill>
                <a:miter lim="800000"/>
                <a:headEnd/>
                <a:tailEnd/>
              </a:ln>
            </p:spPr>
            <p:txBody>
              <a:bodyPr wrap="none" anchor="ctr"/>
              <a:lstStyle/>
              <a:p>
                <a:endParaRPr lang="en-US"/>
              </a:p>
            </p:txBody>
          </p:sp>
          <p:graphicFrame>
            <p:nvGraphicFramePr>
              <p:cNvPr id="23563" name="Object 6" descr="Toxicological ADI= NOEL/ Safety Factor"/>
              <p:cNvGraphicFramePr>
                <a:graphicFrameLocks noChangeAspect="1"/>
              </p:cNvGraphicFramePr>
              <p:nvPr/>
            </p:nvGraphicFramePr>
            <p:xfrm>
              <a:off x="1818" y="1104"/>
              <a:ext cx="588" cy="520"/>
            </p:xfrm>
            <a:graphic>
              <a:graphicData uri="http://schemas.openxmlformats.org/presentationml/2006/ole">
                <mc:AlternateContent xmlns:mc="http://schemas.openxmlformats.org/markup-compatibility/2006">
                  <mc:Choice xmlns:v="urn:schemas-microsoft-com:vml" Requires="v">
                    <p:oleObj spid="_x0000_s23574" name="Equation" r:id="rId4" imgW="1066800" imgH="431800" progId="Equation.3">
                      <p:embed/>
                    </p:oleObj>
                  </mc:Choice>
                  <mc:Fallback>
                    <p:oleObj name="Equation" r:id="rId4" imgW="1066800" imgH="431800" progId="Equation.3">
                      <p:embed/>
                      <p:pic>
                        <p:nvPicPr>
                          <p:cNvPr id="0" name="Object 6" descr="Toxicological ADI= NOEL/ Safety Fa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8" y="1104"/>
                            <a:ext cx="588"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561" name="Rectangle 7"/>
            <p:cNvSpPr>
              <a:spLocks noChangeArrowheads="1"/>
            </p:cNvSpPr>
            <p:nvPr/>
          </p:nvSpPr>
          <p:spPr bwMode="auto">
            <a:xfrm>
              <a:off x="1219200" y="2590800"/>
              <a:ext cx="3167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solidFill>
                    <a:srgbClr val="CC3300"/>
                  </a:solidFill>
                  <a:latin typeface="Arial" charset="0"/>
                </a:rPr>
                <a:t>Toxicological ADI</a:t>
              </a:r>
              <a:r>
                <a:rPr lang="en-US" sz="2400">
                  <a:solidFill>
                    <a:srgbClr val="CC3300"/>
                  </a:solidFill>
                  <a:latin typeface="Arial" charset="0"/>
                </a:rPr>
                <a:t>   =</a:t>
              </a:r>
            </a:p>
          </p:txBody>
        </p:sp>
      </p:grpSp>
      <p:sp>
        <p:nvSpPr>
          <p:cNvPr id="23557" name="AutoShape 2"/>
          <p:cNvSpPr>
            <a:spLocks noGrp="1" noChangeArrowheads="1"/>
          </p:cNvSpPr>
          <p:nvPr>
            <p:ph type="title"/>
          </p:nvPr>
        </p:nvSpPr>
        <p:spPr/>
        <p:txBody>
          <a:bodyPr/>
          <a:lstStyle/>
          <a:p>
            <a:pPr eaLnBrk="1" hangingPunct="1"/>
            <a:r>
              <a:rPr lang="en-US" sz="3200" smtClean="0"/>
              <a:t>Toxicological ADI for Total Residues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4239B58F-8BD0-44CB-BB7C-0FA285DBF389}" type="slidenum">
              <a:rPr lang="en-US"/>
              <a:pPr>
                <a:defRPr/>
              </a:pPr>
              <a:t>22</a:t>
            </a:fld>
            <a:endParaRPr lang="en-US"/>
          </a:p>
        </p:txBody>
      </p:sp>
      <p:pic>
        <p:nvPicPr>
          <p:cNvPr id="24583" name="Picture 15" descr="Dish with prepared meat rice and vegt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90600"/>
            <a:ext cx="2576513"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3"/>
          <p:cNvSpPr>
            <a:spLocks noGrp="1" noChangeArrowheads="1"/>
          </p:cNvSpPr>
          <p:nvPr>
            <p:ph type="body" idx="1"/>
          </p:nvPr>
        </p:nvSpPr>
        <p:spPr/>
        <p:txBody>
          <a:bodyPr/>
          <a:lstStyle/>
          <a:p>
            <a:pPr marL="0" indent="0" eaLnBrk="1" hangingPunct="1">
              <a:buFont typeface="Times New Roman" pitchFamily="18" charset="0"/>
              <a:buBlip>
                <a:blip r:embed="rId4"/>
              </a:buBlip>
            </a:pPr>
            <a:r>
              <a:rPr lang="en-US" sz="2300" smtClean="0"/>
              <a:t> For a non-antimicrobial drug</a:t>
            </a:r>
          </a:p>
          <a:p>
            <a:pPr marL="0" indent="0" eaLnBrk="1" hangingPunct="1">
              <a:buFont typeface="Times New Roman" pitchFamily="18" charset="0"/>
              <a:buNone/>
            </a:pPr>
            <a:r>
              <a:rPr lang="en-US" sz="2300" smtClean="0"/>
              <a:t>   Final ADI = toxicological ADI</a:t>
            </a:r>
          </a:p>
          <a:p>
            <a:pPr marL="0" indent="0" eaLnBrk="1" hangingPunct="1">
              <a:buFont typeface="Times New Roman" pitchFamily="18" charset="0"/>
              <a:buBlip>
                <a:blip r:embed="rId4"/>
              </a:buBlip>
            </a:pPr>
            <a:r>
              <a:rPr lang="en-US" sz="2300" smtClean="0"/>
              <a:t> For an antimicrobial drug</a:t>
            </a:r>
          </a:p>
          <a:p>
            <a:pPr marL="0" indent="0" eaLnBrk="1" hangingPunct="1">
              <a:buFont typeface="Times New Roman" pitchFamily="18" charset="0"/>
              <a:buNone/>
            </a:pPr>
            <a:r>
              <a:rPr lang="en-US" sz="2300" smtClean="0"/>
              <a:t>   If toxicological ADI &lt; microbiological ADI,</a:t>
            </a:r>
          </a:p>
          <a:p>
            <a:pPr marL="0" indent="0" eaLnBrk="1" hangingPunct="1">
              <a:buFont typeface="Times New Roman" pitchFamily="18" charset="0"/>
              <a:buNone/>
            </a:pPr>
            <a:r>
              <a:rPr lang="en-US" sz="2300" smtClean="0"/>
              <a:t>	then Final ADI = toxicological ADI</a:t>
            </a:r>
          </a:p>
          <a:p>
            <a:pPr marL="0" indent="0" eaLnBrk="1" hangingPunct="1">
              <a:buFont typeface="Times New Roman" pitchFamily="18" charset="0"/>
              <a:buNone/>
            </a:pPr>
            <a:r>
              <a:rPr lang="en-US" sz="2300" smtClean="0"/>
              <a:t>   If microbiological &lt; toxicological ADI,</a:t>
            </a:r>
          </a:p>
          <a:p>
            <a:pPr marL="0" indent="0" eaLnBrk="1" hangingPunct="1">
              <a:buFont typeface="Times New Roman" pitchFamily="18" charset="0"/>
              <a:buNone/>
            </a:pPr>
            <a:r>
              <a:rPr lang="en-US" sz="2300" smtClean="0"/>
              <a:t>	then Final ADI = microbiological ADI</a:t>
            </a:r>
          </a:p>
        </p:txBody>
      </p:sp>
      <p:sp>
        <p:nvSpPr>
          <p:cNvPr id="24581" name="AutoShape 2"/>
          <p:cNvSpPr>
            <a:spLocks noGrp="1" noChangeArrowheads="1"/>
          </p:cNvSpPr>
          <p:nvPr>
            <p:ph type="title"/>
          </p:nvPr>
        </p:nvSpPr>
        <p:spPr/>
        <p:txBody>
          <a:bodyPr/>
          <a:lstStyle/>
          <a:p>
            <a:pPr eaLnBrk="1" hangingPunct="1"/>
            <a:r>
              <a:rPr lang="en-US" smtClean="0"/>
              <a:t>Final ADI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6/14/2012</a:t>
            </a:r>
          </a:p>
        </p:txBody>
      </p:sp>
      <p:sp>
        <p:nvSpPr>
          <p:cNvPr id="5" name="Footer Placeholder 4"/>
          <p:cNvSpPr>
            <a:spLocks noGrp="1"/>
          </p:cNvSpPr>
          <p:nvPr>
            <p:ph type="ftr" sz="quarter" idx="11"/>
          </p:nvPr>
        </p:nvSpPr>
        <p:spPr/>
        <p:txBody>
          <a:bodyPr/>
          <a:lstStyle/>
          <a:p>
            <a:pPr>
              <a:defRPr/>
            </a:pPr>
            <a:r>
              <a:rPr lang="en-US"/>
              <a:t>FDA/CVM</a:t>
            </a:r>
          </a:p>
        </p:txBody>
      </p:sp>
      <p:sp>
        <p:nvSpPr>
          <p:cNvPr id="6" name="Slide Number Placeholder 5"/>
          <p:cNvSpPr>
            <a:spLocks noGrp="1"/>
          </p:cNvSpPr>
          <p:nvPr>
            <p:ph type="sldNum" sz="quarter" idx="12"/>
          </p:nvPr>
        </p:nvSpPr>
        <p:spPr/>
        <p:txBody>
          <a:bodyPr/>
          <a:lstStyle/>
          <a:p>
            <a:pPr>
              <a:defRPr/>
            </a:pPr>
            <a:fld id="{446B03DA-F38A-46CB-8CBE-0E69E2B1A74A}" type="slidenum">
              <a:rPr lang="en-US"/>
              <a:pPr>
                <a:defRPr/>
              </a:pPr>
              <a:t>23</a:t>
            </a:fld>
            <a:endParaRPr lang="en-US"/>
          </a:p>
        </p:txBody>
      </p:sp>
      <p:sp>
        <p:nvSpPr>
          <p:cNvPr id="25605" name="AutoShape 2"/>
          <p:cNvSpPr>
            <a:spLocks noGrp="1" noChangeArrowheads="1"/>
          </p:cNvSpPr>
          <p:nvPr>
            <p:ph type="title"/>
          </p:nvPr>
        </p:nvSpPr>
        <p:spPr/>
        <p:txBody>
          <a:bodyPr/>
          <a:lstStyle/>
          <a:p>
            <a:pPr eaLnBrk="1" hangingPunct="1"/>
            <a:r>
              <a:rPr lang="en-US" smtClean="0"/>
              <a:t>Allocation of ADI</a:t>
            </a:r>
          </a:p>
        </p:txBody>
      </p:sp>
      <p:sp>
        <p:nvSpPr>
          <p:cNvPr id="25606" name="Rectangle 3"/>
          <p:cNvSpPr>
            <a:spLocks noGrp="1" noChangeArrowheads="1"/>
          </p:cNvSpPr>
          <p:nvPr>
            <p:ph type="body" idx="1"/>
          </p:nvPr>
        </p:nvSpPr>
        <p:spPr/>
        <p:txBody>
          <a:bodyPr/>
          <a:lstStyle/>
          <a:p>
            <a:pPr eaLnBrk="1" hangingPunct="1">
              <a:lnSpc>
                <a:spcPct val="90000"/>
              </a:lnSpc>
              <a:buSzPct val="90000"/>
              <a:buFont typeface="Wingdings" pitchFamily="2" charset="2"/>
              <a:buChar char="r"/>
            </a:pPr>
            <a:r>
              <a:rPr lang="en-US" sz="2000" smtClean="0"/>
              <a:t>ADI represents the amount of drug residues that can safely be consumed per day over a human’s lifetime without adverse effects</a:t>
            </a:r>
          </a:p>
          <a:p>
            <a:pPr eaLnBrk="1" hangingPunct="1">
              <a:lnSpc>
                <a:spcPct val="90000"/>
              </a:lnSpc>
              <a:buSzPct val="90000"/>
              <a:buFont typeface="Wingdings" pitchFamily="2" charset="2"/>
              <a:buChar char="r"/>
            </a:pPr>
            <a:r>
              <a:rPr lang="en-US" sz="2000" smtClean="0"/>
              <a:t>For drugs used in dairy cows and/or laying hens, ADI is partitioned amongst the edible tissues (muscle, liver, kidney, fat), milk and eggs</a:t>
            </a:r>
          </a:p>
          <a:p>
            <a:pPr eaLnBrk="1" hangingPunct="1">
              <a:lnSpc>
                <a:spcPct val="90000"/>
              </a:lnSpc>
              <a:buSzPct val="90000"/>
              <a:buFont typeface="Wingdings" pitchFamily="2" charset="2"/>
              <a:buChar char="r"/>
            </a:pPr>
            <a:r>
              <a:rPr lang="en-US" sz="2000" smtClean="0"/>
              <a:t>Otherwise, allocate the full ADI to the edible tissues (muscle, liver, kidney, and fat)</a:t>
            </a:r>
          </a:p>
          <a:p>
            <a:pPr eaLnBrk="1" hangingPunct="1">
              <a:lnSpc>
                <a:spcPct val="90000"/>
              </a:lnSpc>
              <a:buSzPct val="90000"/>
              <a:buFont typeface="Wingdings" pitchFamily="2" charset="2"/>
              <a:buChar char="r"/>
            </a:pPr>
            <a:r>
              <a:rPr lang="en-US" sz="2000" smtClean="0"/>
              <a:t>Example: ADI = 10 µg/kg bw/day; partition 60% for milk, 10% for eggs, and 20% for tissues</a:t>
            </a:r>
          </a:p>
          <a:p>
            <a:pPr eaLnBrk="1" hangingPunct="1">
              <a:lnSpc>
                <a:spcPct val="90000"/>
              </a:lnSpc>
              <a:buFont typeface="Times New Roman" pitchFamily="18" charset="0"/>
              <a:buNone/>
            </a:pPr>
            <a:r>
              <a:rPr lang="en-US" sz="2000" smtClean="0"/>
              <a:t>	allocated ADI: 6 µg/kg bw/day (milk); 1 µg/kg bw/day (egg), and</a:t>
            </a:r>
          </a:p>
          <a:p>
            <a:pPr eaLnBrk="1" hangingPunct="1">
              <a:lnSpc>
                <a:spcPct val="90000"/>
              </a:lnSpc>
              <a:buFont typeface="Times New Roman" pitchFamily="18" charset="0"/>
              <a:buNone/>
            </a:pPr>
            <a:r>
              <a:rPr lang="en-US" sz="2000" smtClean="0"/>
              <a:t>     		  2 µg/kg bw/day (tissues)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US"/>
              <a:t>6/14/2012</a:t>
            </a:r>
          </a:p>
        </p:txBody>
      </p:sp>
      <p:sp>
        <p:nvSpPr>
          <p:cNvPr id="11" name="Footer Placeholder 4"/>
          <p:cNvSpPr>
            <a:spLocks noGrp="1"/>
          </p:cNvSpPr>
          <p:nvPr>
            <p:ph type="ftr" sz="quarter" idx="11"/>
          </p:nvPr>
        </p:nvSpPr>
        <p:spPr/>
        <p:txBody>
          <a:bodyPr/>
          <a:lstStyle/>
          <a:p>
            <a:pPr>
              <a:defRPr/>
            </a:pPr>
            <a:r>
              <a:rPr lang="en-US"/>
              <a:t>FDA/CVM</a:t>
            </a:r>
          </a:p>
        </p:txBody>
      </p:sp>
      <p:sp>
        <p:nvSpPr>
          <p:cNvPr id="12" name="Slide Number Placeholder 5"/>
          <p:cNvSpPr>
            <a:spLocks noGrp="1"/>
          </p:cNvSpPr>
          <p:nvPr>
            <p:ph type="sldNum" sz="quarter" idx="12"/>
          </p:nvPr>
        </p:nvSpPr>
        <p:spPr/>
        <p:txBody>
          <a:bodyPr/>
          <a:lstStyle/>
          <a:p>
            <a:pPr>
              <a:defRPr/>
            </a:pPr>
            <a:fld id="{779C7844-E00F-43D6-A349-B196EF4F9C98}" type="slidenum">
              <a:rPr lang="en-US"/>
              <a:pPr>
                <a:defRPr/>
              </a:pPr>
              <a:t>24</a:t>
            </a:fld>
            <a:endParaRPr lang="en-US"/>
          </a:p>
        </p:txBody>
      </p:sp>
      <p:sp>
        <p:nvSpPr>
          <p:cNvPr id="26630" name="Rectangle 3"/>
          <p:cNvSpPr>
            <a:spLocks noGrp="1" noChangeArrowheads="1"/>
          </p:cNvSpPr>
          <p:nvPr>
            <p:ph type="body" idx="1"/>
          </p:nvPr>
        </p:nvSpPr>
        <p:spPr>
          <a:xfrm>
            <a:off x="838200" y="4191000"/>
            <a:ext cx="7661275" cy="2362200"/>
          </a:xfrm>
        </p:spPr>
        <p:txBody>
          <a:bodyPr/>
          <a:lstStyle/>
          <a:p>
            <a:pPr eaLnBrk="1" hangingPunct="1">
              <a:lnSpc>
                <a:spcPct val="90000"/>
              </a:lnSpc>
              <a:buFont typeface="Times New Roman" pitchFamily="18" charset="0"/>
              <a:buNone/>
            </a:pPr>
            <a:r>
              <a:rPr lang="en-US" sz="100" smtClean="0">
                <a:solidFill>
                  <a:schemeClr val="bg1"/>
                </a:solidFill>
              </a:rPr>
              <a:t>SC= [ADI x Average Human BW (kg)] / Food Consumption (g)</a:t>
            </a:r>
          </a:p>
          <a:p>
            <a:pPr eaLnBrk="1" hangingPunct="1">
              <a:lnSpc>
                <a:spcPct val="90000"/>
              </a:lnSpc>
              <a:buFont typeface="Times New Roman" pitchFamily="18" charset="0"/>
              <a:buNone/>
            </a:pPr>
            <a:endParaRPr lang="en-US" sz="100" smtClean="0">
              <a:solidFill>
                <a:schemeClr val="bg1"/>
              </a:solidFill>
            </a:endParaRPr>
          </a:p>
          <a:p>
            <a:pPr eaLnBrk="1" hangingPunct="1">
              <a:lnSpc>
                <a:spcPct val="90000"/>
              </a:lnSpc>
              <a:buClr>
                <a:srgbClr val="990033"/>
              </a:buClr>
              <a:buSzPct val="90000"/>
              <a:buFont typeface="Times New Roman" pitchFamily="18" charset="0"/>
              <a:buBlip>
                <a:blip r:embed="rId3"/>
              </a:buBlip>
            </a:pPr>
            <a:r>
              <a:rPr lang="en-US" sz="2200" smtClean="0"/>
              <a:t>Provide total drug residues allowed in each edible tissue</a:t>
            </a:r>
          </a:p>
          <a:p>
            <a:pPr eaLnBrk="1" hangingPunct="1">
              <a:lnSpc>
                <a:spcPct val="90000"/>
              </a:lnSpc>
              <a:buClr>
                <a:srgbClr val="990033"/>
              </a:buClr>
              <a:buSzPct val="90000"/>
              <a:buFont typeface="Times New Roman" pitchFamily="18" charset="0"/>
              <a:buBlip>
                <a:blip r:embed="rId3"/>
              </a:buBlip>
            </a:pPr>
            <a:r>
              <a:rPr lang="en-US" sz="2200" smtClean="0"/>
              <a:t>Calculated using the ADI (or partitioned ADIs when applicable) and distributed amongst the edible tissues (muscle, liver, kidney and fat), milk and eggs using food consumption values</a:t>
            </a:r>
            <a:r>
              <a:rPr lang="en-US" sz="1400" smtClean="0"/>
              <a:t>		</a:t>
            </a:r>
          </a:p>
        </p:txBody>
      </p:sp>
      <p:grpSp>
        <p:nvGrpSpPr>
          <p:cNvPr id="26631" name="Group 4" descr="SC= [ADI x Average Human BW (kg)] / Food Consumption (g)"/>
          <p:cNvGrpSpPr>
            <a:grpSpLocks/>
          </p:cNvGrpSpPr>
          <p:nvPr/>
        </p:nvGrpSpPr>
        <p:grpSpPr bwMode="auto">
          <a:xfrm>
            <a:off x="1752600" y="2667000"/>
            <a:ext cx="5621338" cy="1524000"/>
            <a:chOff x="1104" y="1008"/>
            <a:chExt cx="3408" cy="960"/>
          </a:xfrm>
        </p:grpSpPr>
        <p:sp>
          <p:nvSpPr>
            <p:cNvPr id="26632" name="Rectangle 5"/>
            <p:cNvSpPr>
              <a:spLocks noChangeArrowheads="1"/>
            </p:cNvSpPr>
            <p:nvPr/>
          </p:nvSpPr>
          <p:spPr bwMode="auto">
            <a:xfrm>
              <a:off x="1104" y="1008"/>
              <a:ext cx="3408" cy="960"/>
            </a:xfrm>
            <a:prstGeom prst="rect">
              <a:avLst/>
            </a:prstGeom>
            <a:solidFill>
              <a:srgbClr val="CCFFFF"/>
            </a:solidFill>
            <a:ln w="57150" cmpd="thickThin">
              <a:solidFill>
                <a:schemeClr val="tx1"/>
              </a:solidFill>
              <a:miter lim="800000"/>
              <a:headEnd/>
              <a:tailEnd/>
            </a:ln>
          </p:spPr>
          <p:txBody>
            <a:bodyPr wrap="none" anchor="ctr"/>
            <a:lstStyle/>
            <a:p>
              <a:pPr algn="ctr"/>
              <a:endParaRPr lang="en-US">
                <a:solidFill>
                  <a:srgbClr val="CC3300"/>
                </a:solidFill>
                <a:latin typeface="Arial" charset="0"/>
              </a:endParaRPr>
            </a:p>
          </p:txBody>
        </p:sp>
        <p:sp>
          <p:nvSpPr>
            <p:cNvPr id="26633" name="Line 6"/>
            <p:cNvSpPr>
              <a:spLocks noChangeShapeType="1"/>
            </p:cNvSpPr>
            <p:nvPr/>
          </p:nvSpPr>
          <p:spPr bwMode="auto">
            <a:xfrm>
              <a:off x="1872" y="1440"/>
              <a:ext cx="24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Rectangle 7"/>
            <p:cNvSpPr>
              <a:spLocks noChangeArrowheads="1"/>
            </p:cNvSpPr>
            <p:nvPr/>
          </p:nvSpPr>
          <p:spPr bwMode="auto">
            <a:xfrm>
              <a:off x="1200" y="1296"/>
              <a:ext cx="6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CC3300"/>
                  </a:solidFill>
                  <a:latin typeface="Arial" charset="0"/>
                </a:rPr>
                <a:t>SC =</a:t>
              </a:r>
            </a:p>
          </p:txBody>
        </p:sp>
        <p:sp>
          <p:nvSpPr>
            <p:cNvPr id="26635" name="Rectangle 8"/>
            <p:cNvSpPr>
              <a:spLocks noChangeArrowheads="1"/>
            </p:cNvSpPr>
            <p:nvPr/>
          </p:nvSpPr>
          <p:spPr bwMode="auto">
            <a:xfrm>
              <a:off x="1843" y="1104"/>
              <a:ext cx="266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buClr>
                  <a:schemeClr val="accent1"/>
                </a:buClr>
                <a:buSzPct val="70000"/>
                <a:buFont typeface="Times New Roman" pitchFamily="18" charset="0"/>
                <a:buNone/>
              </a:pPr>
              <a:r>
                <a:rPr lang="en-US" sz="2400">
                  <a:solidFill>
                    <a:srgbClr val="CC3300"/>
                  </a:solidFill>
                  <a:latin typeface="Arial" charset="0"/>
                </a:rPr>
                <a:t>ADI x Average Human BW (kg)</a:t>
              </a:r>
            </a:p>
          </p:txBody>
        </p:sp>
        <p:sp>
          <p:nvSpPr>
            <p:cNvPr id="26636" name="Rectangle 9"/>
            <p:cNvSpPr>
              <a:spLocks noChangeArrowheads="1"/>
            </p:cNvSpPr>
            <p:nvPr/>
          </p:nvSpPr>
          <p:spPr bwMode="auto">
            <a:xfrm>
              <a:off x="2064" y="1488"/>
              <a:ext cx="20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CC3300"/>
                  </a:solidFill>
                  <a:latin typeface="Arial" charset="0"/>
                </a:rPr>
                <a:t>Food Consumption (g)</a:t>
              </a:r>
            </a:p>
          </p:txBody>
        </p:sp>
      </p:grpSp>
      <p:sp>
        <p:nvSpPr>
          <p:cNvPr id="26629" name="AutoShape 2"/>
          <p:cNvSpPr>
            <a:spLocks noGrp="1" noChangeArrowheads="1"/>
          </p:cNvSpPr>
          <p:nvPr>
            <p:ph type="title"/>
          </p:nvPr>
        </p:nvSpPr>
        <p:spPr>
          <a:xfrm>
            <a:off x="838200" y="990600"/>
            <a:ext cx="7983538" cy="823913"/>
          </a:xfrm>
        </p:spPr>
        <p:txBody>
          <a:bodyPr/>
          <a:lstStyle/>
          <a:p>
            <a:pPr eaLnBrk="1" hangingPunct="1"/>
            <a:r>
              <a:rPr lang="en-US" smtClean="0"/>
              <a:t>Safe Concentration (SC)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6/14/2012</a:t>
            </a:r>
          </a:p>
        </p:txBody>
      </p:sp>
      <p:sp>
        <p:nvSpPr>
          <p:cNvPr id="5" name="Footer Placeholder 4"/>
          <p:cNvSpPr>
            <a:spLocks noGrp="1"/>
          </p:cNvSpPr>
          <p:nvPr>
            <p:ph type="ftr" sz="quarter" idx="11"/>
          </p:nvPr>
        </p:nvSpPr>
        <p:spPr/>
        <p:txBody>
          <a:bodyPr/>
          <a:lstStyle/>
          <a:p>
            <a:pPr>
              <a:defRPr/>
            </a:pPr>
            <a:r>
              <a:rPr lang="en-US"/>
              <a:t>FDA/CVM</a:t>
            </a:r>
          </a:p>
        </p:txBody>
      </p:sp>
      <p:sp>
        <p:nvSpPr>
          <p:cNvPr id="6" name="Slide Number Placeholder 5"/>
          <p:cNvSpPr>
            <a:spLocks noGrp="1"/>
          </p:cNvSpPr>
          <p:nvPr>
            <p:ph type="sldNum" sz="quarter" idx="12"/>
          </p:nvPr>
        </p:nvSpPr>
        <p:spPr/>
        <p:txBody>
          <a:bodyPr/>
          <a:lstStyle/>
          <a:p>
            <a:pPr>
              <a:defRPr/>
            </a:pPr>
            <a:fld id="{79F7EC23-147E-4D52-ABA2-6B4EA4EB8C2B}" type="slidenum">
              <a:rPr lang="en-US"/>
              <a:pPr>
                <a:defRPr/>
              </a:pPr>
              <a:t>25</a:t>
            </a:fld>
            <a:endParaRPr lang="en-US"/>
          </a:p>
        </p:txBody>
      </p:sp>
      <p:sp>
        <p:nvSpPr>
          <p:cNvPr id="27653" name="AutoShape 2"/>
          <p:cNvSpPr>
            <a:spLocks noGrp="1" noChangeArrowheads="1"/>
          </p:cNvSpPr>
          <p:nvPr>
            <p:ph type="title"/>
          </p:nvPr>
        </p:nvSpPr>
        <p:spPr/>
        <p:txBody>
          <a:bodyPr/>
          <a:lstStyle/>
          <a:p>
            <a:pPr eaLnBrk="1" hangingPunct="1"/>
            <a:r>
              <a:rPr lang="en-US" smtClean="0"/>
              <a:t>Food Consumption Values</a:t>
            </a:r>
          </a:p>
        </p:txBody>
      </p:sp>
      <p:sp>
        <p:nvSpPr>
          <p:cNvPr id="27654" name="Rectangle 3"/>
          <p:cNvSpPr>
            <a:spLocks noGrp="1" noChangeArrowheads="1"/>
          </p:cNvSpPr>
          <p:nvPr>
            <p:ph type="body" idx="1"/>
          </p:nvPr>
        </p:nvSpPr>
        <p:spPr/>
        <p:txBody>
          <a:bodyPr/>
          <a:lstStyle/>
          <a:p>
            <a:pPr eaLnBrk="1" hangingPunct="1">
              <a:lnSpc>
                <a:spcPct val="80000"/>
              </a:lnSpc>
              <a:buFont typeface="Times New Roman" pitchFamily="18" charset="0"/>
              <a:buBlip>
                <a:blip r:embed="rId3"/>
              </a:buBlip>
            </a:pPr>
            <a:r>
              <a:rPr lang="en-US" sz="2400" smtClean="0"/>
              <a:t>Apply across all species.</a:t>
            </a:r>
          </a:p>
          <a:p>
            <a:pPr eaLnBrk="1" hangingPunct="1">
              <a:lnSpc>
                <a:spcPct val="80000"/>
              </a:lnSpc>
              <a:buFont typeface="Times New Roman" pitchFamily="18" charset="0"/>
              <a:buBlip>
                <a:blip r:embed="rId3"/>
              </a:buBlip>
            </a:pPr>
            <a:r>
              <a:rPr lang="en-US" sz="2400" smtClean="0"/>
              <a:t>Assume that if people will consume a full portion of a meat product from one species, they will not consume a full portion of a meat product from other species the same day.</a:t>
            </a:r>
          </a:p>
          <a:p>
            <a:pPr eaLnBrk="1" hangingPunct="1">
              <a:lnSpc>
                <a:spcPct val="80000"/>
              </a:lnSpc>
              <a:buFont typeface="Times New Roman" pitchFamily="18" charset="0"/>
              <a:buBlip>
                <a:blip r:embed="rId3"/>
              </a:buBlip>
            </a:pPr>
            <a:r>
              <a:rPr lang="en-US" sz="2400" smtClean="0"/>
              <a:t>Anticipate that people may eat meat with eggs or meat with milk, or meat with dairy and eggs, </a:t>
            </a:r>
            <a:r>
              <a:rPr lang="en-US" sz="2400" i="1" smtClean="0"/>
              <a:t>i.e.,</a:t>
            </a:r>
            <a:r>
              <a:rPr lang="en-US" sz="2400" smtClean="0"/>
              <a:t> people could eat a full serving of meat and drink a full serving of milk and eat a full serving of eggs all on one day.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2"/>
          <p:cNvSpPr>
            <a:spLocks noGrp="1"/>
          </p:cNvSpPr>
          <p:nvPr>
            <p:ph type="dt" sz="quarter" idx="10"/>
          </p:nvPr>
        </p:nvSpPr>
        <p:spPr/>
        <p:txBody>
          <a:bodyPr/>
          <a:lstStyle/>
          <a:p>
            <a:pPr>
              <a:defRPr/>
            </a:pPr>
            <a:r>
              <a:rPr lang="en-US"/>
              <a:t>6/14/2012</a:t>
            </a:r>
          </a:p>
        </p:txBody>
      </p:sp>
      <p:sp>
        <p:nvSpPr>
          <p:cNvPr id="30" name="Footer Placeholder 3"/>
          <p:cNvSpPr>
            <a:spLocks noGrp="1"/>
          </p:cNvSpPr>
          <p:nvPr>
            <p:ph type="ftr" sz="quarter" idx="11"/>
          </p:nvPr>
        </p:nvSpPr>
        <p:spPr/>
        <p:txBody>
          <a:bodyPr/>
          <a:lstStyle/>
          <a:p>
            <a:pPr>
              <a:defRPr/>
            </a:pPr>
            <a:r>
              <a:rPr lang="en-US"/>
              <a:t>FDA/CVM</a:t>
            </a:r>
          </a:p>
        </p:txBody>
      </p:sp>
      <p:sp>
        <p:nvSpPr>
          <p:cNvPr id="31" name="Slide Number Placeholder 4" descr="The tables shows the current consumption values for each edible tissue."/>
          <p:cNvSpPr>
            <a:spLocks noGrp="1"/>
          </p:cNvSpPr>
          <p:nvPr>
            <p:ph type="sldNum" sz="quarter" idx="12"/>
          </p:nvPr>
        </p:nvSpPr>
        <p:spPr/>
        <p:txBody>
          <a:bodyPr/>
          <a:lstStyle/>
          <a:p>
            <a:pPr>
              <a:defRPr/>
            </a:pPr>
            <a:fld id="{630ACFDC-9CFD-485B-937C-74633999597B}" type="slidenum">
              <a:rPr lang="en-US"/>
              <a:pPr>
                <a:defRPr/>
              </a:pPr>
              <a:t>26</a:t>
            </a:fld>
            <a:endParaRPr lang="en-US" dirty="0"/>
          </a:p>
        </p:txBody>
      </p:sp>
      <p:sp>
        <p:nvSpPr>
          <p:cNvPr id="28677" name="AutoShape 3"/>
          <p:cNvSpPr>
            <a:spLocks noGrp="1" noChangeArrowheads="1"/>
          </p:cNvSpPr>
          <p:nvPr>
            <p:ph type="title" idx="4294967295"/>
          </p:nvPr>
        </p:nvSpPr>
        <p:spPr>
          <a:xfrm>
            <a:off x="914400" y="762000"/>
            <a:ext cx="7772400" cy="1066800"/>
          </a:xfrm>
        </p:spPr>
        <p:txBody>
          <a:bodyPr/>
          <a:lstStyle/>
          <a:p>
            <a:pPr eaLnBrk="1" hangingPunct="1"/>
            <a:r>
              <a:rPr lang="en-US" sz="3200" smtClean="0"/>
              <a:t>Food Consumption Values</a:t>
            </a:r>
          </a:p>
        </p:txBody>
      </p:sp>
      <p:graphicFrame>
        <p:nvGraphicFramePr>
          <p:cNvPr id="414762" name="Group 42" descr="This slide shows a table that is titled “Food Consumption Values” . The table consists of two parallel columns.  One column shows a list of edible tissues and products including muscle, liver, kidney, fat/skin, eggs, and milk and the second column shows Food consumption values per person per day.  The values are 300grams for muscle, 100grams liver, 50 grams for kidney, 50 grams for fat and skin, 100 grams for eggs, and l.5 liters for milk."/>
          <p:cNvGraphicFramePr>
            <a:graphicFrameLocks noGrp="1"/>
          </p:cNvGraphicFramePr>
          <p:nvPr>
            <p:ph/>
            <p:extLst>
              <p:ext uri="{D42A27DB-BD31-4B8C-83A1-F6EECF244321}">
                <p14:modId xmlns:p14="http://schemas.microsoft.com/office/powerpoint/2010/main" val="3550658754"/>
              </p:ext>
            </p:extLst>
          </p:nvPr>
        </p:nvGraphicFramePr>
        <p:xfrm>
          <a:off x="1219200" y="2514600"/>
          <a:ext cx="7239000" cy="3144838"/>
        </p:xfrm>
        <a:graphic>
          <a:graphicData uri="http://schemas.openxmlformats.org/drawingml/2006/table">
            <a:tbl>
              <a:tblPr firstRow="1"/>
              <a:tblGrid>
                <a:gridCol w="3619500"/>
                <a:gridCol w="3619500"/>
              </a:tblGrid>
              <a:tr h="7604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1" i="0" u="none" strike="noStrike" cap="none" normalizeH="0" baseline="0" dirty="0" smtClean="0">
                          <a:ln>
                            <a:noFill/>
                          </a:ln>
                          <a:solidFill>
                            <a:srgbClr val="CC3300"/>
                          </a:solidFill>
                          <a:effectLst/>
                          <a:latin typeface="Arial" charset="0"/>
                          <a:cs typeface="Arial" charset="0"/>
                        </a:rPr>
                        <a:t>Edible Tissue/Product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1" i="0" u="none" strike="noStrike" cap="none" normalizeH="0" baseline="0" smtClean="0">
                          <a:ln>
                            <a:noFill/>
                          </a:ln>
                          <a:solidFill>
                            <a:srgbClr val="CC3300"/>
                          </a:solidFill>
                          <a:effectLst/>
                          <a:latin typeface="Arial" charset="0"/>
                          <a:cs typeface="Arial" charset="0"/>
                        </a:rPr>
                        <a:t>Food Consumption</a:t>
                      </a:r>
                    </a:p>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1" i="0" u="none" strike="noStrike" cap="none" normalizeH="0" baseline="0" smtClean="0">
                          <a:ln>
                            <a:noFill/>
                          </a:ln>
                          <a:solidFill>
                            <a:srgbClr val="CC3300"/>
                          </a:solidFill>
                          <a:effectLst/>
                          <a:latin typeface="Arial" charset="0"/>
                          <a:cs typeface="Arial" charset="0"/>
                        </a:rPr>
                        <a:t>(per person per 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dirty="0" smtClean="0">
                          <a:ln>
                            <a:noFill/>
                          </a:ln>
                          <a:solidFill>
                            <a:schemeClr val="tx1"/>
                          </a:solidFill>
                          <a:effectLst/>
                          <a:latin typeface="Arial" charset="0"/>
                          <a:cs typeface="Arial" charset="0"/>
                        </a:rPr>
                        <a:t>Muscle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300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Liver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100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Kidney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50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Fat/skin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50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Eggs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100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smtClean="0">
                          <a:ln>
                            <a:noFill/>
                          </a:ln>
                          <a:solidFill>
                            <a:schemeClr val="tx1"/>
                          </a:solidFill>
                          <a:effectLst/>
                          <a:latin typeface="Arial" charset="0"/>
                          <a:cs typeface="Arial" charset="0"/>
                        </a:rPr>
                        <a:t>Milk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2000" b="0" i="0" u="none" strike="noStrike" cap="none" normalizeH="0" baseline="0" dirty="0" smtClean="0">
                          <a:ln>
                            <a:noFill/>
                          </a:ln>
                          <a:solidFill>
                            <a:schemeClr val="tx1"/>
                          </a:solidFill>
                          <a:effectLst/>
                          <a:latin typeface="Arial" charset="0"/>
                          <a:cs typeface="Arial" charset="0"/>
                        </a:rPr>
                        <a:t>1.5 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6/14/2012</a:t>
            </a:r>
          </a:p>
        </p:txBody>
      </p:sp>
      <p:sp>
        <p:nvSpPr>
          <p:cNvPr id="5" name="Footer Placeholder 4"/>
          <p:cNvSpPr>
            <a:spLocks noGrp="1"/>
          </p:cNvSpPr>
          <p:nvPr>
            <p:ph type="ftr" sz="quarter" idx="11"/>
          </p:nvPr>
        </p:nvSpPr>
        <p:spPr/>
        <p:txBody>
          <a:bodyPr/>
          <a:lstStyle/>
          <a:p>
            <a:pPr>
              <a:defRPr/>
            </a:pPr>
            <a:r>
              <a:rPr lang="en-US"/>
              <a:t>FDA/CVM</a:t>
            </a:r>
          </a:p>
        </p:txBody>
      </p:sp>
      <p:sp>
        <p:nvSpPr>
          <p:cNvPr id="6" name="Slide Number Placeholder 5"/>
          <p:cNvSpPr>
            <a:spLocks noGrp="1"/>
          </p:cNvSpPr>
          <p:nvPr>
            <p:ph type="sldNum" sz="quarter" idx="12"/>
          </p:nvPr>
        </p:nvSpPr>
        <p:spPr/>
        <p:txBody>
          <a:bodyPr/>
          <a:lstStyle/>
          <a:p>
            <a:pPr>
              <a:defRPr/>
            </a:pPr>
            <a:fld id="{2AF07AC8-3484-4734-92BD-D44AA8BBD233}" type="slidenum">
              <a:rPr lang="en-US"/>
              <a:pPr>
                <a:defRPr/>
              </a:pPr>
              <a:t>27</a:t>
            </a:fld>
            <a:endParaRPr lang="en-US"/>
          </a:p>
        </p:txBody>
      </p:sp>
      <p:sp>
        <p:nvSpPr>
          <p:cNvPr id="29701" name="AutoShape 2"/>
          <p:cNvSpPr>
            <a:spLocks noGrp="1" noChangeArrowheads="1"/>
          </p:cNvSpPr>
          <p:nvPr>
            <p:ph type="title"/>
          </p:nvPr>
        </p:nvSpPr>
        <p:spPr/>
        <p:txBody>
          <a:bodyPr/>
          <a:lstStyle/>
          <a:p>
            <a:pPr eaLnBrk="1" hangingPunct="1"/>
            <a:r>
              <a:rPr lang="en-US" smtClean="0"/>
              <a:t>Safety of the Injection Site</a:t>
            </a:r>
          </a:p>
        </p:txBody>
      </p:sp>
      <p:sp>
        <p:nvSpPr>
          <p:cNvPr id="29702" name="Rectangle 3"/>
          <p:cNvSpPr>
            <a:spLocks noGrp="1" noChangeArrowheads="1"/>
          </p:cNvSpPr>
          <p:nvPr>
            <p:ph type="body" idx="1"/>
          </p:nvPr>
        </p:nvSpPr>
        <p:spPr/>
        <p:txBody>
          <a:bodyPr/>
          <a:lstStyle/>
          <a:p>
            <a:pPr eaLnBrk="1" hangingPunct="1">
              <a:buClr>
                <a:schemeClr val="hlink"/>
              </a:buClr>
              <a:buFont typeface="Wingdings" pitchFamily="2" charset="2"/>
              <a:buChar char="q"/>
            </a:pPr>
            <a:r>
              <a:rPr lang="en-US" smtClean="0"/>
              <a:t>Assumes that consumption of injection site is a rare event</a:t>
            </a:r>
          </a:p>
          <a:p>
            <a:pPr eaLnBrk="1" hangingPunct="1">
              <a:buClr>
                <a:schemeClr val="hlink"/>
              </a:buClr>
              <a:buFont typeface="Wingdings" pitchFamily="2" charset="2"/>
              <a:buChar char="q"/>
            </a:pPr>
            <a:r>
              <a:rPr lang="en-US" smtClean="0"/>
              <a:t>Safe concentration of the injection site muscle</a:t>
            </a:r>
            <a:endParaRPr lang="en-US" sz="2400" smtClean="0"/>
          </a:p>
          <a:p>
            <a:pPr lvl="1" eaLnBrk="1" hangingPunct="1">
              <a:buClr>
                <a:schemeClr val="hlink"/>
              </a:buClr>
              <a:buSzTx/>
              <a:buFont typeface="Wingdings" pitchFamily="2" charset="2"/>
              <a:buBlip>
                <a:blip r:embed="rId3"/>
              </a:buBlip>
            </a:pPr>
            <a:r>
              <a:rPr lang="en-US" sz="2000" smtClean="0"/>
              <a:t>Past approach allowed up to 10-times the muscle safe concentration</a:t>
            </a:r>
          </a:p>
          <a:p>
            <a:pPr lvl="1" eaLnBrk="1" hangingPunct="1">
              <a:buClr>
                <a:schemeClr val="hlink"/>
              </a:buClr>
              <a:buSzTx/>
              <a:buFont typeface="Wingdings" pitchFamily="2" charset="2"/>
              <a:buBlip>
                <a:blip r:embed="rId3"/>
              </a:buBlip>
            </a:pPr>
            <a:r>
              <a:rPr lang="en-US" smtClean="0"/>
              <a:t>ASDI (acceptable single dose intake) approach</a:t>
            </a:r>
            <a:endParaRPr lang="en-US" sz="1800" smtClean="0"/>
          </a:p>
          <a:p>
            <a:pPr lvl="1" eaLnBrk="1" hangingPunct="1">
              <a:buClr>
                <a:schemeClr val="hlink"/>
              </a:buClr>
              <a:buSzTx/>
              <a:buFont typeface="Wingdings" pitchFamily="2" charset="2"/>
              <a:buNone/>
            </a:pPr>
            <a:r>
              <a:rPr lang="en-US" sz="2000" smtClean="0"/>
              <a:t>	Acute toxicity data driven (allergenicity study, acute toxicity studies) &amp; safety factor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CCD1511D-CD27-45D0-8D15-DE98B8CAC720}" type="slidenum">
              <a:rPr lang="en-US"/>
              <a:pPr>
                <a:defRPr/>
              </a:pPr>
              <a:t>28</a:t>
            </a:fld>
            <a:endParaRPr lang="en-US"/>
          </a:p>
        </p:txBody>
      </p:sp>
      <p:pic>
        <p:nvPicPr>
          <p:cNvPr id="30727" name="Picture 6" descr="Shrimp cock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419600"/>
            <a:ext cx="25146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
          <p:cNvSpPr>
            <a:spLocks noGrp="1" noChangeArrowheads="1"/>
          </p:cNvSpPr>
          <p:nvPr>
            <p:ph type="body" idx="1"/>
          </p:nvPr>
        </p:nvSpPr>
        <p:spPr/>
        <p:txBody>
          <a:bodyPr/>
          <a:lstStyle/>
          <a:p>
            <a:pPr eaLnBrk="1" hangingPunct="1">
              <a:buFont typeface="Times New Roman" pitchFamily="18" charset="0"/>
              <a:buBlip>
                <a:blip r:embed="rId4"/>
              </a:buBlip>
            </a:pPr>
            <a:r>
              <a:rPr lang="en-US" smtClean="0">
                <a:solidFill>
                  <a:srgbClr val="C0C0C0"/>
                </a:solidFill>
              </a:rPr>
              <a:t>Overview of human food safety evaluation</a:t>
            </a:r>
          </a:p>
          <a:p>
            <a:pPr eaLnBrk="1" hangingPunct="1">
              <a:buFont typeface="Times New Roman" pitchFamily="18" charset="0"/>
              <a:buBlip>
                <a:blip r:embed="rId4"/>
              </a:buBlip>
            </a:pPr>
            <a:r>
              <a:rPr lang="en-US" smtClean="0">
                <a:solidFill>
                  <a:srgbClr val="C0C0C0"/>
                </a:solidFill>
              </a:rPr>
              <a:t>Toxicology assessment principles</a:t>
            </a:r>
          </a:p>
          <a:p>
            <a:pPr eaLnBrk="1" hangingPunct="1">
              <a:buFont typeface="Times New Roman" pitchFamily="18" charset="0"/>
              <a:buBlip>
                <a:blip r:embed="rId4"/>
              </a:buBlip>
            </a:pPr>
            <a:r>
              <a:rPr lang="en-US" smtClean="0">
                <a:solidFill>
                  <a:srgbClr val="C0C0C0"/>
                </a:solidFill>
              </a:rPr>
              <a:t>Toxicology assessment of new animal drugs in food animals </a:t>
            </a:r>
          </a:p>
          <a:p>
            <a:pPr eaLnBrk="1" hangingPunct="1">
              <a:buFont typeface="Times New Roman" pitchFamily="18" charset="0"/>
              <a:buBlip>
                <a:blip r:embed="rId4"/>
              </a:buBlip>
            </a:pPr>
            <a:r>
              <a:rPr lang="en-US" smtClean="0"/>
              <a:t>Examples</a:t>
            </a:r>
          </a:p>
        </p:txBody>
      </p:sp>
      <p:sp>
        <p:nvSpPr>
          <p:cNvPr id="30725" name="AutoShape 2"/>
          <p:cNvSpPr>
            <a:spLocks noGrp="1" noChangeArrowheads="1"/>
          </p:cNvSpPr>
          <p:nvPr>
            <p:ph type="title"/>
          </p:nvPr>
        </p:nvSpPr>
        <p:spPr/>
        <p:txBody>
          <a:bodyPr/>
          <a:lstStyle/>
          <a:p>
            <a:pPr eaLnBrk="1" hangingPunct="1"/>
            <a:r>
              <a:rPr lang="en-US" smtClean="0"/>
              <a:t>Talk Outline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578D9772-8E45-4F46-91CA-3CD072E79BDB}" type="slidenum">
              <a:rPr lang="en-US"/>
              <a:pPr>
                <a:defRPr/>
              </a:pPr>
              <a:t>29</a:t>
            </a:fld>
            <a:endParaRPr lang="en-US"/>
          </a:p>
        </p:txBody>
      </p:sp>
      <p:pic>
        <p:nvPicPr>
          <p:cNvPr id="31751" name="Picture 5" descr="A dish with two whole cooked Shrimp with dress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81400"/>
            <a:ext cx="31623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3"/>
          <p:cNvSpPr>
            <a:spLocks noGrp="1" noChangeArrowheads="1"/>
          </p:cNvSpPr>
          <p:nvPr>
            <p:ph type="body" idx="1"/>
          </p:nvPr>
        </p:nvSpPr>
        <p:spPr/>
        <p:txBody>
          <a:bodyPr/>
          <a:lstStyle/>
          <a:p>
            <a:pPr eaLnBrk="1" hangingPunct="1">
              <a:buFont typeface="Times New Roman" pitchFamily="18" charset="0"/>
              <a:buNone/>
            </a:pPr>
            <a:r>
              <a:rPr lang="en-US" smtClean="0"/>
              <a:t>Ractopamine (non-antimicrobial)</a:t>
            </a:r>
          </a:p>
          <a:p>
            <a:pPr eaLnBrk="1" hangingPunct="1">
              <a:buFont typeface="Times New Roman" pitchFamily="18" charset="0"/>
              <a:buNone/>
            </a:pPr>
            <a:r>
              <a:rPr lang="en-US" smtClean="0"/>
              <a:t>Enrofloxacin (antimicrobial)</a:t>
            </a:r>
          </a:p>
        </p:txBody>
      </p:sp>
      <p:sp>
        <p:nvSpPr>
          <p:cNvPr id="31749" name="AutoShape 2"/>
          <p:cNvSpPr>
            <a:spLocks noGrp="1" noChangeArrowheads="1"/>
          </p:cNvSpPr>
          <p:nvPr>
            <p:ph type="title"/>
          </p:nvPr>
        </p:nvSpPr>
        <p:spPr/>
        <p:txBody>
          <a:bodyPr/>
          <a:lstStyle/>
          <a:p>
            <a:pPr eaLnBrk="1" hangingPunct="1"/>
            <a:r>
              <a:rPr lang="en-US" sz="3000" smtClean="0"/>
              <a:t>Examples of ADI and SC Determinations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AB12C427-47F9-463F-9B1C-5C7297212FE5}" type="slidenum">
              <a:rPr lang="en-US"/>
              <a:pPr>
                <a:defRPr/>
              </a:pPr>
              <a:t>3</a:t>
            </a:fld>
            <a:endParaRPr lang="en-US"/>
          </a:p>
        </p:txBody>
      </p:sp>
      <p:pic>
        <p:nvPicPr>
          <p:cNvPr id="5127" name="Picture 4" descr="Seafood style c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648200"/>
            <a:ext cx="20574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3"/>
          <p:cNvSpPr>
            <a:spLocks noGrp="1" noChangeArrowheads="1"/>
          </p:cNvSpPr>
          <p:nvPr>
            <p:ph type="body" idx="1"/>
          </p:nvPr>
        </p:nvSpPr>
        <p:spPr/>
        <p:txBody>
          <a:bodyPr/>
          <a:lstStyle/>
          <a:p>
            <a:pPr eaLnBrk="1" hangingPunct="1">
              <a:buFont typeface="Times New Roman" pitchFamily="18" charset="0"/>
              <a:buBlip>
                <a:blip r:embed="rId4"/>
              </a:buBlip>
            </a:pPr>
            <a:r>
              <a:rPr lang="en-US" smtClean="0"/>
              <a:t>Overview of human food safety evaluation</a:t>
            </a:r>
          </a:p>
          <a:p>
            <a:pPr eaLnBrk="1" hangingPunct="1">
              <a:buFont typeface="Times New Roman" pitchFamily="18" charset="0"/>
              <a:buBlip>
                <a:blip r:embed="rId4"/>
              </a:buBlip>
            </a:pPr>
            <a:r>
              <a:rPr lang="en-US" smtClean="0">
                <a:solidFill>
                  <a:srgbClr val="C0C0C0"/>
                </a:solidFill>
              </a:rPr>
              <a:t>Toxicology assessment principles</a:t>
            </a:r>
          </a:p>
          <a:p>
            <a:pPr eaLnBrk="1" hangingPunct="1">
              <a:buFont typeface="Times New Roman" pitchFamily="18" charset="0"/>
              <a:buBlip>
                <a:blip r:embed="rId4"/>
              </a:buBlip>
            </a:pPr>
            <a:r>
              <a:rPr lang="en-US" smtClean="0">
                <a:solidFill>
                  <a:srgbClr val="C0C0C0"/>
                </a:solidFill>
              </a:rPr>
              <a:t>Toxicological assessment of animal drugs for food animals </a:t>
            </a:r>
          </a:p>
          <a:p>
            <a:pPr eaLnBrk="1" hangingPunct="1">
              <a:buFont typeface="Times New Roman" pitchFamily="18" charset="0"/>
              <a:buBlip>
                <a:blip r:embed="rId4"/>
              </a:buBlip>
            </a:pPr>
            <a:r>
              <a:rPr lang="en-US" smtClean="0">
                <a:solidFill>
                  <a:srgbClr val="C0C0C0"/>
                </a:solidFill>
              </a:rPr>
              <a:t>Examples</a:t>
            </a:r>
          </a:p>
        </p:txBody>
      </p:sp>
      <p:sp>
        <p:nvSpPr>
          <p:cNvPr id="5125" name="AutoShape 2"/>
          <p:cNvSpPr>
            <a:spLocks noGrp="1" noChangeArrowheads="1"/>
          </p:cNvSpPr>
          <p:nvPr>
            <p:ph type="title"/>
          </p:nvPr>
        </p:nvSpPr>
        <p:spPr/>
        <p:txBody>
          <a:bodyPr/>
          <a:lstStyle/>
          <a:p>
            <a:pPr eaLnBrk="1" hangingPunct="1"/>
            <a:r>
              <a:rPr lang="en-US" dirty="0" smtClean="0"/>
              <a:t>Talk Outline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7" name="Group 3" descr="This slide is titled Ractopamine (NADA 140-863) and is subtitled Summary of toxicology studies conducted to establish the toxicological ADI&#10;There are 4 columns and 11 rows&#10;Row one is the title row and includes columns for Type of toxicology study, tested species, dose (mg/kg/day), NOEL (mg/kg/day)&#10;Row two  Column One 90 day oral, Column two Mouse, Column three 0,25,175,1250, and Column four 25&#10;Row three Column One 9 day oral, Column two rat, Column three 0, 1.3, 14.3, 154.8, and Column four 1.3&#10;Row four Column One Two generation Reproduction, Column two Rat, Column three 0,0.15, 1.4,15,160 and Column four 15&#10;Row five Column One 14 day oral, Column two Dog, Column three 0,0.05,0.15,1.5 and Column four 0.05&#10;Row six Column One 1 year oral, Column two Dog, Column three 0,0.112,0.224,5.58 and Column four NA&#10;Row seven Column One 90 day gavage, Column two Monkey, Column three 0,0.125 and Column four 0.125&#10;Row eight Column One 6 week gavage, Column two Monkey, Column three 0, 0.25, 0.5, 4.0 and Column four 0.25&#10;Row nine Column One 1 year oral, Column two Monkey, Column three 0,0.125, 0.5, 4.0 and 0 Column four.125&#10;Row ten Column One 2 year oral oncogenicity, Column two Mice, Column three 0, 35, 175, 1085, and Column four 320&#10;Row eleven Column One Single dose oral, Column two Man, Column three 5 -40 mg total dose and Column four 0.1&#10;"/>
          <p:cNvGraphicFramePr>
            <a:graphicFrameLocks noGrp="1"/>
          </p:cNvGraphicFramePr>
          <p:nvPr>
            <p:ph idx="1"/>
            <p:extLst>
              <p:ext uri="{D42A27DB-BD31-4B8C-83A1-F6EECF244321}">
                <p14:modId xmlns:p14="http://schemas.microsoft.com/office/powerpoint/2010/main" val="1683428660"/>
              </p:ext>
            </p:extLst>
          </p:nvPr>
        </p:nvGraphicFramePr>
        <p:xfrm>
          <a:off x="609600" y="2286000"/>
          <a:ext cx="8229600" cy="4284666"/>
        </p:xfrm>
        <a:graphic>
          <a:graphicData uri="http://schemas.openxmlformats.org/drawingml/2006/table">
            <a:tbl>
              <a:tblPr firstRow="1"/>
              <a:tblGrid>
                <a:gridCol w="3048000"/>
                <a:gridCol w="990600"/>
                <a:gridCol w="2362200"/>
                <a:gridCol w="1828800"/>
              </a:tblGrid>
              <a:tr h="4905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Arial" charset="0"/>
                          <a:ea typeface="SimSun" pitchFamily="2" charset="-122"/>
                          <a:cs typeface="Times New Roman" pitchFamily="18" charset="0"/>
                        </a:rPr>
                        <a:t>Type of Toxicology Study </a:t>
                      </a:r>
                      <a:endParaRPr kumimoji="0" lang="en-US" altLang="zh-CN" sz="11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chemeClr val="tx1"/>
                          </a:solidFill>
                          <a:effectLst/>
                          <a:latin typeface="Arial" charset="0"/>
                          <a:ea typeface="SimSun" pitchFamily="2" charset="-122"/>
                          <a:cs typeface="Times New Roman" pitchFamily="18" charset="0"/>
                        </a:rPr>
                        <a:t>Tested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chemeClr val="tx1"/>
                          </a:solidFill>
                          <a:effectLst/>
                          <a:latin typeface="Arial" charset="0"/>
                          <a:ea typeface="SimSun" pitchFamily="2" charset="-122"/>
                          <a:cs typeface="Times New Roman" pitchFamily="18" charset="0"/>
                        </a:rPr>
                        <a:t>Species</a:t>
                      </a:r>
                      <a:endPar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Arial" charset="0"/>
                          <a:ea typeface="SimSun" pitchFamily="2" charset="-122"/>
                          <a:cs typeface="Times New Roman" pitchFamily="18" charset="0"/>
                        </a:rPr>
                        <a:t>Dose (mg/kg/day)</a:t>
                      </a:r>
                      <a:endParaRPr kumimoji="0" lang="en-US" altLang="zh-CN" sz="11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chemeClr val="tx1"/>
                          </a:solidFill>
                          <a:effectLst/>
                          <a:latin typeface="Arial" charset="0"/>
                          <a:ea typeface="SimSun" pitchFamily="2" charset="-122"/>
                          <a:cs typeface="Times New Roman" pitchFamily="18" charset="0"/>
                        </a:rPr>
                        <a:t>NOEL (mg/kg/day)</a:t>
                      </a:r>
                      <a:endPar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charset="0"/>
                          <a:ea typeface="SimSun" pitchFamily="2" charset="-122"/>
                          <a:cs typeface="Times New Roman" pitchFamily="18" charset="0"/>
                        </a:rPr>
                        <a:t>90-day oral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Mouse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0, 25, 175, 1250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25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90-day oral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Rat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0, 1.3, 14.3, 154.8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1.3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Two-generation Reproduction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Rat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0, 0.15, 1.4, 15, 160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15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14-day oral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Dog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0, 0.05, 0.15, 1.5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0.05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1-year oral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Dog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0, 0.112, 0.224, 5.68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NA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charset="0"/>
                          <a:ea typeface="SimSun" pitchFamily="2" charset="-122"/>
                          <a:cs typeface="Times New Roman" pitchFamily="18" charset="0"/>
                        </a:rPr>
                        <a:t>90-day gavage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Monkey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0, 0.125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0.125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6-week gavage</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Monkey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0, 0.25, 0.5, 4.0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0.25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FF0000"/>
                          </a:solidFill>
                          <a:effectLst/>
                          <a:latin typeface="Arial" charset="0"/>
                          <a:ea typeface="SimSun" pitchFamily="2" charset="-122"/>
                          <a:cs typeface="Times New Roman" pitchFamily="18" charset="0"/>
                        </a:rPr>
                        <a:t>1-year oral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FF0000"/>
                          </a:solidFill>
                          <a:effectLst/>
                          <a:latin typeface="Arial" charset="0"/>
                          <a:ea typeface="SimSun" pitchFamily="2" charset="-122"/>
                          <a:cs typeface="Times New Roman" pitchFamily="18" charset="0"/>
                        </a:rPr>
                        <a:t>Monkey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rgbClr val="FF0000"/>
                          </a:solidFill>
                          <a:effectLst/>
                          <a:latin typeface="Arial" charset="0"/>
                          <a:ea typeface="SimSun" pitchFamily="2" charset="-122"/>
                          <a:cs typeface="Times New Roman" pitchFamily="18" charset="0"/>
                        </a:rPr>
                        <a:t>0, 0.125, 0.5, 4.0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0000"/>
                          </a:solidFill>
                          <a:effectLst/>
                          <a:latin typeface="Arial" charset="0"/>
                          <a:ea typeface="SimSun" pitchFamily="2" charset="-122"/>
                          <a:cs typeface="Times New Roman" pitchFamily="18" charset="0"/>
                        </a:rPr>
                        <a:t>0.125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2-year oral oncogenicity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Mice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0, 35, 175, 1085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320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Single dose oral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Man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charset="0"/>
                          <a:ea typeface="SimSun" pitchFamily="2" charset="-122"/>
                          <a:cs typeface="Times New Roman" pitchFamily="18" charset="0"/>
                        </a:rPr>
                        <a:t>5 - 40 mg total dose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charset="0"/>
                          <a:ea typeface="SimSun" pitchFamily="2" charset="-122"/>
                          <a:cs typeface="Times New Roman" pitchFamily="18" charset="0"/>
                        </a:rPr>
                        <a:t>0.1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33" name="Rectangle 65"/>
          <p:cNvSpPr>
            <a:spLocks noChangeArrowheads="1"/>
          </p:cNvSpPr>
          <p:nvPr/>
        </p:nvSpPr>
        <p:spPr bwMode="auto">
          <a:xfrm>
            <a:off x="381000" y="1524000"/>
            <a:ext cx="876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hangingPunct="0"/>
            <a:r>
              <a:rPr lang="en-US" altLang="zh-CN" sz="1600">
                <a:ea typeface="SimSun" pitchFamily="2" charset="-122"/>
              </a:rPr>
              <a:t>Summary of Toxicology Studies Conducted to Establish the Toxicological ADI </a:t>
            </a:r>
            <a:endParaRPr lang="zh-CN" altLang="en-US" sz="1600">
              <a:ea typeface="SimSun" pitchFamily="2" charset="-122"/>
            </a:endParaRPr>
          </a:p>
        </p:txBody>
      </p:sp>
      <p:sp>
        <p:nvSpPr>
          <p:cNvPr id="32770" name="AutoShape 2" descr="The table shows the type of toxicology study, the tested species, dose used in mg/kg/day, and the NOEL determined from each study for ractopamine."/>
          <p:cNvSpPr>
            <a:spLocks noGrp="1" noChangeArrowheads="1"/>
          </p:cNvSpPr>
          <p:nvPr>
            <p:ph type="title"/>
          </p:nvPr>
        </p:nvSpPr>
        <p:spPr>
          <a:xfrm>
            <a:off x="914400" y="1219200"/>
            <a:ext cx="7848600" cy="685800"/>
          </a:xfrm>
        </p:spPr>
        <p:txBody>
          <a:bodyPr/>
          <a:lstStyle/>
          <a:p>
            <a:pPr eaLnBrk="1" hangingPunct="1"/>
            <a:r>
              <a:rPr lang="en-US" sz="3200" b="0" smtClean="0">
                <a:solidFill>
                  <a:schemeClr val="tx1"/>
                </a:solidFill>
              </a:rPr>
              <a:t>Ractopamine (NADA 140-863)</a:t>
            </a:r>
            <a:br>
              <a:rPr lang="en-US" sz="3200" b="0" smtClean="0">
                <a:solidFill>
                  <a:schemeClr val="tx1"/>
                </a:solidFill>
              </a:rPr>
            </a:br>
            <a:endParaRPr lang="en-US" altLang="zh-CN" sz="3200" b="0" smtClean="0">
              <a:solidFill>
                <a:schemeClr val="tx1"/>
              </a:solidFill>
              <a:ea typeface="SimSun"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022D44CD-95D3-4656-B991-AA18D59C9480}" type="slidenum">
              <a:rPr lang="en-US"/>
              <a:pPr>
                <a:defRPr/>
              </a:pPr>
              <a:t>31</a:t>
            </a:fld>
            <a:endParaRPr lang="en-US"/>
          </a:p>
        </p:txBody>
      </p:sp>
      <p:sp>
        <p:nvSpPr>
          <p:cNvPr id="33797" name="AutoShape 2"/>
          <p:cNvSpPr>
            <a:spLocks noGrp="1" noChangeArrowheads="1"/>
          </p:cNvSpPr>
          <p:nvPr>
            <p:ph type="title"/>
          </p:nvPr>
        </p:nvSpPr>
        <p:spPr/>
        <p:txBody>
          <a:bodyPr/>
          <a:lstStyle/>
          <a:p>
            <a:pPr eaLnBrk="1" hangingPunct="1"/>
            <a:r>
              <a:rPr lang="en-US" altLang="zh-CN" sz="3200" b="0" smtClean="0">
                <a:ea typeface="SimSun" pitchFamily="2" charset="-122"/>
              </a:rPr>
              <a:t>Ractopamine (NADA 140-863)</a:t>
            </a:r>
            <a:br>
              <a:rPr lang="en-US" altLang="zh-CN" sz="3200" b="0" smtClean="0">
                <a:ea typeface="SimSun" pitchFamily="2" charset="-122"/>
              </a:rPr>
            </a:br>
            <a:r>
              <a:rPr lang="en-US" altLang="zh-CN" sz="3200" b="0" smtClean="0">
                <a:ea typeface="SimSun" pitchFamily="2" charset="-122"/>
              </a:rPr>
              <a:t>- Toxicological ADI Determination</a:t>
            </a:r>
            <a:endParaRPr lang="en-US" sz="2400" b="0" smtClean="0">
              <a:ea typeface="SimSun" pitchFamily="2" charset="-122"/>
            </a:endParaRPr>
          </a:p>
        </p:txBody>
      </p:sp>
      <p:sp>
        <p:nvSpPr>
          <p:cNvPr id="33798" name="Rectangle 3"/>
          <p:cNvSpPr>
            <a:spLocks noGrp="1" noChangeArrowheads="1"/>
          </p:cNvSpPr>
          <p:nvPr>
            <p:ph type="body" idx="1"/>
          </p:nvPr>
        </p:nvSpPr>
        <p:spPr/>
        <p:txBody>
          <a:bodyPr/>
          <a:lstStyle/>
          <a:p>
            <a:pPr marL="0" indent="0" eaLnBrk="1" hangingPunct="1">
              <a:buFont typeface="Times New Roman" pitchFamily="18" charset="0"/>
              <a:buNone/>
            </a:pPr>
            <a:r>
              <a:rPr lang="en-US" smtClean="0"/>
              <a:t>The 1-year oral study in the monkey was selected as the study with the lowest appropriate NOEL for determining the toxicological ADI.</a:t>
            </a:r>
          </a:p>
          <a:p>
            <a:pPr marL="0" indent="0">
              <a:buFont typeface="Times New Roman" pitchFamily="18" charset="0"/>
              <a:buNone/>
            </a:pPr>
            <a:endParaRPr lang="en-US" sz="100" smtClean="0">
              <a:solidFill>
                <a:schemeClr val="bg1"/>
              </a:solidFill>
            </a:endParaRPr>
          </a:p>
          <a:p>
            <a:pPr marL="0" indent="0">
              <a:buFont typeface="Times New Roman" pitchFamily="18" charset="0"/>
              <a:buNone/>
            </a:pPr>
            <a:r>
              <a:rPr lang="en-US" sz="100" smtClean="0">
                <a:solidFill>
                  <a:schemeClr val="bg1"/>
                </a:solidFill>
              </a:rPr>
              <a:t>Toxicological ADI = NOEL/Safety Factor = [(0.125mg/kg bw/day)/100] = 0.00125 mg/kg bw/day = 1.25µg/kg bw/day</a:t>
            </a:r>
          </a:p>
        </p:txBody>
      </p:sp>
      <p:graphicFrame>
        <p:nvGraphicFramePr>
          <p:cNvPr id="33799" name="Object 4" descr="The diagram on this slide shows an equation Toxicological ADI equals NOEL divided by Safety Factor equals 0.125 mg/kg bw/day divided by 100&#10;equals 0.00125 mg/kg bw/day equals 1.25 microgram/kg bw/day&#10;"/>
          <p:cNvGraphicFramePr>
            <a:graphicFrameLocks noGrp="1" noChangeAspect="1"/>
          </p:cNvGraphicFramePr>
          <p:nvPr>
            <p:ph sz="half" idx="4294967295"/>
          </p:nvPr>
        </p:nvGraphicFramePr>
        <p:xfrm>
          <a:off x="1371600" y="4235450"/>
          <a:ext cx="6400800" cy="1109663"/>
        </p:xfrm>
        <a:graphic>
          <a:graphicData uri="http://schemas.openxmlformats.org/presentationml/2006/ole">
            <mc:AlternateContent xmlns:mc="http://schemas.openxmlformats.org/markup-compatibility/2006">
              <mc:Choice xmlns:v="urn:schemas-microsoft-com:vml" Requires="v">
                <p:oleObj spid="_x0000_s33810" name="Equation" r:id="rId4" imgW="3810000" imgH="660400" progId="Equation.3">
                  <p:embed/>
                </p:oleObj>
              </mc:Choice>
              <mc:Fallback>
                <p:oleObj name="Equation" r:id="rId4" imgW="3810000" imgH="660400" progId="Equation.3">
                  <p:embed/>
                  <p:pic>
                    <p:nvPicPr>
                      <p:cNvPr id="0" name="Object 4" descr="The diagram on this slide shows an equation Toxicological ADI equals NOEL divided by Safety Factor equals 0.125 mg/kg bw/day divided by 100&#10;equals 0.00125 mg/kg bw/day equals 1.25 microgram/kg bw/day&#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235450"/>
                        <a:ext cx="6400800" cy="11096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53DB9E3B-C300-486C-9691-52BC452619F3}" type="slidenum">
              <a:rPr lang="en-US"/>
              <a:pPr>
                <a:defRPr/>
              </a:pPr>
              <a:t>32</a:t>
            </a:fld>
            <a:endParaRPr lang="en-US"/>
          </a:p>
        </p:txBody>
      </p:sp>
      <p:pic>
        <p:nvPicPr>
          <p:cNvPr id="34823" name="Picture 5" descr="Soup with Escarg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495800"/>
            <a:ext cx="2424113"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3"/>
          <p:cNvSpPr>
            <a:spLocks noGrp="1" noChangeArrowheads="1"/>
          </p:cNvSpPr>
          <p:nvPr>
            <p:ph type="body" idx="1"/>
          </p:nvPr>
        </p:nvSpPr>
        <p:spPr/>
        <p:txBody>
          <a:bodyPr/>
          <a:lstStyle/>
          <a:p>
            <a:pPr marL="0" indent="0" eaLnBrk="1" hangingPunct="1">
              <a:buFont typeface="Times New Roman" pitchFamily="18" charset="0"/>
              <a:buBlip>
                <a:blip r:embed="rId4"/>
              </a:buBlip>
            </a:pPr>
            <a:r>
              <a:rPr lang="en-US" smtClean="0"/>
              <a:t> Toxicological ADI = 1.25 µg/kg bw/day</a:t>
            </a:r>
          </a:p>
          <a:p>
            <a:pPr marL="0" indent="0" eaLnBrk="1" hangingPunct="1">
              <a:buFont typeface="Times New Roman" pitchFamily="18" charset="0"/>
              <a:buBlip>
                <a:blip r:embed="rId4"/>
              </a:buBlip>
            </a:pPr>
            <a:r>
              <a:rPr lang="en-US" smtClean="0"/>
              <a:t> An microbiological ADI is not needed.</a:t>
            </a:r>
          </a:p>
          <a:p>
            <a:pPr marL="0" indent="0" eaLnBrk="1" hangingPunct="1">
              <a:buFont typeface="Times New Roman" pitchFamily="18" charset="0"/>
              <a:buBlip>
                <a:blip r:embed="rId4"/>
              </a:buBlip>
            </a:pPr>
            <a:r>
              <a:rPr lang="en-US" smtClean="0"/>
              <a:t> Final ADI = toxicological ADI</a:t>
            </a:r>
          </a:p>
          <a:p>
            <a:pPr lvl="1" eaLnBrk="1" hangingPunct="1">
              <a:buFontTx/>
              <a:buNone/>
            </a:pPr>
            <a:r>
              <a:rPr lang="en-US" smtClean="0"/>
              <a:t>			</a:t>
            </a:r>
            <a:r>
              <a:rPr lang="en-US" sz="2800" smtClean="0"/>
              <a:t>= 1.25 µg/kg bw/day</a:t>
            </a:r>
          </a:p>
        </p:txBody>
      </p:sp>
      <p:sp>
        <p:nvSpPr>
          <p:cNvPr id="34821" name="AutoShape 2"/>
          <p:cNvSpPr>
            <a:spLocks noGrp="1" noChangeArrowheads="1"/>
          </p:cNvSpPr>
          <p:nvPr>
            <p:ph type="title"/>
          </p:nvPr>
        </p:nvSpPr>
        <p:spPr/>
        <p:txBody>
          <a:bodyPr/>
          <a:lstStyle/>
          <a:p>
            <a:pPr eaLnBrk="1" hangingPunct="1"/>
            <a:r>
              <a:rPr lang="en-US" altLang="zh-CN" sz="3200" b="0" smtClean="0">
                <a:ea typeface="SimSun" pitchFamily="2" charset="-122"/>
              </a:rPr>
              <a:t>Ractopamine (NADA 140-863) </a:t>
            </a:r>
            <a:r>
              <a:rPr lang="en-US" altLang="zh-CN" sz="3200" b="0" smtClean="0">
                <a:latin typeface="Verdana" pitchFamily="34" charset="0"/>
                <a:ea typeface="SimSun" pitchFamily="2" charset="-122"/>
              </a:rPr>
              <a:t>–</a:t>
            </a:r>
            <a:r>
              <a:rPr lang="en-US" altLang="zh-CN" sz="3200" b="0" smtClean="0">
                <a:ea typeface="SimSun" pitchFamily="2" charset="-122"/>
              </a:rPr>
              <a:t> ADI Determination</a:t>
            </a:r>
            <a:endParaRPr lang="en-US" sz="2400" b="0" smtClean="0">
              <a:ea typeface="SimSun"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quarter" idx="10"/>
          </p:nvPr>
        </p:nvSpPr>
        <p:spPr/>
        <p:txBody>
          <a:bodyPr/>
          <a:lstStyle/>
          <a:p>
            <a:pPr>
              <a:defRPr/>
            </a:pPr>
            <a:r>
              <a:rPr lang="en-US"/>
              <a:t>6/14/2012</a:t>
            </a:r>
          </a:p>
        </p:txBody>
      </p:sp>
      <p:sp>
        <p:nvSpPr>
          <p:cNvPr id="31" name="Footer Placeholder 4"/>
          <p:cNvSpPr>
            <a:spLocks noGrp="1"/>
          </p:cNvSpPr>
          <p:nvPr>
            <p:ph type="ftr" sz="quarter" idx="11"/>
          </p:nvPr>
        </p:nvSpPr>
        <p:spPr/>
        <p:txBody>
          <a:bodyPr/>
          <a:lstStyle/>
          <a:p>
            <a:pPr>
              <a:defRPr/>
            </a:pPr>
            <a:r>
              <a:rPr lang="en-US"/>
              <a:t>FDA/CVM</a:t>
            </a:r>
          </a:p>
        </p:txBody>
      </p:sp>
      <p:sp>
        <p:nvSpPr>
          <p:cNvPr id="32" name="Slide Number Placeholder 5" descr="The table shows the food consumption value used and the calculated safe concentration for each of the four edible tissues (muscle, liver, kidney and fat)."/>
          <p:cNvSpPr>
            <a:spLocks noGrp="1"/>
          </p:cNvSpPr>
          <p:nvPr>
            <p:ph type="sldNum" sz="quarter" idx="12"/>
          </p:nvPr>
        </p:nvSpPr>
        <p:spPr/>
        <p:txBody>
          <a:bodyPr/>
          <a:lstStyle/>
          <a:p>
            <a:pPr>
              <a:defRPr/>
            </a:pPr>
            <a:fld id="{83313130-D8D2-48A4-BD5E-EDA74B3B40E9}" type="slidenum">
              <a:rPr lang="en-US"/>
              <a:pPr>
                <a:defRPr/>
              </a:pPr>
              <a:t>33</a:t>
            </a:fld>
            <a:endParaRPr lang="en-US" dirty="0"/>
          </a:p>
        </p:txBody>
      </p:sp>
      <p:sp>
        <p:nvSpPr>
          <p:cNvPr id="35845" name="AutoShape 2"/>
          <p:cNvSpPr>
            <a:spLocks noGrp="1" noChangeArrowheads="1"/>
          </p:cNvSpPr>
          <p:nvPr>
            <p:ph type="title"/>
          </p:nvPr>
        </p:nvSpPr>
        <p:spPr/>
        <p:txBody>
          <a:bodyPr/>
          <a:lstStyle/>
          <a:p>
            <a:pPr eaLnBrk="1" hangingPunct="1"/>
            <a:r>
              <a:rPr lang="en-US" altLang="zh-CN" sz="3200" b="0" smtClean="0">
                <a:ea typeface="SimSun" pitchFamily="2" charset="-122"/>
              </a:rPr>
              <a:t>Ractopamine (NADA 140-863) </a:t>
            </a:r>
            <a:r>
              <a:rPr lang="en-US" altLang="zh-CN" sz="3200" b="0" smtClean="0">
                <a:latin typeface="Verdana" pitchFamily="34" charset="0"/>
                <a:ea typeface="SimSun" pitchFamily="2" charset="-122"/>
              </a:rPr>
              <a:t>–</a:t>
            </a:r>
            <a:r>
              <a:rPr lang="en-US" altLang="zh-CN" sz="3200" b="0" smtClean="0">
                <a:ea typeface="SimSun" pitchFamily="2" charset="-122"/>
              </a:rPr>
              <a:t> Calculation of Safe Concentrations</a:t>
            </a:r>
            <a:endParaRPr lang="en-US" sz="2400" b="0" smtClean="0">
              <a:ea typeface="SimSun" pitchFamily="2" charset="-122"/>
            </a:endParaRPr>
          </a:p>
        </p:txBody>
      </p:sp>
      <p:graphicFrame>
        <p:nvGraphicFramePr>
          <p:cNvPr id="35846" name="Object 3" descr="This slide is titled Ractopamine (NADA 140-863) - Calculation of Safe Concentration&#10;The first diagram shows the following equation Safe Concentration (SC) equals ADI times Human weight divided by Food Consumption Value&#10;Safe Concentration (SC) equals 1.25 microgram/kg bw/day times 60 kg divided by Food Consumption Value in grams&#10;&#10;The second diagram shows a table with 3 columns:  1) Edible Tissue, 2) Food Consumption (g) and 3) Calculated SC (ppm)&#10;The first line under those 3 headings is Muscle with the following two values 300 and 0.25&#10;The second line is Liver with the values of 100 and 0.75&#10;The third line is Kidney with the values of 50 and 1.5&#10;The final fourth line is Fat with values of 50 and 1.5&#10;"/>
          <p:cNvGraphicFramePr>
            <a:graphicFrameLocks noGrp="1" noChangeAspect="1"/>
          </p:cNvGraphicFramePr>
          <p:nvPr>
            <p:ph sz="half" idx="4294967295"/>
          </p:nvPr>
        </p:nvGraphicFramePr>
        <p:xfrm>
          <a:off x="1295400" y="2436813"/>
          <a:ext cx="6781800" cy="1646237"/>
        </p:xfrm>
        <a:graphic>
          <a:graphicData uri="http://schemas.openxmlformats.org/presentationml/2006/ole">
            <mc:AlternateContent xmlns:mc="http://schemas.openxmlformats.org/markup-compatibility/2006">
              <mc:Choice xmlns:v="urn:schemas-microsoft-com:vml" Requires="v">
                <p:oleObj spid="_x0000_s35883" name="Equation" r:id="rId4" imgW="3556000" imgH="863600" progId="Equation.3">
                  <p:embed/>
                </p:oleObj>
              </mc:Choice>
              <mc:Fallback>
                <p:oleObj name="Equation" r:id="rId4" imgW="3556000" imgH="863600" progId="Equation.3">
                  <p:embed/>
                  <p:pic>
                    <p:nvPicPr>
                      <p:cNvPr id="0" name="Object 3" descr="This slide is titled Ractopamine (NADA 140-863) - Calculation of Safe Concentration&#10;The first diagram shows the following equation Safe Concentration (SC) equals ADI times Human weight divided by Food Consumption Value&#10;Safe Concentration (SC) equals 1.25 microgram/kg bw/day times 60 kg divided by Food Consumption Value in grams&#10;&#10;The second diagram shows a table with 3 columns:  1) Edible Tissue, 2) Food Consumption (g) and 3) Calculated SC (ppm)&#10;The first line under those 3 headings is Muscle with the following two values 300 and 0.25&#10;The second line is Liver with the values of 100 and 0.75&#10;The third line is Kidney with the values of 50 and 1.5&#10;The final fourth line is Fat with values of 50 and 1.5&#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436813"/>
                        <a:ext cx="6781800" cy="1646237"/>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5683" name="Group 51" descr="This slide is titled Ractopamine (NADA 140-863) - Calculation of Safe Concentration&#10;The first diagram shows the following equation Safe Concentration (SC) equals ADI times Human weight divided by Food Consumption Value&#10;Safe Concentration (SC) equals 1.25 microgram/kg bw/day times 60 kg divided by Food Consumption Value in grams&#10;&#10;The second diagram shows a table with 3 columns:  1) Edible Tissue, 2) Food Consumption (g) and 3) Calculated SC (ppm)&#10;The first line under those 3 headings is Muscle with the following two values 300 and 0.25&#10;The second line is Liver with the values of 100 and 0.75&#10;The third line is Kidney with the values of 50 and 1.5&#10;The final fourth line is Fat with values of 50 and 1.5&#10;"/>
          <p:cNvGraphicFramePr>
            <a:graphicFrameLocks noGrp="1"/>
          </p:cNvGraphicFramePr>
          <p:nvPr>
            <p:ph idx="1"/>
            <p:extLst>
              <p:ext uri="{D42A27DB-BD31-4B8C-83A1-F6EECF244321}">
                <p14:modId xmlns:p14="http://schemas.microsoft.com/office/powerpoint/2010/main" val="388221291"/>
              </p:ext>
            </p:extLst>
          </p:nvPr>
        </p:nvGraphicFramePr>
        <p:xfrm>
          <a:off x="838200" y="4419600"/>
          <a:ext cx="7693025" cy="1843089"/>
        </p:xfrm>
        <a:graphic>
          <a:graphicData uri="http://schemas.openxmlformats.org/drawingml/2006/table">
            <a:tbl>
              <a:tblPr firstRow="1"/>
              <a:tblGrid>
                <a:gridCol w="2232025"/>
                <a:gridCol w="2895600"/>
                <a:gridCol w="2565400"/>
              </a:tblGrid>
              <a:tr h="36572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Edible Tissue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Food Consumption (g)</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Calculated SC (ppm)</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7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Muscle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300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0.25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7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Liver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100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0.75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7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Kidney</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50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1.5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151">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Fat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50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1.5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4"/>
          <p:cNvSpPr>
            <a:spLocks noGrp="1"/>
          </p:cNvSpPr>
          <p:nvPr>
            <p:ph type="dt" sz="quarter" idx="10"/>
          </p:nvPr>
        </p:nvSpPr>
        <p:spPr/>
        <p:txBody>
          <a:bodyPr/>
          <a:lstStyle/>
          <a:p>
            <a:pPr>
              <a:defRPr/>
            </a:pPr>
            <a:r>
              <a:rPr lang="en-US"/>
              <a:t>6/14/2012</a:t>
            </a:r>
          </a:p>
        </p:txBody>
      </p:sp>
      <p:sp>
        <p:nvSpPr>
          <p:cNvPr id="29" name="Footer Placeholder 5"/>
          <p:cNvSpPr>
            <a:spLocks noGrp="1"/>
          </p:cNvSpPr>
          <p:nvPr>
            <p:ph type="ftr" sz="quarter" idx="11"/>
          </p:nvPr>
        </p:nvSpPr>
        <p:spPr/>
        <p:txBody>
          <a:bodyPr/>
          <a:lstStyle/>
          <a:p>
            <a:pPr>
              <a:defRPr/>
            </a:pPr>
            <a:r>
              <a:rPr lang="en-US"/>
              <a:t>FDA/CVM</a:t>
            </a:r>
          </a:p>
        </p:txBody>
      </p:sp>
      <p:sp>
        <p:nvSpPr>
          <p:cNvPr id="30" name="Slide Number Placeholder 6"/>
          <p:cNvSpPr>
            <a:spLocks noGrp="1"/>
          </p:cNvSpPr>
          <p:nvPr>
            <p:ph type="sldNum" sz="quarter" idx="12"/>
          </p:nvPr>
        </p:nvSpPr>
        <p:spPr/>
        <p:txBody>
          <a:bodyPr/>
          <a:lstStyle/>
          <a:p>
            <a:pPr>
              <a:defRPr/>
            </a:pPr>
            <a:fld id="{100D2A3D-5FCD-413D-90E5-C39F5605FD75}" type="slidenum">
              <a:rPr lang="en-US"/>
              <a:pPr>
                <a:defRPr/>
              </a:pPr>
              <a:t>34</a:t>
            </a:fld>
            <a:endParaRPr lang="en-US"/>
          </a:p>
        </p:txBody>
      </p:sp>
      <p:graphicFrame>
        <p:nvGraphicFramePr>
          <p:cNvPr id="36893" name="Object 26" descr="34 is titled &quot;Enrofloxacin (NADA 141-068) - Determination of a Toxicological ADI&#10;Summary of Toxicology Studies Conducted to Establish ADI.  &#10;This slide contains 2 images.&#10;The first image is a table with 2 columns 1) Study Type and 2) NOEL (mg/kg bw/day)&#10;Under Study Type are 5 types of studies with corresponding NOEL values as follows:&#10;Subchronic oral toxicity study in dogs  3&#10;Chronic toxicity and carcinogenicity study in mice   323&#10;Chronic toxicity study in rats 5.3&#10;Tw generation reproductive toxicity study in rats 125&#10;Embroyotoxicity teratogenicity study in rabbits 25&#10;&#10;The second image is an equation Toxicological ADI equals NOEL divided by Safety Factor equals 3 mg/kg bw/day divided by 1000 equals 0.003 mg/kg/day&#10;"/>
          <p:cNvGraphicFramePr>
            <a:graphicFrameLocks noGrp="1" noChangeAspect="1"/>
          </p:cNvGraphicFramePr>
          <p:nvPr>
            <p:ph sz="half" idx="1"/>
            <p:extLst>
              <p:ext uri="{D42A27DB-BD31-4B8C-83A1-F6EECF244321}">
                <p14:modId xmlns:p14="http://schemas.microsoft.com/office/powerpoint/2010/main" val="3215568722"/>
              </p:ext>
            </p:extLst>
          </p:nvPr>
        </p:nvGraphicFramePr>
        <p:xfrm>
          <a:off x="1285875" y="5562600"/>
          <a:ext cx="7256463" cy="696913"/>
        </p:xfrm>
        <a:graphic>
          <a:graphicData uri="http://schemas.openxmlformats.org/presentationml/2006/ole">
            <mc:AlternateContent xmlns:mc="http://schemas.openxmlformats.org/markup-compatibility/2006">
              <mc:Choice xmlns:v="urn:schemas-microsoft-com:vml" Requires="v">
                <p:oleObj spid="_x0000_s36905" name="Equation" r:id="rId4" imgW="4495800" imgH="431800" progId="Equation.3">
                  <p:embed/>
                </p:oleObj>
              </mc:Choice>
              <mc:Fallback>
                <p:oleObj name="Equation" r:id="rId4" imgW="4495800" imgH="431800" progId="Equation.3">
                  <p:embed/>
                  <p:pic>
                    <p:nvPicPr>
                      <p:cNvPr id="0" name="Object 26" descr="34 is titled &quot;Enrofloxacin (NADA 141-068) - Determination of a Toxicological ADI&#10;Summary of Toxicology Studies Conducted to Establish ADI.  &#10;This slide contains 2 images.&#10;The first image is a table with 2 columns 1) Study Type and 2) NOEL (mg/kg bw/day)&#10;Under Study Type are 5 types of studies with corresponding NOEL values as follows:&#10;Subchronic oral toxicity study in dogs  3&#10;Chronic toxicity and carcinogenicity study in mice   323&#10;Chronic toxicity study in rats 5.3&#10;Tw generation reproductive toxicity study in rats 125&#10;Embroyotoxicity teratogenicity study in rabbits 25&#10;&#10;The second image is an equation Toxicological ADI equals NOEL divided by Safety Factor equals 3 mg/kg bw/day divided by 1000 equals 0.003 mg/kg/day&#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75" y="5562600"/>
                        <a:ext cx="7256463" cy="696913"/>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6688" name="Group 32" descr="34 is titled &quot;Enrofloxacin (NADA 141-068) - Determination of a Toxicological ADI&#10;Summary of Toxicology Studies Conducted to Establish ADI.  &#10;This slide contains 2 images.&#10;The first image is a table with 2 columns 1) Study Type and 2) NOEL (mg/kg bw/day)&#10;Under Study Type are 5 types of studies with corresponding NOEL values as follows:&#10;Subchronic oral toxicity study in dogs  3&#10;Chronic toxicity and carcinogenicity study in mice   323&#10;Chronic toxicity study in rats 5.3&#10;Tw generation reproductive toxicity study in rats 125&#10;Embroyotoxicity teratogenicity study in rabbits 25&#10;&#10;The second image is an equation Toxicological ADI equals NOEL divided by Safety Factor equals 3 mg/kg bw/day divided by 1000 equals 0.003 mg/kg/day&#10;"/>
          <p:cNvGraphicFramePr>
            <a:graphicFrameLocks noGrp="1"/>
          </p:cNvGraphicFramePr>
          <p:nvPr>
            <p:ph sz="half" idx="2"/>
            <p:extLst>
              <p:ext uri="{D42A27DB-BD31-4B8C-83A1-F6EECF244321}">
                <p14:modId xmlns:p14="http://schemas.microsoft.com/office/powerpoint/2010/main" val="1780384951"/>
              </p:ext>
            </p:extLst>
          </p:nvPr>
        </p:nvGraphicFramePr>
        <p:xfrm>
          <a:off x="1066800" y="2667000"/>
          <a:ext cx="7696200" cy="2722565"/>
        </p:xfrm>
        <a:graphic>
          <a:graphicData uri="http://schemas.openxmlformats.org/drawingml/2006/table">
            <a:tbl>
              <a:tblPr firstRow="1"/>
              <a:tblGrid>
                <a:gridCol w="5286375"/>
                <a:gridCol w="2409825"/>
              </a:tblGrid>
              <a:tr h="64006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Study Type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NOEL (mg/kg bw/day)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57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err="1" smtClean="0">
                          <a:ln>
                            <a:noFill/>
                          </a:ln>
                          <a:solidFill>
                            <a:srgbClr val="FF0000"/>
                          </a:solidFill>
                          <a:effectLst/>
                          <a:latin typeface="Arial" charset="0"/>
                          <a:cs typeface="Arial" charset="0"/>
                        </a:rPr>
                        <a:t>Subchronic</a:t>
                      </a:r>
                      <a:r>
                        <a:rPr kumimoji="0" lang="en-US" sz="1800" b="0" i="0" u="none" strike="noStrike" cap="none" normalizeH="0" baseline="0" dirty="0" smtClean="0">
                          <a:ln>
                            <a:noFill/>
                          </a:ln>
                          <a:solidFill>
                            <a:srgbClr val="FF0000"/>
                          </a:solidFill>
                          <a:effectLst/>
                          <a:latin typeface="Arial" charset="0"/>
                          <a:cs typeface="Arial" charset="0"/>
                        </a:rPr>
                        <a:t> oral toxicity study in dogs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rgbClr val="FF0000"/>
                          </a:solidFill>
                          <a:effectLst/>
                          <a:latin typeface="Arial" charset="0"/>
                          <a:cs typeface="Arial" charset="0"/>
                        </a:rPr>
                        <a:t>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9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Chronic toxicity and carcinogenicity study in mice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323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81">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Chronic toxicity in rats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5.3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16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Two-generation reproductive toxicity study in rats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125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57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err="1" smtClean="0">
                          <a:ln>
                            <a:noFill/>
                          </a:ln>
                          <a:solidFill>
                            <a:schemeClr val="tx1"/>
                          </a:solidFill>
                          <a:effectLst/>
                          <a:latin typeface="Arial" charset="0"/>
                          <a:cs typeface="Arial" charset="0"/>
                        </a:rPr>
                        <a:t>Embroyotoxicity</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err="1" smtClean="0">
                          <a:ln>
                            <a:noFill/>
                          </a:ln>
                          <a:solidFill>
                            <a:schemeClr val="tx1"/>
                          </a:solidFill>
                          <a:effectLst/>
                          <a:latin typeface="Arial" charset="0"/>
                          <a:cs typeface="Arial" charset="0"/>
                        </a:rPr>
                        <a:t>teratogenicity</a:t>
                      </a:r>
                      <a:r>
                        <a:rPr kumimoji="0" lang="en-US" sz="1800" b="0" i="0" u="none" strike="noStrike" cap="none" normalizeH="0" baseline="0" dirty="0" smtClean="0">
                          <a:ln>
                            <a:noFill/>
                          </a:ln>
                          <a:solidFill>
                            <a:schemeClr val="tx1"/>
                          </a:solidFill>
                          <a:effectLst/>
                          <a:latin typeface="Arial" charset="0"/>
                          <a:cs typeface="Arial" charset="0"/>
                        </a:rPr>
                        <a:t> study in rabbits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94" name="Text Box 27" descr="The table shows the type of toxicology study and the NOEL determined from each study for enrofloxacin."/>
          <p:cNvSpPr txBox="1">
            <a:spLocks noChangeArrowheads="1"/>
          </p:cNvSpPr>
          <p:nvPr/>
        </p:nvSpPr>
        <p:spPr bwMode="auto">
          <a:xfrm>
            <a:off x="1371600" y="2286000"/>
            <a:ext cx="663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atin typeface="Arial" charset="0"/>
              </a:rPr>
              <a:t>Summary of Toxicology Studies Conducted to Establish the ADI</a:t>
            </a:r>
          </a:p>
        </p:txBody>
      </p:sp>
      <p:sp>
        <p:nvSpPr>
          <p:cNvPr id="36869" name="AutoShape 2"/>
          <p:cNvSpPr>
            <a:spLocks noGrp="1" noChangeArrowheads="1"/>
          </p:cNvSpPr>
          <p:nvPr>
            <p:ph type="title"/>
          </p:nvPr>
        </p:nvSpPr>
        <p:spPr>
          <a:xfrm>
            <a:off x="838200" y="838200"/>
            <a:ext cx="7924800" cy="990600"/>
          </a:xfrm>
        </p:spPr>
        <p:txBody>
          <a:bodyPr/>
          <a:lstStyle/>
          <a:p>
            <a:pPr eaLnBrk="1" hangingPunct="1"/>
            <a:r>
              <a:rPr lang="en-US" altLang="zh-CN" sz="2800" b="0" smtClean="0">
                <a:ea typeface="SimSun" pitchFamily="2" charset="-122"/>
              </a:rPr>
              <a:t>Enrofloxacin (NADA 141-068) </a:t>
            </a:r>
            <a:r>
              <a:rPr lang="en-US" altLang="zh-CN" sz="2800" b="0" smtClean="0">
                <a:latin typeface="Verdana" pitchFamily="34" charset="0"/>
                <a:ea typeface="SimSun" pitchFamily="2" charset="-122"/>
              </a:rPr>
              <a:t>–</a:t>
            </a:r>
            <a:r>
              <a:rPr lang="en-US" altLang="zh-CN" sz="2800" b="0" smtClean="0">
                <a:ea typeface="SimSun" pitchFamily="2" charset="-122"/>
              </a:rPr>
              <a:t> Determination of a Toxicological ADI</a:t>
            </a:r>
            <a:endParaRPr lang="en-US" sz="2000" b="0" smtClean="0">
              <a:ea typeface="SimSun"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3F87769F-F23D-47EE-925A-D76E77556698}" type="slidenum">
              <a:rPr lang="en-US"/>
              <a:pPr>
                <a:defRPr/>
              </a:pPr>
              <a:t>35</a:t>
            </a:fld>
            <a:endParaRPr lang="en-US"/>
          </a:p>
        </p:txBody>
      </p:sp>
      <p:pic>
        <p:nvPicPr>
          <p:cNvPr id="37895" name="Picture 9" descr="Cheese with tomatoes, ham and lettu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610100"/>
            <a:ext cx="23050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3"/>
          <p:cNvSpPr>
            <a:spLocks noGrp="1" noChangeArrowheads="1"/>
          </p:cNvSpPr>
          <p:nvPr>
            <p:ph type="body" idx="1"/>
          </p:nvPr>
        </p:nvSpPr>
        <p:spPr/>
        <p:txBody>
          <a:bodyPr/>
          <a:lstStyle/>
          <a:p>
            <a:pPr eaLnBrk="1" hangingPunct="1">
              <a:buFont typeface="Wingdings" pitchFamily="2" charset="2"/>
              <a:buBlip>
                <a:blip r:embed="rId4"/>
              </a:buBlip>
            </a:pPr>
            <a:r>
              <a:rPr lang="en-US" smtClean="0"/>
              <a:t>Toxicological ADI = 0.003 mg/kg bw/day </a:t>
            </a:r>
            <a:br>
              <a:rPr lang="en-US" smtClean="0"/>
            </a:br>
            <a:r>
              <a:rPr lang="en-US" smtClean="0"/>
              <a:t>(or 3 µg/kg/day)</a:t>
            </a:r>
          </a:p>
          <a:p>
            <a:pPr eaLnBrk="1" hangingPunct="1">
              <a:buFont typeface="Wingdings" pitchFamily="2" charset="2"/>
              <a:buBlip>
                <a:blip r:embed="rId4"/>
              </a:buBlip>
            </a:pPr>
            <a:r>
              <a:rPr lang="en-US" smtClean="0"/>
              <a:t>Microbiological ADI = 34.65 µg/kg bw/day</a:t>
            </a:r>
          </a:p>
          <a:p>
            <a:pPr eaLnBrk="1" hangingPunct="1">
              <a:buFont typeface="Wingdings" pitchFamily="2" charset="2"/>
              <a:buBlip>
                <a:blip r:embed="rId4"/>
              </a:buBlip>
            </a:pPr>
            <a:r>
              <a:rPr lang="en-US" smtClean="0"/>
              <a:t>Final ADI = 0.003 mg/kg bw/day</a:t>
            </a:r>
          </a:p>
        </p:txBody>
      </p:sp>
      <p:sp>
        <p:nvSpPr>
          <p:cNvPr id="37893" name="AutoShape 2"/>
          <p:cNvSpPr>
            <a:spLocks noGrp="1" noChangeArrowheads="1"/>
          </p:cNvSpPr>
          <p:nvPr>
            <p:ph type="title"/>
          </p:nvPr>
        </p:nvSpPr>
        <p:spPr/>
        <p:txBody>
          <a:bodyPr/>
          <a:lstStyle/>
          <a:p>
            <a:pPr eaLnBrk="1" hangingPunct="1"/>
            <a:r>
              <a:rPr lang="en-US" altLang="zh-CN" sz="3200" b="0" smtClean="0">
                <a:ea typeface="SimSun" pitchFamily="2" charset="-122"/>
              </a:rPr>
              <a:t>Enrofloxacin (NADA 141-068) </a:t>
            </a:r>
            <a:r>
              <a:rPr lang="en-US" altLang="zh-CN" sz="3200" b="0" smtClean="0">
                <a:latin typeface="Verdana" pitchFamily="34" charset="0"/>
                <a:ea typeface="SimSun" pitchFamily="2" charset="-122"/>
              </a:rPr>
              <a:t>–</a:t>
            </a:r>
            <a:r>
              <a:rPr lang="en-US" altLang="zh-CN" sz="3200" b="0" smtClean="0">
                <a:ea typeface="SimSun" pitchFamily="2" charset="-122"/>
              </a:rPr>
              <a:t> Determination of the Final ADI</a:t>
            </a:r>
            <a:endParaRPr lang="en-US" sz="2400" b="0" smtClean="0">
              <a:ea typeface="SimSun"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4"/>
          <p:cNvSpPr>
            <a:spLocks noGrp="1"/>
          </p:cNvSpPr>
          <p:nvPr>
            <p:ph type="dt" sz="quarter" idx="10"/>
          </p:nvPr>
        </p:nvSpPr>
        <p:spPr/>
        <p:txBody>
          <a:bodyPr/>
          <a:lstStyle/>
          <a:p>
            <a:pPr>
              <a:defRPr/>
            </a:pPr>
            <a:r>
              <a:rPr lang="en-US"/>
              <a:t>6/14/2012</a:t>
            </a:r>
          </a:p>
        </p:txBody>
      </p:sp>
      <p:sp>
        <p:nvSpPr>
          <p:cNvPr id="31" name="Footer Placeholder 5"/>
          <p:cNvSpPr>
            <a:spLocks noGrp="1"/>
          </p:cNvSpPr>
          <p:nvPr>
            <p:ph type="ftr" sz="quarter" idx="11"/>
          </p:nvPr>
        </p:nvSpPr>
        <p:spPr/>
        <p:txBody>
          <a:bodyPr/>
          <a:lstStyle/>
          <a:p>
            <a:pPr>
              <a:defRPr/>
            </a:pPr>
            <a:r>
              <a:rPr lang="en-US"/>
              <a:t>FDA/CVM</a:t>
            </a:r>
          </a:p>
        </p:txBody>
      </p:sp>
      <p:sp>
        <p:nvSpPr>
          <p:cNvPr id="32" name="Slide Number Placeholder 6" descr="The table shows the food consumption value and calculated safety concentration for each of the four edible tissues (muscle, liver, kidney and fat)."/>
          <p:cNvSpPr>
            <a:spLocks noGrp="1"/>
          </p:cNvSpPr>
          <p:nvPr>
            <p:ph type="sldNum" sz="quarter" idx="12"/>
          </p:nvPr>
        </p:nvSpPr>
        <p:spPr/>
        <p:txBody>
          <a:bodyPr/>
          <a:lstStyle/>
          <a:p>
            <a:pPr>
              <a:defRPr/>
            </a:pPr>
            <a:fld id="{9667A80A-EB53-4A4D-B7B0-DAB7501AC66A}" type="slidenum">
              <a:rPr lang="en-US"/>
              <a:pPr>
                <a:defRPr/>
              </a:pPr>
              <a:t>36</a:t>
            </a:fld>
            <a:endParaRPr lang="en-US" dirty="0"/>
          </a:p>
        </p:txBody>
      </p:sp>
      <p:sp>
        <p:nvSpPr>
          <p:cNvPr id="38917" name="AutoShape 2"/>
          <p:cNvSpPr>
            <a:spLocks noGrp="1" noChangeArrowheads="1"/>
          </p:cNvSpPr>
          <p:nvPr>
            <p:ph type="title"/>
          </p:nvPr>
        </p:nvSpPr>
        <p:spPr/>
        <p:txBody>
          <a:bodyPr/>
          <a:lstStyle/>
          <a:p>
            <a:pPr eaLnBrk="1" hangingPunct="1"/>
            <a:r>
              <a:rPr lang="en-US" altLang="zh-CN" sz="3200" b="0" smtClean="0">
                <a:ea typeface="SimSun" pitchFamily="2" charset="-122"/>
              </a:rPr>
              <a:t>Enrofloxacin (NADA 141-068) </a:t>
            </a:r>
            <a:r>
              <a:rPr lang="en-US" altLang="zh-CN" sz="3200" b="0" smtClean="0">
                <a:latin typeface="Verdana" pitchFamily="34" charset="0"/>
                <a:ea typeface="SimSun" pitchFamily="2" charset="-122"/>
              </a:rPr>
              <a:t>–</a:t>
            </a:r>
            <a:r>
              <a:rPr lang="en-US" altLang="zh-CN" sz="3200" b="0" smtClean="0">
                <a:ea typeface="SimSun" pitchFamily="2" charset="-122"/>
              </a:rPr>
              <a:t> Calculation of Safe Concentrations</a:t>
            </a:r>
            <a:endParaRPr lang="en-US" sz="2400" b="0" smtClean="0">
              <a:ea typeface="SimSun" pitchFamily="2" charset="-122"/>
            </a:endParaRPr>
          </a:p>
        </p:txBody>
      </p:sp>
      <p:graphicFrame>
        <p:nvGraphicFramePr>
          <p:cNvPr id="38918" name="Object 3" descr="Safe Concentration (SC) equals ADI times Human Weight divided by Food Consumption Value and Safe Concentration (SC) equals 3 micrograms per kilogram body weight times 60 kilograms divided by Food Consumption Value in grams"/>
          <p:cNvGraphicFramePr>
            <a:graphicFrameLocks noGrp="1" noChangeAspect="1"/>
          </p:cNvGraphicFramePr>
          <p:nvPr>
            <p:ph sz="half" idx="4294967295"/>
          </p:nvPr>
        </p:nvGraphicFramePr>
        <p:xfrm>
          <a:off x="1600200" y="2436813"/>
          <a:ext cx="6781800" cy="1646237"/>
        </p:xfrm>
        <a:graphic>
          <a:graphicData uri="http://schemas.openxmlformats.org/presentationml/2006/ole">
            <mc:AlternateContent xmlns:mc="http://schemas.openxmlformats.org/markup-compatibility/2006">
              <mc:Choice xmlns:v="urn:schemas-microsoft-com:vml" Requires="v">
                <p:oleObj spid="_x0000_s38955" name="Equation" r:id="rId4" imgW="3556000" imgH="863600" progId="Equation.3">
                  <p:embed/>
                </p:oleObj>
              </mc:Choice>
              <mc:Fallback>
                <p:oleObj name="Equation" r:id="rId4" imgW="3556000" imgH="863600" progId="Equation.3">
                  <p:embed/>
                  <p:pic>
                    <p:nvPicPr>
                      <p:cNvPr id="0" name="Object 3" descr="Safe Concentration (SC) equals ADI times Human Weight divided by Food Consumption Value and Safe Concentration (SC) equals 3 micrograms per kilogram body weight times 60 kilograms divided by Food Consumption Value in grams"/>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436813"/>
                        <a:ext cx="6781800" cy="16462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66" name="Group 62" descr="This slide consists of the title, “Enrofloxacin (NADA 141-068) – Calculation of Safe Concentrations.&#10;&#10;Below the title is the following equation,   Safe Concentration (SC) equals ADI times Human Weight divided by Food Consumption Value and Safe Concentration (SC) equals 3 micrograms per kilogram body weight times 60 kilograms divided by Food Consumption Value in grams.&#10;&#10;Below the equation is a table consisting of 5 Rows and 3 columns&#10;Row one contains the titles of the columns.  The titles are Column one Edible Tissue, Column two Food  Consumption in grams, Column three Calculated SC (ppm)&#10;Row two Column one Muscle, Column two 300, Column three 0.6&#10;Row three Column Liver, Column two 100,  Column three 1.8&#10;Row four Column one Kidney, Column two 50, Column three 3.6&#10;Row five Column one Fat, Column two 50, Column three 3.6&#10;"/>
          <p:cNvGraphicFramePr>
            <a:graphicFrameLocks noGrp="1"/>
          </p:cNvGraphicFramePr>
          <p:nvPr>
            <p:ph sz="half" idx="2"/>
            <p:extLst>
              <p:ext uri="{D42A27DB-BD31-4B8C-83A1-F6EECF244321}">
                <p14:modId xmlns:p14="http://schemas.microsoft.com/office/powerpoint/2010/main" val="1149835847"/>
              </p:ext>
            </p:extLst>
          </p:nvPr>
        </p:nvGraphicFramePr>
        <p:xfrm>
          <a:off x="1371600" y="4343400"/>
          <a:ext cx="7351713" cy="1943102"/>
        </p:xfrm>
        <a:graphic>
          <a:graphicData uri="http://schemas.openxmlformats.org/drawingml/2006/table">
            <a:tbl>
              <a:tblPr firstRow="1"/>
              <a:tblGrid>
                <a:gridCol w="2133600"/>
                <a:gridCol w="2767013"/>
                <a:gridCol w="2451100"/>
              </a:tblGrid>
              <a:tr h="36572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Edible Tissue</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Food Consumption (g)</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Calculated SC (ppm)</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1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Muscle</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300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0.6</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5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Liver</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100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1.8</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1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Kidney</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50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3.6</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5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Fat</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smtClean="0">
                          <a:ln>
                            <a:noFill/>
                          </a:ln>
                          <a:solidFill>
                            <a:schemeClr val="tx1"/>
                          </a:solidFill>
                          <a:effectLst/>
                          <a:latin typeface="Arial" charset="0"/>
                          <a:cs typeface="Arial" charset="0"/>
                        </a:rPr>
                        <a:t>50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Times New Roman" pitchFamily="18" charset="0"/>
                        <a:buNone/>
                        <a:tabLst/>
                      </a:pPr>
                      <a:r>
                        <a:rPr kumimoji="0" lang="en-US" sz="1800" b="0" i="0" u="none" strike="noStrike" cap="none" normalizeH="0" baseline="0" dirty="0" smtClean="0">
                          <a:ln>
                            <a:noFill/>
                          </a:ln>
                          <a:solidFill>
                            <a:schemeClr val="tx1"/>
                          </a:solidFill>
                          <a:effectLst/>
                          <a:latin typeface="Arial" charset="0"/>
                          <a:cs typeface="Arial" charset="0"/>
                        </a:rPr>
                        <a:t>3.6</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6/14/2012</a:t>
            </a:r>
          </a:p>
        </p:txBody>
      </p:sp>
      <p:sp>
        <p:nvSpPr>
          <p:cNvPr id="5" name="Footer Placeholder 4"/>
          <p:cNvSpPr>
            <a:spLocks noGrp="1"/>
          </p:cNvSpPr>
          <p:nvPr>
            <p:ph type="ftr" sz="quarter" idx="11"/>
          </p:nvPr>
        </p:nvSpPr>
        <p:spPr/>
        <p:txBody>
          <a:bodyPr/>
          <a:lstStyle/>
          <a:p>
            <a:pPr>
              <a:defRPr/>
            </a:pPr>
            <a:r>
              <a:rPr lang="en-US"/>
              <a:t>FDA/CVM</a:t>
            </a:r>
          </a:p>
        </p:txBody>
      </p:sp>
      <p:sp>
        <p:nvSpPr>
          <p:cNvPr id="6" name="Slide Number Placeholder 5"/>
          <p:cNvSpPr>
            <a:spLocks noGrp="1"/>
          </p:cNvSpPr>
          <p:nvPr>
            <p:ph type="sldNum" sz="quarter" idx="12"/>
          </p:nvPr>
        </p:nvSpPr>
        <p:spPr/>
        <p:txBody>
          <a:bodyPr/>
          <a:lstStyle/>
          <a:p>
            <a:pPr>
              <a:defRPr/>
            </a:pPr>
            <a:fld id="{E49B5087-E023-4241-BCAA-3DEF28509508}" type="slidenum">
              <a:rPr lang="en-US"/>
              <a:pPr>
                <a:defRPr/>
              </a:pPr>
              <a:t>37</a:t>
            </a:fld>
            <a:endParaRPr lang="en-US"/>
          </a:p>
        </p:txBody>
      </p:sp>
      <p:sp>
        <p:nvSpPr>
          <p:cNvPr id="39941" name="AutoShape 2"/>
          <p:cNvSpPr>
            <a:spLocks noGrp="1" noChangeArrowheads="1"/>
          </p:cNvSpPr>
          <p:nvPr>
            <p:ph type="title"/>
          </p:nvPr>
        </p:nvSpPr>
        <p:spPr/>
        <p:txBody>
          <a:bodyPr/>
          <a:lstStyle/>
          <a:p>
            <a:pPr eaLnBrk="1" hangingPunct="1"/>
            <a:r>
              <a:rPr lang="en-US" sz="3000" smtClean="0"/>
              <a:t>Summary – HFS Toxicology Assessment</a:t>
            </a:r>
          </a:p>
        </p:txBody>
      </p:sp>
      <p:sp>
        <p:nvSpPr>
          <p:cNvPr id="39942" name="Rectangle 3"/>
          <p:cNvSpPr>
            <a:spLocks noGrp="1" noChangeArrowheads="1"/>
          </p:cNvSpPr>
          <p:nvPr>
            <p:ph type="body" idx="1"/>
          </p:nvPr>
        </p:nvSpPr>
        <p:spPr>
          <a:xfrm>
            <a:off x="838200" y="2362200"/>
            <a:ext cx="7693025" cy="3886200"/>
          </a:xfrm>
        </p:spPr>
        <p:txBody>
          <a:bodyPr/>
          <a:lstStyle/>
          <a:p>
            <a:pPr eaLnBrk="1" hangingPunct="1">
              <a:buFont typeface="Times New Roman" pitchFamily="18" charset="0"/>
              <a:buBlip>
                <a:blip r:embed="rId3"/>
              </a:buBlip>
            </a:pPr>
            <a:r>
              <a:rPr lang="en-US" sz="2600" smtClean="0"/>
              <a:t>Toxicology assessment is to identify and characterize any potential adverse human health effects that may be caused by consumption of edible tissues from food-producing animals treated with drugs.</a:t>
            </a:r>
          </a:p>
          <a:p>
            <a:pPr eaLnBrk="1" hangingPunct="1">
              <a:buFont typeface="Times New Roman" pitchFamily="18" charset="0"/>
              <a:buBlip>
                <a:blip r:embed="rId3"/>
              </a:buBlip>
            </a:pPr>
            <a:r>
              <a:rPr lang="en-US" sz="2600" smtClean="0"/>
              <a:t>Generally, as a result of toxicology assessment, a human ADI for total drug residues is established and the safe concentration for each edible tissue is calculated.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r>
              <a:rPr lang="en-US"/>
              <a:t>6/14/2012</a:t>
            </a:r>
          </a:p>
        </p:txBody>
      </p:sp>
      <p:sp>
        <p:nvSpPr>
          <p:cNvPr id="6" name="Footer Placeholder 2"/>
          <p:cNvSpPr>
            <a:spLocks noGrp="1"/>
          </p:cNvSpPr>
          <p:nvPr>
            <p:ph type="ftr" sz="quarter" idx="11"/>
          </p:nvPr>
        </p:nvSpPr>
        <p:spPr/>
        <p:txBody>
          <a:bodyPr/>
          <a:lstStyle/>
          <a:p>
            <a:pPr>
              <a:defRPr/>
            </a:pPr>
            <a:r>
              <a:rPr lang="en-US"/>
              <a:t>FDA/CVM</a:t>
            </a:r>
          </a:p>
        </p:txBody>
      </p:sp>
      <p:sp>
        <p:nvSpPr>
          <p:cNvPr id="7" name="Slide Number Placeholder 3"/>
          <p:cNvSpPr>
            <a:spLocks noGrp="1"/>
          </p:cNvSpPr>
          <p:nvPr>
            <p:ph type="sldNum" sz="quarter" idx="12"/>
          </p:nvPr>
        </p:nvSpPr>
        <p:spPr/>
        <p:txBody>
          <a:bodyPr/>
          <a:lstStyle/>
          <a:p>
            <a:pPr>
              <a:defRPr/>
            </a:pPr>
            <a:fld id="{4409C245-38DC-46C0-B095-C21AD0F6F150}" type="slidenum">
              <a:rPr lang="en-US"/>
              <a:pPr>
                <a:defRPr/>
              </a:pPr>
              <a:t>38</a:t>
            </a:fld>
            <a:endParaRPr lang="en-US"/>
          </a:p>
        </p:txBody>
      </p:sp>
      <p:pic>
        <p:nvPicPr>
          <p:cNvPr id="40967" name="Picture 7" descr="Four chickens on a f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6200"/>
            <a:ext cx="19050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3"/>
          <p:cNvSpPr>
            <a:spLocks noGrp="1" noChangeArrowheads="1"/>
          </p:cNvSpPr>
          <p:nvPr>
            <p:ph type="body" idx="4294967295"/>
          </p:nvPr>
        </p:nvSpPr>
        <p:spPr/>
        <p:txBody>
          <a:bodyPr/>
          <a:lstStyle/>
          <a:p>
            <a:pPr eaLnBrk="1" hangingPunct="1">
              <a:buFont typeface="Times New Roman" pitchFamily="18" charset="0"/>
              <a:buBlip>
                <a:blip r:embed="rId4"/>
              </a:buBlip>
            </a:pPr>
            <a:r>
              <a:rPr lang="en-US" sz="2400" smtClean="0"/>
              <a:t> A human food safety evaluation is part of the approval process for animal drugs intended for use in food-producing animals.</a:t>
            </a:r>
          </a:p>
          <a:p>
            <a:pPr eaLnBrk="1" hangingPunct="1">
              <a:buFont typeface="Times New Roman" pitchFamily="18" charset="0"/>
              <a:buBlip>
                <a:blip r:embed="rId4"/>
              </a:buBlip>
            </a:pPr>
            <a:r>
              <a:rPr lang="en-US" sz="2400" smtClean="0"/>
              <a:t>Risk assessment approach is used to evaluate human food safety of animal drug residues.</a:t>
            </a:r>
          </a:p>
          <a:p>
            <a:pPr eaLnBrk="1" hangingPunct="1">
              <a:buFont typeface="Times New Roman" pitchFamily="18" charset="0"/>
              <a:buBlip>
                <a:blip r:embed="rId4"/>
              </a:buBlip>
            </a:pPr>
            <a:r>
              <a:rPr lang="en-US" sz="2400" smtClean="0"/>
              <a:t>The hazard from animal drugs is identified and characterized from microbial food safety and toxicological information, and the exposure of the hazard to humans is mitigated by information from residue chemistry studies.</a:t>
            </a:r>
          </a:p>
        </p:txBody>
      </p:sp>
      <p:sp>
        <p:nvSpPr>
          <p:cNvPr id="40965" name="AutoShape 2"/>
          <p:cNvSpPr>
            <a:spLocks noGrp="1" noChangeArrowheads="1"/>
          </p:cNvSpPr>
          <p:nvPr>
            <p:ph type="title" idx="4294967295"/>
          </p:nvPr>
        </p:nvSpPr>
        <p:spPr/>
        <p:txBody>
          <a:bodyPr/>
          <a:lstStyle/>
          <a:p>
            <a:pPr eaLnBrk="1" hangingPunct="1"/>
            <a:r>
              <a:rPr lang="en-US" smtClean="0"/>
              <a:t>Summary – Human Food Safety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6/14/2012</a:t>
            </a:r>
          </a:p>
        </p:txBody>
      </p:sp>
      <p:sp>
        <p:nvSpPr>
          <p:cNvPr id="5" name="Footer Placeholder 4"/>
          <p:cNvSpPr>
            <a:spLocks noGrp="1"/>
          </p:cNvSpPr>
          <p:nvPr>
            <p:ph type="ftr" sz="quarter" idx="11"/>
          </p:nvPr>
        </p:nvSpPr>
        <p:spPr/>
        <p:txBody>
          <a:bodyPr/>
          <a:lstStyle/>
          <a:p>
            <a:pPr>
              <a:defRPr/>
            </a:pPr>
            <a:r>
              <a:rPr lang="en-US"/>
              <a:t>FDA/CVM</a:t>
            </a:r>
          </a:p>
        </p:txBody>
      </p:sp>
      <p:sp>
        <p:nvSpPr>
          <p:cNvPr id="6" name="Slide Number Placeholder 5"/>
          <p:cNvSpPr>
            <a:spLocks noGrp="1"/>
          </p:cNvSpPr>
          <p:nvPr>
            <p:ph type="sldNum" sz="quarter" idx="12"/>
          </p:nvPr>
        </p:nvSpPr>
        <p:spPr/>
        <p:txBody>
          <a:bodyPr/>
          <a:lstStyle/>
          <a:p>
            <a:pPr>
              <a:defRPr/>
            </a:pPr>
            <a:fld id="{8BB03F33-383E-4923-8383-B5D8CAA364B4}" type="slidenum">
              <a:rPr lang="en-US"/>
              <a:pPr>
                <a:defRPr/>
              </a:pPr>
              <a:t>39</a:t>
            </a:fld>
            <a:endParaRPr lang="en-US"/>
          </a:p>
        </p:txBody>
      </p:sp>
      <p:sp>
        <p:nvSpPr>
          <p:cNvPr id="41990" name="Rectangle 3"/>
          <p:cNvSpPr>
            <a:spLocks noGrp="1" noChangeArrowheads="1"/>
          </p:cNvSpPr>
          <p:nvPr>
            <p:ph type="body" idx="1"/>
          </p:nvPr>
        </p:nvSpPr>
        <p:spPr>
          <a:xfrm>
            <a:off x="838200" y="2362200"/>
            <a:ext cx="7693025" cy="3886200"/>
          </a:xfrm>
        </p:spPr>
        <p:txBody>
          <a:bodyPr/>
          <a:lstStyle/>
          <a:p>
            <a:pPr eaLnBrk="1" hangingPunct="1">
              <a:lnSpc>
                <a:spcPct val="80000"/>
              </a:lnSpc>
              <a:buBlip>
                <a:blip r:embed="rId3"/>
              </a:buBlip>
            </a:pPr>
            <a:r>
              <a:rPr lang="en-US" sz="2400" dirty="0" smtClean="0"/>
              <a:t>FDA/CVM GFI No. 3, General Principles for Evaluating the Safety of Compounds Used in Food-Producing </a:t>
            </a:r>
            <a:r>
              <a:rPr lang="en-US" sz="2400" smtClean="0"/>
              <a:t>Animals </a:t>
            </a:r>
            <a:r>
              <a:rPr lang="en-US" sz="1800" smtClean="0"/>
              <a:t>(</a:t>
            </a:r>
            <a:r>
              <a:rPr lang="en-US" sz="1800">
                <a:hlinkClick r:id="rId4"/>
              </a:rPr>
              <a:t>http://www.fda.gov/downloads/AnimalVeterinary/GuidanceComplianceEnforcement/GuidanceforIndustry/UCM052180.pdf</a:t>
            </a:r>
            <a:r>
              <a:rPr lang="en-US" altLang="zh-CN" sz="1800" smtClean="0">
                <a:ea typeface="SimSun" pitchFamily="2" charset="-122"/>
              </a:rPr>
              <a:t>)</a:t>
            </a:r>
            <a:endParaRPr lang="en-US" altLang="zh-CN" sz="2400" dirty="0" smtClean="0">
              <a:ea typeface="SimSun" pitchFamily="2" charset="-122"/>
            </a:endParaRPr>
          </a:p>
          <a:p>
            <a:pPr eaLnBrk="1" hangingPunct="1">
              <a:lnSpc>
                <a:spcPct val="80000"/>
              </a:lnSpc>
              <a:buFont typeface="Times New Roman" pitchFamily="18" charset="0"/>
              <a:buBlip>
                <a:blip r:embed="rId3"/>
              </a:buBlip>
            </a:pPr>
            <a:r>
              <a:rPr lang="en-US" sz="2400" dirty="0" smtClean="0"/>
              <a:t>VICH </a:t>
            </a:r>
            <a:r>
              <a:rPr lang="en-US" sz="2400" dirty="0" err="1" smtClean="0"/>
              <a:t>Guidances</a:t>
            </a:r>
            <a:r>
              <a:rPr lang="en-US" sz="2400" dirty="0" smtClean="0"/>
              <a:t> </a:t>
            </a:r>
            <a:r>
              <a:rPr lang="en-US" sz="1800" dirty="0" smtClean="0"/>
              <a:t>(</a:t>
            </a:r>
            <a:r>
              <a:rPr lang="en-US" sz="1800" dirty="0" smtClean="0">
                <a:hlinkClick r:id="rId5"/>
              </a:rPr>
              <a:t>http://www.vichsec.org</a:t>
            </a:r>
            <a:r>
              <a:rPr lang="en-US" sz="1800" dirty="0" smtClean="0"/>
              <a:t>, VICH GL33 etc.)</a:t>
            </a:r>
          </a:p>
          <a:p>
            <a:pPr eaLnBrk="1" hangingPunct="1">
              <a:lnSpc>
                <a:spcPct val="80000"/>
              </a:lnSpc>
              <a:buFont typeface="Times New Roman" pitchFamily="18" charset="0"/>
              <a:buBlip>
                <a:blip r:embed="rId3"/>
              </a:buBlip>
            </a:pPr>
            <a:r>
              <a:rPr lang="en-US" sz="2400" dirty="0" smtClean="0"/>
              <a:t>OECD Guidelines for the Testing of Chemicals, Section 4- Health Effects </a:t>
            </a:r>
            <a:r>
              <a:rPr lang="en-US" sz="1800" dirty="0" smtClean="0"/>
              <a:t>(</a:t>
            </a:r>
            <a:r>
              <a:rPr lang="en-US" sz="1800" dirty="0" smtClean="0">
                <a:hlinkClick r:id="rId6"/>
              </a:rPr>
              <a:t>http://oberon.sourceoecd.org/vl=1329034/cl=31/nw=1/rpsv/cw/vhosts/oecdjournals/1607310x/v1n4/contp1-1.htm</a:t>
            </a:r>
            <a:r>
              <a:rPr lang="en-US" sz="1800" dirty="0" smtClean="0"/>
              <a:t>)</a:t>
            </a:r>
          </a:p>
          <a:p>
            <a:pPr eaLnBrk="1" hangingPunct="1">
              <a:lnSpc>
                <a:spcPct val="80000"/>
              </a:lnSpc>
              <a:buFont typeface="Times New Roman" pitchFamily="18" charset="0"/>
              <a:buBlip>
                <a:blip r:embed="rId3"/>
              </a:buBlip>
            </a:pPr>
            <a:r>
              <a:rPr lang="en-US" sz="2400" dirty="0" smtClean="0"/>
              <a:t>Federal Food, Drug, and Cosmetic Act </a:t>
            </a:r>
            <a:r>
              <a:rPr lang="en-US" sz="1800" dirty="0" smtClean="0"/>
              <a:t>(</a:t>
            </a:r>
            <a:r>
              <a:rPr lang="en-US" sz="1800" dirty="0" smtClean="0">
                <a:hlinkClick r:id="rId7"/>
              </a:rPr>
              <a:t>http://www.fda.gov/opacom/laws/fdcact/fdctoc.htm</a:t>
            </a:r>
            <a:r>
              <a:rPr lang="en-US" sz="1800" dirty="0" smtClean="0"/>
              <a:t>)</a:t>
            </a:r>
          </a:p>
          <a:p>
            <a:pPr eaLnBrk="1" hangingPunct="1">
              <a:lnSpc>
                <a:spcPct val="80000"/>
              </a:lnSpc>
              <a:buFont typeface="Times New Roman" pitchFamily="18" charset="0"/>
              <a:buBlip>
                <a:blip r:embed="rId3"/>
              </a:buBlip>
            </a:pPr>
            <a:r>
              <a:rPr lang="en-US" sz="2400" dirty="0" smtClean="0"/>
              <a:t>Code of Federal Register, Title 21, 500 series </a:t>
            </a:r>
            <a:r>
              <a:rPr lang="en-US" sz="1800" dirty="0" smtClean="0"/>
              <a:t>(</a:t>
            </a:r>
            <a:r>
              <a:rPr lang="en-US" sz="1800" dirty="0" smtClean="0">
                <a:hlinkClick r:id="rId8"/>
              </a:rPr>
              <a:t>http://www.gpoaccess.gov/cfr/index.html</a:t>
            </a:r>
            <a:r>
              <a:rPr lang="en-US" sz="1800" dirty="0" smtClean="0"/>
              <a:t>)</a:t>
            </a:r>
          </a:p>
        </p:txBody>
      </p:sp>
      <p:sp>
        <p:nvSpPr>
          <p:cNvPr id="41989" name="AutoShape 2"/>
          <p:cNvSpPr>
            <a:spLocks noGrp="1" noChangeArrowheads="1"/>
          </p:cNvSpPr>
          <p:nvPr>
            <p:ph type="title"/>
          </p:nvPr>
        </p:nvSpPr>
        <p:spPr/>
        <p:txBody>
          <a:bodyPr/>
          <a:lstStyle/>
          <a:p>
            <a:pPr eaLnBrk="1" hangingPunct="1"/>
            <a:r>
              <a:rPr lang="en-US" dirty="0" smtClean="0"/>
              <a:t>References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r>
              <a:rPr lang="en-US"/>
              <a:t>6/14/2012</a:t>
            </a:r>
          </a:p>
        </p:txBody>
      </p:sp>
      <p:sp>
        <p:nvSpPr>
          <p:cNvPr id="6" name="Footer Placeholder 2"/>
          <p:cNvSpPr>
            <a:spLocks noGrp="1"/>
          </p:cNvSpPr>
          <p:nvPr>
            <p:ph type="ftr" sz="quarter" idx="11"/>
          </p:nvPr>
        </p:nvSpPr>
        <p:spPr/>
        <p:txBody>
          <a:bodyPr/>
          <a:lstStyle/>
          <a:p>
            <a:pPr>
              <a:defRPr/>
            </a:pPr>
            <a:r>
              <a:rPr lang="en-US"/>
              <a:t>FDA/CVM</a:t>
            </a:r>
          </a:p>
        </p:txBody>
      </p:sp>
      <p:sp>
        <p:nvSpPr>
          <p:cNvPr id="7" name="Slide Number Placeholder 3"/>
          <p:cNvSpPr>
            <a:spLocks noGrp="1"/>
          </p:cNvSpPr>
          <p:nvPr>
            <p:ph type="sldNum" sz="quarter" idx="12"/>
          </p:nvPr>
        </p:nvSpPr>
        <p:spPr/>
        <p:txBody>
          <a:bodyPr/>
          <a:lstStyle/>
          <a:p>
            <a:pPr>
              <a:defRPr/>
            </a:pPr>
            <a:fld id="{21AFDC05-1D41-4211-94BE-9E8DCEF101E0}" type="slidenum">
              <a:rPr lang="en-US"/>
              <a:pPr>
                <a:defRPr/>
              </a:pPr>
              <a:t>4</a:t>
            </a:fld>
            <a:endParaRPr lang="en-US"/>
          </a:p>
        </p:txBody>
      </p:sp>
      <p:pic>
        <p:nvPicPr>
          <p:cNvPr id="6151" name="Picture 5" descr="Ethic style dish of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267200"/>
            <a:ext cx="24384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p:cNvSpPr>
            <a:spLocks noGrp="1" noChangeArrowheads="1"/>
          </p:cNvSpPr>
          <p:nvPr>
            <p:ph idx="4294967295"/>
          </p:nvPr>
        </p:nvSpPr>
        <p:spPr/>
        <p:txBody>
          <a:bodyPr/>
          <a:lstStyle/>
          <a:p>
            <a:pPr marL="0" indent="0" eaLnBrk="1" hangingPunct="1">
              <a:buFont typeface="Times New Roman" pitchFamily="18" charset="0"/>
              <a:buNone/>
            </a:pPr>
            <a:r>
              <a:rPr lang="en-US" smtClean="0"/>
              <a:t>The purpose of a human food safety evaluation is to determine when the edible tissues in food-producing animals treated with a new animal drug are safe for humans to consume.</a:t>
            </a:r>
          </a:p>
        </p:txBody>
      </p:sp>
      <p:sp>
        <p:nvSpPr>
          <p:cNvPr id="6149" name="AutoShape 2"/>
          <p:cNvSpPr>
            <a:spLocks noGrp="1" noChangeArrowheads="1"/>
          </p:cNvSpPr>
          <p:nvPr>
            <p:ph type="title" idx="4294967295"/>
          </p:nvPr>
        </p:nvSpPr>
        <p:spPr>
          <a:xfrm>
            <a:off x="1219200" y="914400"/>
            <a:ext cx="7924800" cy="1143000"/>
          </a:xfrm>
        </p:spPr>
        <p:txBody>
          <a:bodyPr/>
          <a:lstStyle/>
          <a:p>
            <a:pPr eaLnBrk="1" hangingPunct="1"/>
            <a:r>
              <a:rPr lang="en-US" smtClean="0">
                <a:solidFill>
                  <a:srgbClr val="FF0000"/>
                </a:solidFill>
              </a:rPr>
              <a:t>Human Food Safety Evaluation</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a:t>6/14/2012</a:t>
            </a:r>
          </a:p>
        </p:txBody>
      </p:sp>
      <p:sp>
        <p:nvSpPr>
          <p:cNvPr id="7" name="Footer Placeholder 2"/>
          <p:cNvSpPr>
            <a:spLocks noGrp="1"/>
          </p:cNvSpPr>
          <p:nvPr>
            <p:ph type="ftr" sz="quarter" idx="11"/>
          </p:nvPr>
        </p:nvSpPr>
        <p:spPr/>
        <p:txBody>
          <a:bodyPr/>
          <a:lstStyle/>
          <a:p>
            <a:pPr>
              <a:defRPr/>
            </a:pPr>
            <a:r>
              <a:rPr lang="en-US"/>
              <a:t>FDA/CVM</a:t>
            </a:r>
          </a:p>
        </p:txBody>
      </p:sp>
      <p:sp>
        <p:nvSpPr>
          <p:cNvPr id="8" name="Slide Number Placeholder 3"/>
          <p:cNvSpPr>
            <a:spLocks noGrp="1"/>
          </p:cNvSpPr>
          <p:nvPr>
            <p:ph type="sldNum" sz="quarter" idx="12"/>
          </p:nvPr>
        </p:nvSpPr>
        <p:spPr/>
        <p:txBody>
          <a:bodyPr/>
          <a:lstStyle/>
          <a:p>
            <a:pPr>
              <a:defRPr/>
            </a:pPr>
            <a:fld id="{B82D68FA-907D-4378-A9E7-645E4B5EB382}" type="slidenum">
              <a:rPr lang="en-US"/>
              <a:pPr>
                <a:defRPr/>
              </a:pPr>
              <a:t>40</a:t>
            </a:fld>
            <a:endParaRPr lang="en-US"/>
          </a:p>
        </p:txBody>
      </p:sp>
      <p:pic>
        <p:nvPicPr>
          <p:cNvPr id="43015" name="Picture 5" descr="a picture for de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4467">
            <a:off x="5638800" y="23622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a picture for deco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343400"/>
            <a:ext cx="3073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descr="a picture for dec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42108">
            <a:off x="914400" y="2438400"/>
            <a:ext cx="33242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WordArt 6"/>
          <p:cNvSpPr>
            <a:spLocks noChangeArrowheads="1" noChangeShapeType="1" noTextEdit="1"/>
          </p:cNvSpPr>
          <p:nvPr/>
        </p:nvSpPr>
        <p:spPr bwMode="auto">
          <a:xfrm>
            <a:off x="3200400" y="1066800"/>
            <a:ext cx="2895600" cy="762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Thank you!</a:t>
            </a:r>
          </a:p>
        </p:txBody>
      </p:sp>
      <p:sp>
        <p:nvSpPr>
          <p:cNvPr id="2" name="Title 1" hidden="1"/>
          <p:cNvSpPr>
            <a:spLocks noGrp="1"/>
          </p:cNvSpPr>
          <p:nvPr>
            <p:ph type="title" idx="4294967295"/>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6/14/2012</a:t>
            </a:r>
          </a:p>
        </p:txBody>
      </p:sp>
      <p:sp>
        <p:nvSpPr>
          <p:cNvPr id="5" name="Footer Placeholder 2"/>
          <p:cNvSpPr>
            <a:spLocks noGrp="1"/>
          </p:cNvSpPr>
          <p:nvPr>
            <p:ph type="ftr" sz="quarter" idx="11"/>
          </p:nvPr>
        </p:nvSpPr>
        <p:spPr/>
        <p:txBody>
          <a:bodyPr/>
          <a:lstStyle/>
          <a:p>
            <a:pPr>
              <a:defRPr/>
            </a:pPr>
            <a:r>
              <a:rPr lang="en-US"/>
              <a:t>FDA/CVM</a:t>
            </a:r>
          </a:p>
        </p:txBody>
      </p:sp>
      <p:sp>
        <p:nvSpPr>
          <p:cNvPr id="6" name="Slide Number Placeholder 3"/>
          <p:cNvSpPr>
            <a:spLocks noGrp="1"/>
          </p:cNvSpPr>
          <p:nvPr>
            <p:ph type="sldNum" sz="quarter" idx="12"/>
          </p:nvPr>
        </p:nvSpPr>
        <p:spPr/>
        <p:txBody>
          <a:bodyPr/>
          <a:lstStyle/>
          <a:p>
            <a:pPr>
              <a:defRPr/>
            </a:pPr>
            <a:fld id="{E5B22F74-B5B9-4476-B48E-51E8750D8AC3}" type="slidenum">
              <a:rPr lang="en-US"/>
              <a:pPr>
                <a:defRPr/>
              </a:pPr>
              <a:t>5</a:t>
            </a:fld>
            <a:endParaRPr lang="en-US"/>
          </a:p>
        </p:txBody>
      </p:sp>
      <p:sp>
        <p:nvSpPr>
          <p:cNvPr id="7173" name="Title 1"/>
          <p:cNvSpPr>
            <a:spLocks noGrp="1"/>
          </p:cNvSpPr>
          <p:nvPr>
            <p:ph type="title" idx="4294967295"/>
          </p:nvPr>
        </p:nvSpPr>
        <p:spPr/>
        <p:txBody>
          <a:bodyPr/>
          <a:lstStyle/>
          <a:p>
            <a:pPr eaLnBrk="1" hangingPunct="1"/>
            <a:r>
              <a:rPr lang="en-US" smtClean="0">
                <a:solidFill>
                  <a:srgbClr val="FF0000"/>
                </a:solidFill>
              </a:rPr>
              <a:t>Human Food Safety Evaluation</a:t>
            </a:r>
            <a:endParaRPr lang="en-US" smtClean="0"/>
          </a:p>
        </p:txBody>
      </p:sp>
      <p:sp>
        <p:nvSpPr>
          <p:cNvPr id="7174" name="Content Placeholder 2"/>
          <p:cNvSpPr>
            <a:spLocks noGrp="1"/>
          </p:cNvSpPr>
          <p:nvPr>
            <p:ph idx="4294967295"/>
          </p:nvPr>
        </p:nvSpPr>
        <p:spPr/>
        <p:txBody>
          <a:bodyPr/>
          <a:lstStyle/>
          <a:p>
            <a:pPr eaLnBrk="1" hangingPunct="1">
              <a:lnSpc>
                <a:spcPct val="90000"/>
              </a:lnSpc>
              <a:buFont typeface="Times New Roman" pitchFamily="18" charset="0"/>
              <a:buBlip>
                <a:blip r:embed="rId3"/>
              </a:buBlip>
            </a:pPr>
            <a:r>
              <a:rPr lang="en-US" smtClean="0">
                <a:solidFill>
                  <a:srgbClr val="002060"/>
                </a:solidFill>
              </a:rPr>
              <a:t>The evaluation of safety is based on risk assessment principles</a:t>
            </a:r>
          </a:p>
          <a:p>
            <a:pPr eaLnBrk="1" hangingPunct="1">
              <a:lnSpc>
                <a:spcPct val="90000"/>
              </a:lnSpc>
              <a:buFont typeface="Times New Roman" pitchFamily="18" charset="0"/>
              <a:buNone/>
            </a:pPr>
            <a:r>
              <a:rPr lang="en-US" smtClean="0">
                <a:solidFill>
                  <a:srgbClr val="002060"/>
                </a:solidFill>
              </a:rPr>
              <a:t>		Risk = Hazard x Exposure</a:t>
            </a:r>
          </a:p>
          <a:p>
            <a:pPr eaLnBrk="1" hangingPunct="1">
              <a:lnSpc>
                <a:spcPct val="90000"/>
              </a:lnSpc>
              <a:buFont typeface="Times New Roman" pitchFamily="18" charset="0"/>
              <a:buBlip>
                <a:blip r:embed="rId3"/>
              </a:buBlip>
            </a:pPr>
            <a:r>
              <a:rPr lang="en-US" smtClean="0">
                <a:solidFill>
                  <a:srgbClr val="002060"/>
                </a:solidFill>
              </a:rPr>
              <a:t>Hazard: toxicity, antimicrobial resistance</a:t>
            </a:r>
          </a:p>
          <a:p>
            <a:pPr eaLnBrk="1" hangingPunct="1">
              <a:lnSpc>
                <a:spcPct val="90000"/>
              </a:lnSpc>
              <a:buFont typeface="Times New Roman" pitchFamily="18" charset="0"/>
              <a:buBlip>
                <a:blip r:embed="rId3"/>
              </a:buBlip>
            </a:pPr>
            <a:r>
              <a:rPr lang="en-US" smtClean="0">
                <a:solidFill>
                  <a:srgbClr val="002060"/>
                </a:solidFill>
              </a:rPr>
              <a:t>Exposure: potential human exposure to drug residues through consumption of edible tissues</a:t>
            </a:r>
          </a:p>
          <a:p>
            <a:pPr eaLnBrk="1" hangingPunct="1">
              <a:buFont typeface="Times New Roman" pitchFamily="18" charset="0"/>
              <a:buBlip>
                <a:blip r:embed="rId3"/>
              </a:buBlip>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6/14/2012</a:t>
            </a:r>
          </a:p>
        </p:txBody>
      </p:sp>
      <p:sp>
        <p:nvSpPr>
          <p:cNvPr id="5" name="Footer Placeholder 2"/>
          <p:cNvSpPr>
            <a:spLocks noGrp="1"/>
          </p:cNvSpPr>
          <p:nvPr>
            <p:ph type="ftr" sz="quarter" idx="11"/>
          </p:nvPr>
        </p:nvSpPr>
        <p:spPr/>
        <p:txBody>
          <a:bodyPr/>
          <a:lstStyle/>
          <a:p>
            <a:pPr>
              <a:defRPr/>
            </a:pPr>
            <a:r>
              <a:rPr lang="en-US"/>
              <a:t>FDA/CVM</a:t>
            </a:r>
          </a:p>
        </p:txBody>
      </p:sp>
      <p:sp>
        <p:nvSpPr>
          <p:cNvPr id="6" name="Slide Number Placeholder 3"/>
          <p:cNvSpPr>
            <a:spLocks noGrp="1"/>
          </p:cNvSpPr>
          <p:nvPr>
            <p:ph type="sldNum" sz="quarter" idx="12"/>
          </p:nvPr>
        </p:nvSpPr>
        <p:spPr/>
        <p:txBody>
          <a:bodyPr/>
          <a:lstStyle/>
          <a:p>
            <a:pPr>
              <a:defRPr/>
            </a:pPr>
            <a:fld id="{1EE569D8-6120-43A8-82EB-0A5ADAC04414}" type="slidenum">
              <a:rPr lang="en-US"/>
              <a:pPr>
                <a:defRPr/>
              </a:pPr>
              <a:t>6</a:t>
            </a:fld>
            <a:endParaRPr lang="en-US"/>
          </a:p>
        </p:txBody>
      </p:sp>
      <p:grpSp>
        <p:nvGrpSpPr>
          <p:cNvPr id="8198" name="Content Placeholder 373762" descr="The diagrams shows that the human food safety assessment consists of three parts, which are toxicology, microbial food safety and residue chemistry."/>
          <p:cNvGrpSpPr>
            <a:grpSpLocks/>
          </p:cNvGrpSpPr>
          <p:nvPr/>
        </p:nvGrpSpPr>
        <p:grpSpPr bwMode="auto">
          <a:xfrm>
            <a:off x="2361450" y="2362199"/>
            <a:ext cx="4344382" cy="3810307"/>
            <a:chOff x="1578" y="987"/>
            <a:chExt cx="2319" cy="2216"/>
          </a:xfrm>
        </p:grpSpPr>
        <p:sp>
          <p:nvSpPr>
            <p:cNvPr id="8199" name="_s1028" descr="Toxicology&#10;ADI, Safe Concentrations&#10;"/>
            <p:cNvSpPr>
              <a:spLocks noChangeArrowheads="1" noTextEdit="1"/>
            </p:cNvSpPr>
            <p:nvPr/>
          </p:nvSpPr>
          <p:spPr bwMode="auto">
            <a:xfrm>
              <a:off x="2189" y="987"/>
              <a:ext cx="1179" cy="1285"/>
            </a:xfrm>
            <a:prstGeom prst="ellipse">
              <a:avLst/>
            </a:prstGeom>
            <a:solidFill>
              <a:srgbClr val="0399FF">
                <a:alpha val="50195"/>
              </a:srgbClr>
            </a:solidFill>
            <a:ln w="9525">
              <a:solidFill>
                <a:srgbClr val="4B595B"/>
              </a:solidFill>
              <a:round/>
              <a:headEnd/>
              <a:tailEnd/>
            </a:ln>
          </p:spPr>
          <p:txBody>
            <a:bodyPr lIns="0" tIns="0" rIns="0" bIns="0" anchor="ctr"/>
            <a:lstStyle/>
            <a:p>
              <a:endParaRPr lang="en-US"/>
            </a:p>
          </p:txBody>
        </p:sp>
        <p:sp>
          <p:nvSpPr>
            <p:cNvPr id="8200" name="_s1029"/>
            <p:cNvSpPr>
              <a:spLocks noChangeArrowheads="1"/>
            </p:cNvSpPr>
            <p:nvPr/>
          </p:nvSpPr>
          <p:spPr bwMode="auto">
            <a:xfrm>
              <a:off x="2328" y="1385"/>
              <a:ext cx="88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1600" b="1" u="sng" dirty="0"/>
                <a:t>Toxicology</a:t>
              </a:r>
            </a:p>
            <a:p>
              <a:pPr algn="ctr"/>
              <a:r>
                <a:rPr lang="en-US" sz="1200" b="1" dirty="0"/>
                <a:t>ADI,</a:t>
              </a:r>
            </a:p>
            <a:p>
              <a:pPr algn="ctr"/>
              <a:r>
                <a:rPr lang="en-US" sz="1200" b="1" dirty="0"/>
                <a:t>Safe Concentrations</a:t>
              </a:r>
              <a:endParaRPr lang="en-US" sz="1200" dirty="0"/>
            </a:p>
          </p:txBody>
        </p:sp>
        <p:sp>
          <p:nvSpPr>
            <p:cNvPr id="8201" name="_s1030" descr="Residue Chemistry&#10;Tolerance/MRL,&#10;Regulatory Method&#10;Withdrawal Period,&#10;Milk Discard Time&#10;"/>
            <p:cNvSpPr>
              <a:spLocks noChangeArrowheads="1" noTextEdit="1"/>
            </p:cNvSpPr>
            <p:nvPr/>
          </p:nvSpPr>
          <p:spPr bwMode="auto">
            <a:xfrm>
              <a:off x="2717" y="1918"/>
              <a:ext cx="1180" cy="1285"/>
            </a:xfrm>
            <a:prstGeom prst="ellipse">
              <a:avLst/>
            </a:prstGeom>
            <a:solidFill>
              <a:srgbClr val="FF0000">
                <a:alpha val="50195"/>
              </a:srgbClr>
            </a:solidFill>
            <a:ln w="9525">
              <a:solidFill>
                <a:srgbClr val="F60802"/>
              </a:solidFill>
              <a:round/>
              <a:headEnd/>
              <a:tailEnd/>
            </a:ln>
          </p:spPr>
          <p:txBody>
            <a:bodyPr lIns="0" tIns="0" rIns="0" bIns="0" anchor="ctr"/>
            <a:lstStyle/>
            <a:p>
              <a:endParaRPr lang="en-US"/>
            </a:p>
          </p:txBody>
        </p:sp>
        <p:sp>
          <p:nvSpPr>
            <p:cNvPr id="8202" name="_s1031"/>
            <p:cNvSpPr>
              <a:spLocks noChangeArrowheads="1"/>
            </p:cNvSpPr>
            <p:nvPr/>
          </p:nvSpPr>
          <p:spPr bwMode="auto">
            <a:xfrm>
              <a:off x="2856" y="2536"/>
              <a:ext cx="88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1400" b="1" u="sng" dirty="0">
                  <a:solidFill>
                    <a:srgbClr val="003366"/>
                  </a:solidFill>
                </a:rPr>
                <a:t>Residue Chemistry</a:t>
              </a:r>
            </a:p>
            <a:p>
              <a:pPr algn="ctr"/>
              <a:r>
                <a:rPr lang="en-US" sz="1200" b="1" dirty="0">
                  <a:solidFill>
                    <a:srgbClr val="003366"/>
                  </a:solidFill>
                </a:rPr>
                <a:t>Tolerance/MRL,</a:t>
              </a:r>
            </a:p>
            <a:p>
              <a:pPr algn="ctr"/>
              <a:r>
                <a:rPr lang="en-US" sz="1200" b="1" dirty="0">
                  <a:solidFill>
                    <a:srgbClr val="003366"/>
                  </a:solidFill>
                </a:rPr>
                <a:t>Regulatory Method</a:t>
              </a:r>
            </a:p>
            <a:p>
              <a:pPr algn="ctr"/>
              <a:r>
                <a:rPr lang="en-US" sz="1200" b="1" dirty="0">
                  <a:solidFill>
                    <a:srgbClr val="003366"/>
                  </a:solidFill>
                </a:rPr>
                <a:t>Withdrawal Period,</a:t>
              </a:r>
            </a:p>
            <a:p>
              <a:pPr algn="ctr"/>
              <a:r>
                <a:rPr lang="en-US" sz="1200" b="1" dirty="0">
                  <a:solidFill>
                    <a:srgbClr val="003366"/>
                  </a:solidFill>
                </a:rPr>
                <a:t>Milk Discard Time</a:t>
              </a:r>
              <a:endParaRPr lang="en-US" sz="1200" dirty="0"/>
            </a:p>
          </p:txBody>
        </p:sp>
        <p:sp>
          <p:nvSpPr>
            <p:cNvPr id="8203" name="_s1032" descr="Microbial Food Safety&#10;Antimicrobial &#10;Resistance&#10;&#10;"/>
            <p:cNvSpPr>
              <a:spLocks noChangeArrowheads="1" noTextEdit="1"/>
            </p:cNvSpPr>
            <p:nvPr/>
          </p:nvSpPr>
          <p:spPr bwMode="auto">
            <a:xfrm>
              <a:off x="1578" y="1873"/>
              <a:ext cx="1215" cy="1330"/>
            </a:xfrm>
            <a:prstGeom prst="ellipse">
              <a:avLst/>
            </a:prstGeom>
            <a:solidFill>
              <a:srgbClr val="FFFF00">
                <a:alpha val="50195"/>
              </a:srgbClr>
            </a:solidFill>
            <a:ln w="9525">
              <a:solidFill>
                <a:srgbClr val="FFCC00"/>
              </a:solidFill>
              <a:round/>
              <a:headEnd/>
              <a:tailEnd/>
            </a:ln>
          </p:spPr>
          <p:txBody>
            <a:bodyPr lIns="0" tIns="0" rIns="0" bIns="0" anchor="ctr"/>
            <a:lstStyle/>
            <a:p>
              <a:endParaRPr lang="en-US"/>
            </a:p>
          </p:txBody>
        </p:sp>
        <p:sp>
          <p:nvSpPr>
            <p:cNvPr id="8204" name="_s1033"/>
            <p:cNvSpPr>
              <a:spLocks noChangeArrowheads="1"/>
            </p:cNvSpPr>
            <p:nvPr/>
          </p:nvSpPr>
          <p:spPr bwMode="auto">
            <a:xfrm>
              <a:off x="1753" y="2536"/>
              <a:ext cx="88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1400" b="1" u="sng" dirty="0">
                  <a:solidFill>
                    <a:srgbClr val="003366"/>
                  </a:solidFill>
                </a:rPr>
                <a:t>Microbial Food Safety</a:t>
              </a:r>
            </a:p>
            <a:p>
              <a:pPr algn="ctr"/>
              <a:r>
                <a:rPr lang="en-US" sz="1200" b="1" dirty="0">
                  <a:solidFill>
                    <a:srgbClr val="003366"/>
                  </a:solidFill>
                </a:rPr>
                <a:t>Antimicrobial </a:t>
              </a:r>
            </a:p>
            <a:p>
              <a:pPr algn="ctr"/>
              <a:r>
                <a:rPr lang="en-US" sz="1200" b="1" dirty="0">
                  <a:solidFill>
                    <a:srgbClr val="003366"/>
                  </a:solidFill>
                </a:rPr>
                <a:t>Resistance</a:t>
              </a:r>
            </a:p>
            <a:p>
              <a:pPr algn="ctr"/>
              <a:endParaRPr lang="en-US" sz="1200" b="1" dirty="0">
                <a:solidFill>
                  <a:srgbClr val="003366"/>
                </a:solidFill>
              </a:endParaRPr>
            </a:p>
          </p:txBody>
        </p:sp>
      </p:grpSp>
      <p:sp>
        <p:nvSpPr>
          <p:cNvPr id="8197" name="AutoShape 2"/>
          <p:cNvSpPr>
            <a:spLocks noGrp="1" noChangeArrowheads="1"/>
          </p:cNvSpPr>
          <p:nvPr>
            <p:ph type="title" idx="4294967295"/>
          </p:nvPr>
        </p:nvSpPr>
        <p:spPr/>
        <p:txBody>
          <a:bodyPr/>
          <a:lstStyle/>
          <a:p>
            <a:pPr eaLnBrk="1" hangingPunct="1"/>
            <a:r>
              <a:rPr lang="en-US" dirty="0" smtClean="0"/>
              <a:t>Human Food Safety Assessment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342494D4-B452-421E-A14C-A513ACC8FB94}" type="slidenum">
              <a:rPr lang="en-US"/>
              <a:pPr>
                <a:defRPr/>
              </a:pPr>
              <a:t>7</a:t>
            </a:fld>
            <a:endParaRPr lang="en-US"/>
          </a:p>
        </p:txBody>
      </p:sp>
      <p:pic>
        <p:nvPicPr>
          <p:cNvPr id="9223" name="Picture 4" descr="Dish of protein me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19600"/>
            <a:ext cx="2743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p:cNvSpPr>
            <a:spLocks noGrp="1" noChangeArrowheads="1"/>
          </p:cNvSpPr>
          <p:nvPr>
            <p:ph type="body" idx="1"/>
          </p:nvPr>
        </p:nvSpPr>
        <p:spPr/>
        <p:txBody>
          <a:bodyPr/>
          <a:lstStyle/>
          <a:p>
            <a:pPr eaLnBrk="1" hangingPunct="1">
              <a:buFont typeface="Times New Roman" pitchFamily="18" charset="0"/>
              <a:buBlip>
                <a:blip r:embed="rId4"/>
              </a:buBlip>
            </a:pPr>
            <a:r>
              <a:rPr lang="en-US" smtClean="0">
                <a:solidFill>
                  <a:srgbClr val="C0C0C0"/>
                </a:solidFill>
              </a:rPr>
              <a:t>Overview of human food safety evaluation</a:t>
            </a:r>
          </a:p>
          <a:p>
            <a:pPr eaLnBrk="1" hangingPunct="1">
              <a:buFont typeface="Times New Roman" pitchFamily="18" charset="0"/>
              <a:buBlip>
                <a:blip r:embed="rId4"/>
              </a:buBlip>
            </a:pPr>
            <a:r>
              <a:rPr lang="en-US" smtClean="0"/>
              <a:t>Toxicology assessment principles</a:t>
            </a:r>
          </a:p>
          <a:p>
            <a:pPr eaLnBrk="1" hangingPunct="1">
              <a:buFont typeface="Times New Roman" pitchFamily="18" charset="0"/>
              <a:buBlip>
                <a:blip r:embed="rId4"/>
              </a:buBlip>
            </a:pPr>
            <a:r>
              <a:rPr lang="en-US" smtClean="0">
                <a:solidFill>
                  <a:srgbClr val="C0C0C0"/>
                </a:solidFill>
              </a:rPr>
              <a:t>Toxicology assessment of new animal drugs in food animals </a:t>
            </a:r>
          </a:p>
          <a:p>
            <a:pPr eaLnBrk="1" hangingPunct="1">
              <a:buFont typeface="Times New Roman" pitchFamily="18" charset="0"/>
              <a:buBlip>
                <a:blip r:embed="rId4"/>
              </a:buBlip>
            </a:pPr>
            <a:r>
              <a:rPr lang="en-US" smtClean="0">
                <a:solidFill>
                  <a:srgbClr val="C0C0C0"/>
                </a:solidFill>
              </a:rPr>
              <a:t>Examples</a:t>
            </a:r>
          </a:p>
        </p:txBody>
      </p:sp>
      <p:sp>
        <p:nvSpPr>
          <p:cNvPr id="9221" name="AutoShape 2"/>
          <p:cNvSpPr>
            <a:spLocks noGrp="1" noChangeArrowheads="1"/>
          </p:cNvSpPr>
          <p:nvPr>
            <p:ph type="title"/>
          </p:nvPr>
        </p:nvSpPr>
        <p:spPr/>
        <p:txBody>
          <a:bodyPr/>
          <a:lstStyle/>
          <a:p>
            <a:pPr eaLnBrk="1" hangingPunct="1"/>
            <a:r>
              <a:rPr lang="en-US" dirty="0" smtClean="0"/>
              <a:t>Talk Outline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3EEDC0F9-ADE3-4147-98A1-B60A66200357}" type="slidenum">
              <a:rPr lang="en-US"/>
              <a:pPr>
                <a:defRPr/>
              </a:pPr>
              <a:t>8</a:t>
            </a:fld>
            <a:endParaRPr lang="en-US"/>
          </a:p>
        </p:txBody>
      </p:sp>
      <p:pic>
        <p:nvPicPr>
          <p:cNvPr id="10247" name="Picture 4" descr="Dumpling style s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8600"/>
            <a:ext cx="22399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3"/>
          <p:cNvSpPr>
            <a:spLocks noGrp="1" noChangeArrowheads="1"/>
          </p:cNvSpPr>
          <p:nvPr>
            <p:ph type="body" idx="1"/>
          </p:nvPr>
        </p:nvSpPr>
        <p:spPr/>
        <p:txBody>
          <a:bodyPr/>
          <a:lstStyle/>
          <a:p>
            <a:pPr eaLnBrk="1" hangingPunct="1">
              <a:buFont typeface="Times New Roman" pitchFamily="18" charset="0"/>
              <a:buBlip>
                <a:blip r:embed="rId4"/>
              </a:buBlip>
            </a:pPr>
            <a:r>
              <a:rPr lang="en-US" smtClean="0"/>
              <a:t>Paracelsus (1493-1541): </a:t>
            </a:r>
          </a:p>
          <a:p>
            <a:pPr eaLnBrk="1" hangingPunct="1">
              <a:buFont typeface="Times New Roman" pitchFamily="18" charset="0"/>
              <a:buNone/>
            </a:pPr>
            <a:r>
              <a:rPr lang="en-US" smtClean="0"/>
              <a:t>	“All things are poison and nothing without poison; only the dose makes that a thing is not a poison.”</a:t>
            </a:r>
          </a:p>
          <a:p>
            <a:pPr eaLnBrk="1" hangingPunct="1">
              <a:buFont typeface="Times New Roman" pitchFamily="18" charset="0"/>
              <a:buBlip>
                <a:blip r:embed="rId4"/>
              </a:buBlip>
            </a:pPr>
            <a:r>
              <a:rPr lang="en-US" smtClean="0"/>
              <a:t>Casarett &amp; Doull’s Toxicology:</a:t>
            </a:r>
          </a:p>
          <a:p>
            <a:pPr eaLnBrk="1" hangingPunct="1">
              <a:buFont typeface="Times New Roman" pitchFamily="18" charset="0"/>
              <a:buNone/>
            </a:pPr>
            <a:r>
              <a:rPr lang="en-US" smtClean="0"/>
              <a:t>	Toxicology is a study of the adverse effects of chemicals on living organisms. </a:t>
            </a:r>
          </a:p>
        </p:txBody>
      </p:sp>
      <p:sp>
        <p:nvSpPr>
          <p:cNvPr id="10245" name="AutoShape 2"/>
          <p:cNvSpPr>
            <a:spLocks noGrp="1" noChangeArrowheads="1"/>
          </p:cNvSpPr>
          <p:nvPr>
            <p:ph type="title"/>
          </p:nvPr>
        </p:nvSpPr>
        <p:spPr/>
        <p:txBody>
          <a:bodyPr/>
          <a:lstStyle/>
          <a:p>
            <a:pPr eaLnBrk="1" hangingPunct="1"/>
            <a:r>
              <a:rPr lang="en-US" smtClean="0"/>
              <a:t>Toxicology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6/14/2012</a:t>
            </a:r>
          </a:p>
        </p:txBody>
      </p:sp>
      <p:sp>
        <p:nvSpPr>
          <p:cNvPr id="6" name="Footer Placeholder 4"/>
          <p:cNvSpPr>
            <a:spLocks noGrp="1"/>
          </p:cNvSpPr>
          <p:nvPr>
            <p:ph type="ftr" sz="quarter" idx="11"/>
          </p:nvPr>
        </p:nvSpPr>
        <p:spPr/>
        <p:txBody>
          <a:bodyPr/>
          <a:lstStyle/>
          <a:p>
            <a:pPr>
              <a:defRPr/>
            </a:pPr>
            <a:r>
              <a:rPr lang="en-US"/>
              <a:t>FDA/CVM</a:t>
            </a:r>
          </a:p>
        </p:txBody>
      </p:sp>
      <p:sp>
        <p:nvSpPr>
          <p:cNvPr id="7" name="Slide Number Placeholder 5"/>
          <p:cNvSpPr>
            <a:spLocks noGrp="1"/>
          </p:cNvSpPr>
          <p:nvPr>
            <p:ph type="sldNum" sz="quarter" idx="12"/>
          </p:nvPr>
        </p:nvSpPr>
        <p:spPr/>
        <p:txBody>
          <a:bodyPr/>
          <a:lstStyle/>
          <a:p>
            <a:pPr>
              <a:defRPr/>
            </a:pPr>
            <a:fld id="{3E585C8A-1D3E-4B43-B306-636BB3D27F48}" type="slidenum">
              <a:rPr lang="en-US"/>
              <a:pPr>
                <a:defRPr/>
              </a:pPr>
              <a:t>9</a:t>
            </a:fld>
            <a:endParaRPr lang="en-US"/>
          </a:p>
        </p:txBody>
      </p:sp>
      <p:pic>
        <p:nvPicPr>
          <p:cNvPr id="11271" name="Picture 7" descr="Asian style dish in box t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76800"/>
            <a:ext cx="20764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3"/>
          <p:cNvSpPr>
            <a:spLocks noGrp="1" noChangeArrowheads="1"/>
          </p:cNvSpPr>
          <p:nvPr>
            <p:ph type="body" idx="1"/>
          </p:nvPr>
        </p:nvSpPr>
        <p:spPr/>
        <p:txBody>
          <a:bodyPr/>
          <a:lstStyle/>
          <a:p>
            <a:pPr eaLnBrk="1" hangingPunct="1">
              <a:buFont typeface="Times New Roman" pitchFamily="18" charset="0"/>
              <a:buBlip>
                <a:blip r:embed="rId4"/>
              </a:buBlip>
            </a:pPr>
            <a:r>
              <a:rPr lang="en-US" smtClean="0"/>
              <a:t>Hazard Identification</a:t>
            </a:r>
          </a:p>
          <a:p>
            <a:pPr marL="806450" lvl="1" eaLnBrk="1" hangingPunct="1">
              <a:buFontTx/>
              <a:buBlip>
                <a:blip r:embed="rId5"/>
              </a:buBlip>
            </a:pPr>
            <a:r>
              <a:rPr lang="en-US" smtClean="0"/>
              <a:t>Chronic &amp; acute effects</a:t>
            </a:r>
          </a:p>
          <a:p>
            <a:pPr marL="806450" lvl="1" eaLnBrk="1" hangingPunct="1">
              <a:buFontTx/>
              <a:buBlip>
                <a:blip r:embed="rId5"/>
              </a:buBlip>
            </a:pPr>
            <a:r>
              <a:rPr lang="en-US" smtClean="0"/>
              <a:t>Toxicological endpoints</a:t>
            </a:r>
          </a:p>
          <a:p>
            <a:pPr eaLnBrk="1" hangingPunct="1">
              <a:buFont typeface="Times New Roman" pitchFamily="18" charset="0"/>
              <a:buBlip>
                <a:blip r:embed="rId4"/>
              </a:buBlip>
            </a:pPr>
            <a:r>
              <a:rPr lang="en-US" smtClean="0"/>
              <a:t>Hazard Characterization (Dose-Response)</a:t>
            </a:r>
          </a:p>
          <a:p>
            <a:pPr marL="806450" lvl="1" eaLnBrk="1" hangingPunct="1">
              <a:buFontTx/>
              <a:buBlip>
                <a:blip r:embed="rId5"/>
              </a:buBlip>
            </a:pPr>
            <a:r>
              <a:rPr lang="en-US" smtClean="0"/>
              <a:t>Determine a No-Observed-Effect-Level (NOEL) and safe level of exposure to humans</a:t>
            </a:r>
          </a:p>
        </p:txBody>
      </p:sp>
      <p:sp>
        <p:nvSpPr>
          <p:cNvPr id="11269" name="AutoShape 2"/>
          <p:cNvSpPr>
            <a:spLocks noGrp="1" noChangeArrowheads="1"/>
          </p:cNvSpPr>
          <p:nvPr>
            <p:ph type="title"/>
          </p:nvPr>
        </p:nvSpPr>
        <p:spPr/>
        <p:txBody>
          <a:bodyPr/>
          <a:lstStyle/>
          <a:p>
            <a:pPr eaLnBrk="1" hangingPunct="1"/>
            <a:r>
              <a:rPr lang="en-US" smtClean="0"/>
              <a:t>Toxicology Assessment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8548</TotalTime>
  <Words>1742</Words>
  <Application>Microsoft Office PowerPoint</Application>
  <PresentationFormat>On-screen Show (4:3)</PresentationFormat>
  <Paragraphs>491</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Capsules</vt:lpstr>
      <vt:lpstr>Equation</vt:lpstr>
      <vt:lpstr>Human Food Safety of New Animal Drugs:  Toxicology Assessment</vt:lpstr>
      <vt:lpstr>Talk Outline</vt:lpstr>
      <vt:lpstr>Talk Outline</vt:lpstr>
      <vt:lpstr>Human Food Safety Evaluation</vt:lpstr>
      <vt:lpstr>Human Food Safety Evaluation</vt:lpstr>
      <vt:lpstr>Human Food Safety Assessment</vt:lpstr>
      <vt:lpstr>Talk Outline</vt:lpstr>
      <vt:lpstr>Toxicology</vt:lpstr>
      <vt:lpstr>Toxicology Assessment</vt:lpstr>
      <vt:lpstr>Toxicology Assessment</vt:lpstr>
      <vt:lpstr>Toxicology Assessment</vt:lpstr>
      <vt:lpstr>How Toxicity Is Assessed</vt:lpstr>
      <vt:lpstr>Talk Outline</vt:lpstr>
      <vt:lpstr>Toxicology Assessment</vt:lpstr>
      <vt:lpstr>Toxicology Assessment</vt:lpstr>
      <vt:lpstr>Toxicology Testing</vt:lpstr>
      <vt:lpstr>Toxicology Testing</vt:lpstr>
      <vt:lpstr>Recommended Testing Approach</vt:lpstr>
      <vt:lpstr>VICH Safety Guidelines Implemented as FDA/CVM Guidance for Industry (GFI)</vt:lpstr>
      <vt:lpstr>NOEL for Toxicological ADI Determination</vt:lpstr>
      <vt:lpstr>Toxicological ADI for Total Residues</vt:lpstr>
      <vt:lpstr>Final ADI</vt:lpstr>
      <vt:lpstr>Allocation of ADI</vt:lpstr>
      <vt:lpstr>Safe Concentration (SC)</vt:lpstr>
      <vt:lpstr>Food Consumption Values</vt:lpstr>
      <vt:lpstr>Food Consumption Values</vt:lpstr>
      <vt:lpstr>Safety of the Injection Site</vt:lpstr>
      <vt:lpstr>Talk Outline</vt:lpstr>
      <vt:lpstr>Examples of ADI and SC Determinations</vt:lpstr>
      <vt:lpstr>Ractopamine (NADA 140-863) </vt:lpstr>
      <vt:lpstr>Ractopamine (NADA 140-863) - Toxicological ADI Determination</vt:lpstr>
      <vt:lpstr>Ractopamine (NADA 140-863) – ADI Determination</vt:lpstr>
      <vt:lpstr>Ractopamine (NADA 140-863) – Calculation of Safe Concentrations</vt:lpstr>
      <vt:lpstr>Enrofloxacin (NADA 141-068) – Determination of a Toxicological ADI</vt:lpstr>
      <vt:lpstr>Enrofloxacin (NADA 141-068) – Determination of the Final ADI</vt:lpstr>
      <vt:lpstr>Enrofloxacin (NADA 141-068) – Calculation of Safe Concentrations</vt:lpstr>
      <vt:lpstr>Summary – HFS Toxicology Assessment</vt:lpstr>
      <vt:lpstr>Summary – Human Food Safety</vt:lpstr>
      <vt:lpstr>References</vt:lpstr>
      <vt:lpstr>Thank You!</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Toxicology Human Food Safety Assessement</dc:title>
  <dc:subject>toxicology aspect of HFS</dc:subject>
  <dc:creator>FDA/CVM/ONADE</dc:creator>
  <cp:keywords>Human food safety of New Animal Drugs - Toxicology Assessment</cp:keywords>
  <dc:description>CVM videotaping</dc:description>
  <cp:lastModifiedBy>Almeter, Brian </cp:lastModifiedBy>
  <cp:revision>143</cp:revision>
  <dcterms:created xsi:type="dcterms:W3CDTF">2009-04-13T16:43:40Z</dcterms:created>
  <dcterms:modified xsi:type="dcterms:W3CDTF">2013-03-08T20:48:21Z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